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257" r:id="rId3"/>
    <p:sldId id="258" r:id="rId4"/>
    <p:sldId id="259" r:id="rId5"/>
    <p:sldId id="260" r:id="rId6"/>
    <p:sldId id="261" r:id="rId7"/>
    <p:sldId id="265" r:id="rId8"/>
    <p:sldId id="268" r:id="rId9"/>
    <p:sldId id="269" r:id="rId10"/>
    <p:sldId id="271" r:id="rId11"/>
    <p:sldId id="272" r:id="rId12"/>
    <p:sldId id="273" r:id="rId13"/>
    <p:sldId id="262" r:id="rId14"/>
    <p:sldId id="263" r:id="rId15"/>
    <p:sldId id="264" r:id="rId16"/>
    <p:sldId id="266" r:id="rId17"/>
    <p:sldId id="267" r:id="rId18"/>
    <p:sldId id="274" r:id="rId19"/>
    <p:sldId id="279" r:id="rId20"/>
    <p:sldId id="275" r:id="rId21"/>
    <p:sldId id="276" r:id="rId22"/>
    <p:sldId id="277" r:id="rId23"/>
    <p:sldId id="278" r:id="rId24"/>
    <p:sldId id="280" r:id="rId25"/>
    <p:sldId id="281" r:id="rId26"/>
    <p:sldId id="282" r:id="rId27"/>
    <p:sldId id="283" r:id="rId28"/>
    <p:sldId id="284" r:id="rId29"/>
    <p:sldId id="285" r:id="rId30"/>
    <p:sldId id="286" r:id="rId31"/>
    <p:sldId id="287" r:id="rId32"/>
    <p:sldId id="289" r:id="rId33"/>
    <p:sldId id="288"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11" r:id="rId47"/>
    <p:sldId id="302" r:id="rId48"/>
    <p:sldId id="312" r:id="rId49"/>
    <p:sldId id="318" r:id="rId50"/>
    <p:sldId id="319" r:id="rId51"/>
    <p:sldId id="320" r:id="rId52"/>
    <p:sldId id="321" r:id="rId53"/>
    <p:sldId id="322" r:id="rId54"/>
    <p:sldId id="323" r:id="rId55"/>
    <p:sldId id="325" r:id="rId56"/>
    <p:sldId id="324" r:id="rId57"/>
    <p:sldId id="303" r:id="rId58"/>
    <p:sldId id="326" r:id="rId59"/>
    <p:sldId id="317" r:id="rId60"/>
    <p:sldId id="305" r:id="rId61"/>
    <p:sldId id="327" r:id="rId62"/>
    <p:sldId id="304" r:id="rId63"/>
    <p:sldId id="328" r:id="rId64"/>
    <p:sldId id="306" r:id="rId65"/>
    <p:sldId id="329" r:id="rId66"/>
    <p:sldId id="330" r:id="rId67"/>
    <p:sldId id="331" r:id="rId68"/>
    <p:sldId id="307" r:id="rId69"/>
    <p:sldId id="308" r:id="rId70"/>
    <p:sldId id="309" r:id="rId71"/>
    <p:sldId id="310" r:id="rId7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F0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632" autoAdjust="0"/>
    <p:restoredTop sz="94660"/>
  </p:normalViewPr>
  <p:slideViewPr>
    <p:cSldViewPr snapToGrid="0">
      <p:cViewPr varScale="1">
        <p:scale>
          <a:sx n="119" d="100"/>
          <a:sy n="119" d="100"/>
        </p:scale>
        <p:origin x="120" y="34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de-DE"/>
              <a:t>Mastertitelformat bearbeiten</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9E016143-E03C-4CFD-AFDC-14E5BDEA754C}" type="datetimeFigureOut">
              <a:rPr lang="en-US" dirty="0"/>
              <a:t>2/26/2024</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FAB73BC-B049-4115-A692-8D63A059BFB8}" type="slidenum">
              <a:rPr lang="en-US" dirty="0"/>
              <a:pPr/>
              <a:t>‹Nr.›</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C033E54A-A8CA-48C1-9504-691B58049D29}" type="datetimeFigureOut">
              <a:rPr lang="en-US" dirty="0"/>
              <a:t>2/26/2024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B5F6C806-BBF7-471C-9527-881CE2266695}" type="datetimeFigureOut">
              <a:rPr lang="en-US" dirty="0"/>
              <a:t>2/26/2024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78C94063-DF36-4330-A365-08DA1FA5B7D6}" type="datetimeFigureOut">
              <a:rPr lang="en-US" dirty="0"/>
              <a:t>2/26/2024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de-DE"/>
              <a:t>Mastertitelformat bearbeiten</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908A7C6C-0F39-4D70-8E8D-FE5B9C95FA73}" type="datetimeFigureOut">
              <a:rPr lang="en-US" dirty="0"/>
              <a:t>2/26/2024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DFCFA4AC-08CC-42CE-BD01-C191750A04EC}" type="datetimeFigureOut">
              <a:rPr lang="en-US" dirty="0"/>
              <a:t>2/26/2024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de-DE"/>
              <a:t>Mastertitelformat bearbeiten</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de-DE"/>
              <a:t>Mastertextformat bearbeiten</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1BA7A723-92A7-435B-B681-F25B092FEFEB}" type="datetimeFigureOut">
              <a:rPr lang="en-US" dirty="0"/>
              <a:t>2/26/2024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4F170639-886C-4FCF-9EAB-ABB5DA3F3F4A}" type="datetimeFigureOut">
              <a:rPr lang="en-US" dirty="0"/>
              <a:t>2/26/2024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230651-31F4-45D2-98AE-A2108F41BC07}" type="datetimeFigureOut">
              <a:rPr lang="en-US" dirty="0"/>
              <a:t>2/26/2024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de-DE"/>
              <a:t>Mastertitelformat bearbeiten</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5" name="Date Placeholder 4"/>
          <p:cNvSpPr>
            <a:spLocks noGrp="1"/>
          </p:cNvSpPr>
          <p:nvPr>
            <p:ph type="dt" sz="half" idx="10"/>
          </p:nvPr>
        </p:nvSpPr>
        <p:spPr/>
        <p:txBody>
          <a:bodyPr/>
          <a:lstStyle/>
          <a:p>
            <a:fld id="{6F53789A-C914-4DB1-8815-80B5EC7335C5}" type="datetimeFigureOut">
              <a:rPr lang="en-US" dirty="0"/>
              <a:t>2/26/2024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de-DE"/>
              <a:t>Mastertitelformat bearbeiten</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5" name="Date Placeholder 4"/>
          <p:cNvSpPr>
            <a:spLocks noGrp="1"/>
          </p:cNvSpPr>
          <p:nvPr>
            <p:ph type="dt" sz="half" idx="10"/>
          </p:nvPr>
        </p:nvSpPr>
        <p:spPr/>
        <p:txBody>
          <a:bodyPr/>
          <a:lstStyle/>
          <a:p>
            <a:fld id="{5E6440AA-91A0-436F-8FDB-C0F939DCAE21}" type="datetimeFigureOut">
              <a:rPr lang="en-US" dirty="0"/>
              <a:t>2/26/2024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de-DE"/>
              <a:t>Mastertitelformat bearbeiten</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0E59FD0C-5451-4CA0-86AF-E70AE3279989}" type="datetimeFigureOut">
              <a:rPr lang="en-US" dirty="0"/>
              <a:t>2/26/2024</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4FAB73BC-B049-4115-A692-8D63A059BFB8}" type="slidenum">
              <a:rPr lang="en-US" dirty="0"/>
              <a:pPr/>
              <a:t>‹Nr.›</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0.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0.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0.xml"/><Relationship Id="rId5" Type="http://schemas.openxmlformats.org/officeDocument/2006/relationships/image" Target="../media/image4.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10.xml"/></Relationships>
</file>

<file path=ppt/slides/_rels/slide53.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10.xml"/></Relationships>
</file>

<file path=ppt/slides/_rels/slide54.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10.xml"/></Relationships>
</file>

<file path=ppt/slides/_rels/slide55.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10.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7.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10.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9.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0.xml.rels><?xml version="1.0" encoding="UTF-8" standalone="yes"?>
<Relationships xmlns="http://schemas.openxmlformats.org/package/2006/relationships"><Relationship Id="rId3" Type="http://schemas.openxmlformats.org/officeDocument/2006/relationships/image" Target="../media/image73.png"/><Relationship Id="rId2" Type="http://schemas.openxmlformats.org/officeDocument/2006/relationships/image" Target="../media/image72.png"/><Relationship Id="rId1" Type="http://schemas.openxmlformats.org/officeDocument/2006/relationships/slideLayout" Target="../slideLayouts/slideLayout1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2.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10.xml"/></Relationships>
</file>

<file path=ppt/slides/_rels/slide63.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10.xml"/></Relationships>
</file>

<file path=ppt/slides/_rels/slide64.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image" Target="../media/image76.png"/><Relationship Id="rId1" Type="http://schemas.openxmlformats.org/officeDocument/2006/relationships/slideLayout" Target="../slideLayouts/slideLayout10.xml"/><Relationship Id="rId4" Type="http://schemas.openxmlformats.org/officeDocument/2006/relationships/image" Target="../media/image78.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7.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image" Target="../media/image79.png"/><Relationship Id="rId1" Type="http://schemas.openxmlformats.org/officeDocument/2006/relationships/slideLayout" Target="../slideLayouts/slideLayout10.xml"/><Relationship Id="rId5" Type="http://schemas.openxmlformats.org/officeDocument/2006/relationships/image" Target="../media/image81.png"/><Relationship Id="rId4" Type="http://schemas.openxmlformats.org/officeDocument/2006/relationships/image" Target="../media/image80.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E79F975-D610-1EF5-F399-9EA852509BE2}"/>
              </a:ext>
            </a:extLst>
          </p:cNvPr>
          <p:cNvSpPr>
            <a:spLocks noGrp="1"/>
          </p:cNvSpPr>
          <p:nvPr>
            <p:ph type="ctrTitle"/>
          </p:nvPr>
        </p:nvSpPr>
        <p:spPr/>
        <p:txBody>
          <a:bodyPr/>
          <a:lstStyle/>
          <a:p>
            <a:r>
              <a:rPr lang="de-DE" dirty="0"/>
              <a:t>Data </a:t>
            </a:r>
            <a:r>
              <a:rPr lang="de-DE" dirty="0" err="1"/>
              <a:t>Structure</a:t>
            </a:r>
            <a:r>
              <a:rPr lang="de-DE" dirty="0"/>
              <a:t> and </a:t>
            </a:r>
            <a:r>
              <a:rPr lang="de-DE" dirty="0" err="1"/>
              <a:t>Algorithm</a:t>
            </a:r>
            <a:br>
              <a:rPr lang="de-DE" dirty="0"/>
            </a:br>
            <a:r>
              <a:rPr lang="zh-CN" altLang="en-US" dirty="0"/>
              <a:t>数据结构与算法</a:t>
            </a:r>
            <a:endParaRPr lang="en-US" dirty="0"/>
          </a:p>
        </p:txBody>
      </p:sp>
      <p:sp>
        <p:nvSpPr>
          <p:cNvPr id="3" name="Untertitel 2">
            <a:extLst>
              <a:ext uri="{FF2B5EF4-FFF2-40B4-BE49-F238E27FC236}">
                <a16:creationId xmlns:a16="http://schemas.microsoft.com/office/drawing/2014/main" id="{F29619AE-DB81-22AF-E9F2-82B3DB6984B7}"/>
              </a:ext>
            </a:extLst>
          </p:cNvPr>
          <p:cNvSpPr>
            <a:spLocks noGrp="1"/>
          </p:cNvSpPr>
          <p:nvPr>
            <p:ph type="subTitle" idx="1"/>
          </p:nvPr>
        </p:nvSpPr>
        <p:spPr/>
        <p:txBody>
          <a:bodyPr>
            <a:normAutofit/>
          </a:bodyPr>
          <a:lstStyle/>
          <a:p>
            <a:r>
              <a:rPr lang="en-US" sz="6000" dirty="0"/>
              <a:t>In Python</a:t>
            </a:r>
          </a:p>
        </p:txBody>
      </p:sp>
    </p:spTree>
    <p:extLst>
      <p:ext uri="{BB962C8B-B14F-4D97-AF65-F5344CB8AC3E}">
        <p14:creationId xmlns:p14="http://schemas.microsoft.com/office/powerpoint/2010/main" val="27916747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4">
            <a:extLst>
              <a:ext uri="{FF2B5EF4-FFF2-40B4-BE49-F238E27FC236}">
                <a16:creationId xmlns:a16="http://schemas.microsoft.com/office/drawing/2014/main" id="{0F4A1493-E182-8AE9-1059-65C53F6A0A8A}"/>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lstStyle/>
          <a:p>
            <a:pPr lvl="1"/>
            <a:r>
              <a:rPr lang="zh-CN" altLang="en-US" dirty="0"/>
              <a:t>实现无序列表：</a:t>
            </a:r>
            <a:br>
              <a:rPr lang="de-DE" altLang="zh-CN" dirty="0"/>
            </a:br>
            <a:r>
              <a:rPr lang="zh-CN" altLang="en-US" dirty="0"/>
              <a:t>链表</a:t>
            </a:r>
            <a:endParaRPr lang="de-DE" altLang="zh-CN" dirty="0"/>
          </a:p>
        </p:txBody>
      </p:sp>
      <p:sp>
        <p:nvSpPr>
          <p:cNvPr id="4" name="Textfeld 3">
            <a:extLst>
              <a:ext uri="{FF2B5EF4-FFF2-40B4-BE49-F238E27FC236}">
                <a16:creationId xmlns:a16="http://schemas.microsoft.com/office/drawing/2014/main" id="{A3A4273C-B8CF-B378-9FC2-51844417EF86}"/>
              </a:ext>
            </a:extLst>
          </p:cNvPr>
          <p:cNvSpPr txBox="1"/>
          <p:nvPr/>
        </p:nvSpPr>
        <p:spPr>
          <a:xfrm>
            <a:off x="540504" y="1691322"/>
            <a:ext cx="4638099" cy="2862322"/>
          </a:xfrm>
          <a:prstGeom prst="rect">
            <a:avLst/>
          </a:prstGeom>
          <a:noFill/>
        </p:spPr>
        <p:txBody>
          <a:bodyPr wrap="square">
            <a:spAutoFit/>
          </a:bodyPr>
          <a:lstStyle/>
          <a:p>
            <a:r>
              <a:rPr lang="en-US" sz="1200" dirty="0"/>
              <a:t>def </a:t>
            </a:r>
            <a:r>
              <a:rPr lang="en-US" sz="1200" b="1" dirty="0"/>
              <a:t>remove</a:t>
            </a:r>
            <a:r>
              <a:rPr lang="en-US" sz="1200" dirty="0"/>
              <a:t>(self, item):</a:t>
            </a:r>
          </a:p>
          <a:p>
            <a:pPr lvl="1"/>
            <a:r>
              <a:rPr lang="en-US" sz="1200" dirty="0"/>
              <a:t>current = </a:t>
            </a:r>
            <a:r>
              <a:rPr lang="en-US" sz="1200" dirty="0" err="1"/>
              <a:t>self.head</a:t>
            </a:r>
            <a:endParaRPr lang="en-US" sz="1200" dirty="0"/>
          </a:p>
          <a:p>
            <a:pPr lvl="1"/>
            <a:r>
              <a:rPr lang="en-US" sz="1200" dirty="0"/>
              <a:t>previous = None</a:t>
            </a:r>
          </a:p>
          <a:p>
            <a:pPr lvl="1"/>
            <a:r>
              <a:rPr lang="en-US" sz="1200" dirty="0"/>
              <a:t>found = False</a:t>
            </a:r>
          </a:p>
          <a:p>
            <a:pPr lvl="1"/>
            <a:r>
              <a:rPr lang="en-US" sz="1200" dirty="0"/>
              <a:t>while not found:</a:t>
            </a:r>
          </a:p>
          <a:p>
            <a:pPr lvl="2"/>
            <a:r>
              <a:rPr lang="en-US" sz="1200" dirty="0"/>
              <a:t>if </a:t>
            </a:r>
            <a:r>
              <a:rPr lang="en-US" sz="1200" dirty="0" err="1"/>
              <a:t>current.getData</a:t>
            </a:r>
            <a:r>
              <a:rPr lang="en-US" sz="1200" dirty="0"/>
              <a:t>() == item:</a:t>
            </a:r>
          </a:p>
          <a:p>
            <a:pPr lvl="2"/>
            <a:r>
              <a:rPr lang="en-US" sz="1200" dirty="0"/>
              <a:t>	found = True</a:t>
            </a:r>
          </a:p>
          <a:p>
            <a:pPr lvl="1"/>
            <a:r>
              <a:rPr lang="en-US" sz="1200" dirty="0"/>
              <a:t>	else:</a:t>
            </a:r>
          </a:p>
          <a:p>
            <a:pPr lvl="3"/>
            <a:r>
              <a:rPr lang="en-US" sz="1200" dirty="0"/>
              <a:t>previous = current</a:t>
            </a:r>
          </a:p>
          <a:p>
            <a:pPr lvl="3"/>
            <a:r>
              <a:rPr lang="en-US" sz="1200" dirty="0"/>
              <a:t>current = </a:t>
            </a:r>
            <a:r>
              <a:rPr lang="en-US" sz="1200" dirty="0" err="1"/>
              <a:t>current.getNext</a:t>
            </a:r>
            <a:r>
              <a:rPr lang="en-US" sz="1200" dirty="0"/>
              <a:t>()</a:t>
            </a:r>
          </a:p>
          <a:p>
            <a:pPr lvl="1"/>
            <a:endParaRPr lang="en-US" sz="1200" dirty="0"/>
          </a:p>
          <a:p>
            <a:pPr lvl="1"/>
            <a:r>
              <a:rPr lang="en-US" sz="1200" dirty="0"/>
              <a:t>if previous == None:</a:t>
            </a:r>
          </a:p>
          <a:p>
            <a:pPr lvl="1"/>
            <a:r>
              <a:rPr lang="en-US" sz="1200" dirty="0"/>
              <a:t>	</a:t>
            </a:r>
            <a:r>
              <a:rPr lang="en-US" sz="1200" dirty="0" err="1"/>
              <a:t>self.head</a:t>
            </a:r>
            <a:r>
              <a:rPr lang="en-US" sz="1200" dirty="0"/>
              <a:t> = </a:t>
            </a:r>
            <a:r>
              <a:rPr lang="en-US" sz="1200" dirty="0" err="1"/>
              <a:t>current.getNext</a:t>
            </a:r>
            <a:r>
              <a:rPr lang="en-US" sz="1200" dirty="0"/>
              <a:t>()</a:t>
            </a:r>
          </a:p>
          <a:p>
            <a:pPr lvl="1"/>
            <a:r>
              <a:rPr lang="en-US" sz="1200" dirty="0"/>
              <a:t>else:</a:t>
            </a:r>
          </a:p>
          <a:p>
            <a:pPr lvl="1"/>
            <a:r>
              <a:rPr lang="en-US" sz="1200" dirty="0"/>
              <a:t>	</a:t>
            </a:r>
            <a:r>
              <a:rPr lang="en-US" sz="1200" dirty="0" err="1"/>
              <a:t>previous.setNext</a:t>
            </a:r>
            <a:r>
              <a:rPr lang="en-US" sz="1200" dirty="0"/>
              <a:t>(</a:t>
            </a:r>
            <a:r>
              <a:rPr lang="en-US" sz="1200" dirty="0" err="1"/>
              <a:t>current.getNext</a:t>
            </a:r>
            <a:r>
              <a:rPr lang="en-US" sz="1200" dirty="0"/>
              <a:t>())</a:t>
            </a:r>
          </a:p>
        </p:txBody>
      </p:sp>
      <p:pic>
        <p:nvPicPr>
          <p:cNvPr id="6" name="Grafik 5">
            <a:extLst>
              <a:ext uri="{FF2B5EF4-FFF2-40B4-BE49-F238E27FC236}">
                <a16:creationId xmlns:a16="http://schemas.microsoft.com/office/drawing/2014/main" id="{ACB019DD-18E7-4D89-5107-B0E4457E4537}"/>
              </a:ext>
            </a:extLst>
          </p:cNvPr>
          <p:cNvPicPr>
            <a:picLocks noChangeAspect="1"/>
          </p:cNvPicPr>
          <p:nvPr/>
        </p:nvPicPr>
        <p:blipFill>
          <a:blip r:embed="rId2"/>
          <a:stretch>
            <a:fillRect/>
          </a:stretch>
        </p:blipFill>
        <p:spPr>
          <a:xfrm>
            <a:off x="5269013" y="1902270"/>
            <a:ext cx="5471521" cy="3181900"/>
          </a:xfrm>
          <a:prstGeom prst="rect">
            <a:avLst/>
          </a:prstGeom>
        </p:spPr>
      </p:pic>
      <p:pic>
        <p:nvPicPr>
          <p:cNvPr id="8" name="Grafik 7">
            <a:extLst>
              <a:ext uri="{FF2B5EF4-FFF2-40B4-BE49-F238E27FC236}">
                <a16:creationId xmlns:a16="http://schemas.microsoft.com/office/drawing/2014/main" id="{45DDE384-0C3B-DD2C-03F4-174F6EABBA62}"/>
              </a:ext>
            </a:extLst>
          </p:cNvPr>
          <p:cNvPicPr>
            <a:picLocks noChangeAspect="1"/>
          </p:cNvPicPr>
          <p:nvPr/>
        </p:nvPicPr>
        <p:blipFill>
          <a:blip r:embed="rId3"/>
          <a:stretch>
            <a:fillRect/>
          </a:stretch>
        </p:blipFill>
        <p:spPr>
          <a:xfrm>
            <a:off x="5269013" y="5258306"/>
            <a:ext cx="5471522" cy="1233934"/>
          </a:xfrm>
          <a:prstGeom prst="rect">
            <a:avLst/>
          </a:prstGeom>
        </p:spPr>
      </p:pic>
      <p:sp>
        <p:nvSpPr>
          <p:cNvPr id="3" name="Textfeld 2">
            <a:extLst>
              <a:ext uri="{FF2B5EF4-FFF2-40B4-BE49-F238E27FC236}">
                <a16:creationId xmlns:a16="http://schemas.microsoft.com/office/drawing/2014/main" id="{1DEDA7CE-BAE7-11F9-F8A3-70B3CB4F5F01}"/>
              </a:ext>
            </a:extLst>
          </p:cNvPr>
          <p:cNvSpPr txBox="1"/>
          <p:nvPr/>
        </p:nvSpPr>
        <p:spPr>
          <a:xfrm>
            <a:off x="317715" y="4866468"/>
            <a:ext cx="4502258" cy="646331"/>
          </a:xfrm>
          <a:prstGeom prst="rect">
            <a:avLst/>
          </a:prstGeom>
          <a:noFill/>
        </p:spPr>
        <p:txBody>
          <a:bodyPr wrap="square" rtlCol="0">
            <a:spAutoFit/>
          </a:bodyPr>
          <a:lstStyle/>
          <a:p>
            <a:r>
              <a:rPr lang="zh-CN" altLang="en-US" dirty="0"/>
              <a:t>问题</a:t>
            </a:r>
            <a:r>
              <a:rPr lang="de-DE" altLang="zh-CN" dirty="0"/>
              <a:t>:</a:t>
            </a:r>
            <a:r>
              <a:rPr lang="en-US" altLang="zh-CN" dirty="0"/>
              <a:t> </a:t>
            </a:r>
          </a:p>
          <a:p>
            <a:r>
              <a:rPr lang="zh-CN" altLang="en-US" dirty="0"/>
              <a:t>被删除的节点哪里去了？</a:t>
            </a:r>
            <a:endParaRPr lang="en-US" dirty="0"/>
          </a:p>
        </p:txBody>
      </p:sp>
      <p:sp>
        <p:nvSpPr>
          <p:cNvPr id="9" name="Textfeld 8">
            <a:extLst>
              <a:ext uri="{FF2B5EF4-FFF2-40B4-BE49-F238E27FC236}">
                <a16:creationId xmlns:a16="http://schemas.microsoft.com/office/drawing/2014/main" id="{FCEE3CA6-D25D-AD09-49CF-EDBCC24A367D}"/>
              </a:ext>
            </a:extLst>
          </p:cNvPr>
          <p:cNvSpPr txBox="1"/>
          <p:nvPr/>
        </p:nvSpPr>
        <p:spPr>
          <a:xfrm>
            <a:off x="7394468" y="1754658"/>
            <a:ext cx="3346066" cy="369332"/>
          </a:xfrm>
          <a:prstGeom prst="rect">
            <a:avLst/>
          </a:prstGeom>
          <a:noFill/>
        </p:spPr>
        <p:txBody>
          <a:bodyPr wrap="square">
            <a:spAutoFit/>
          </a:bodyPr>
          <a:lstStyle/>
          <a:p>
            <a:r>
              <a:rPr lang="zh-CN" altLang="en-US" dirty="0"/>
              <a:t>删除</a:t>
            </a:r>
            <a:r>
              <a:rPr lang="de-DE" altLang="zh-CN" dirty="0"/>
              <a:t>17</a:t>
            </a:r>
            <a:endParaRPr lang="en-US" dirty="0"/>
          </a:p>
        </p:txBody>
      </p:sp>
    </p:spTree>
    <p:extLst>
      <p:ext uri="{BB962C8B-B14F-4D97-AF65-F5344CB8AC3E}">
        <p14:creationId xmlns:p14="http://schemas.microsoft.com/office/powerpoint/2010/main" val="756450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087FC5F7-D059-933F-3633-FF5C2A10F42C}"/>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lstStyle/>
          <a:p>
            <a:pPr lvl="1"/>
            <a:r>
              <a:rPr lang="zh-CN" altLang="en-US" dirty="0"/>
              <a:t>实现有序列表 ：</a:t>
            </a:r>
            <a:br>
              <a:rPr lang="de-DE" altLang="zh-CN" dirty="0"/>
            </a:br>
            <a:r>
              <a:rPr lang="zh-CN" altLang="en-US" dirty="0"/>
              <a:t>链表</a:t>
            </a:r>
            <a:endParaRPr lang="de-DE" altLang="zh-CN" dirty="0"/>
          </a:p>
        </p:txBody>
      </p:sp>
      <p:sp>
        <p:nvSpPr>
          <p:cNvPr id="7" name="Textfeld 6">
            <a:extLst>
              <a:ext uri="{FF2B5EF4-FFF2-40B4-BE49-F238E27FC236}">
                <a16:creationId xmlns:a16="http://schemas.microsoft.com/office/drawing/2014/main" id="{E48089D2-2EC1-1CB2-AC51-086E7BF99D00}"/>
              </a:ext>
            </a:extLst>
          </p:cNvPr>
          <p:cNvSpPr txBox="1"/>
          <p:nvPr/>
        </p:nvSpPr>
        <p:spPr>
          <a:xfrm>
            <a:off x="240224" y="1807560"/>
            <a:ext cx="11012662" cy="646331"/>
          </a:xfrm>
          <a:prstGeom prst="rect">
            <a:avLst/>
          </a:prstGeom>
          <a:noFill/>
        </p:spPr>
        <p:txBody>
          <a:bodyPr wrap="square">
            <a:spAutoFit/>
          </a:bodyPr>
          <a:lstStyle/>
          <a:p>
            <a:r>
              <a:rPr lang="en-US" dirty="0" err="1"/>
              <a:t>在有序列表</a:t>
            </a:r>
            <a:r>
              <a:rPr lang="en-US" dirty="0"/>
              <a:t>(ordered list)中，元素的相对位置取决于它们的基本特征。它们通常以升序或者降序排列，并且我们假设元素之间能进行有意义的比较。有序列表的众多操作与无序列表的相同。</a:t>
            </a:r>
          </a:p>
        </p:txBody>
      </p:sp>
      <p:pic>
        <p:nvPicPr>
          <p:cNvPr id="10" name="Grafik 9">
            <a:extLst>
              <a:ext uri="{FF2B5EF4-FFF2-40B4-BE49-F238E27FC236}">
                <a16:creationId xmlns:a16="http://schemas.microsoft.com/office/drawing/2014/main" id="{F9E23070-61CF-53D8-6909-CF4388E4C4E1}"/>
              </a:ext>
            </a:extLst>
          </p:cNvPr>
          <p:cNvPicPr>
            <a:picLocks noChangeAspect="1"/>
          </p:cNvPicPr>
          <p:nvPr/>
        </p:nvPicPr>
        <p:blipFill>
          <a:blip r:embed="rId2"/>
          <a:stretch>
            <a:fillRect/>
          </a:stretch>
        </p:blipFill>
        <p:spPr>
          <a:xfrm>
            <a:off x="320159" y="2514176"/>
            <a:ext cx="5775841" cy="486297"/>
          </a:xfrm>
          <a:prstGeom prst="rect">
            <a:avLst/>
          </a:prstGeom>
        </p:spPr>
      </p:pic>
      <p:sp>
        <p:nvSpPr>
          <p:cNvPr id="12" name="Textfeld 11">
            <a:extLst>
              <a:ext uri="{FF2B5EF4-FFF2-40B4-BE49-F238E27FC236}">
                <a16:creationId xmlns:a16="http://schemas.microsoft.com/office/drawing/2014/main" id="{1EE7B3B5-934F-AEA0-79ED-D6D1508ACEF3}"/>
              </a:ext>
            </a:extLst>
          </p:cNvPr>
          <p:cNvSpPr txBox="1"/>
          <p:nvPr/>
        </p:nvSpPr>
        <p:spPr>
          <a:xfrm>
            <a:off x="320159" y="3038977"/>
            <a:ext cx="6102456" cy="646331"/>
          </a:xfrm>
          <a:prstGeom prst="rect">
            <a:avLst/>
          </a:prstGeom>
          <a:noFill/>
        </p:spPr>
        <p:txBody>
          <a:bodyPr wrap="square">
            <a:spAutoFit/>
          </a:bodyPr>
          <a:lstStyle/>
          <a:p>
            <a:r>
              <a:rPr lang="en-US" sz="1200" dirty="0"/>
              <a:t>class </a:t>
            </a:r>
            <a:r>
              <a:rPr lang="en-US" sz="1200" b="1" dirty="0" err="1"/>
              <a:t>OrderedList</a:t>
            </a:r>
            <a:r>
              <a:rPr lang="en-US" sz="1200" dirty="0"/>
              <a:t>:</a:t>
            </a:r>
          </a:p>
          <a:p>
            <a:pPr lvl="1"/>
            <a:r>
              <a:rPr lang="en-US" sz="1200" dirty="0"/>
              <a:t>def __</a:t>
            </a:r>
            <a:r>
              <a:rPr lang="en-US" sz="1200" dirty="0" err="1"/>
              <a:t>init</a:t>
            </a:r>
            <a:r>
              <a:rPr lang="en-US" sz="1200" dirty="0"/>
              <a:t>__(self):</a:t>
            </a:r>
          </a:p>
          <a:p>
            <a:pPr lvl="1"/>
            <a:r>
              <a:rPr lang="en-US" sz="1200" dirty="0"/>
              <a:t>	</a:t>
            </a:r>
            <a:r>
              <a:rPr lang="en-US" sz="1200" dirty="0" err="1"/>
              <a:t>self.head</a:t>
            </a:r>
            <a:r>
              <a:rPr lang="en-US" sz="1200" dirty="0"/>
              <a:t> = None</a:t>
            </a:r>
          </a:p>
        </p:txBody>
      </p:sp>
      <p:sp>
        <p:nvSpPr>
          <p:cNvPr id="14" name="Textfeld 13">
            <a:extLst>
              <a:ext uri="{FF2B5EF4-FFF2-40B4-BE49-F238E27FC236}">
                <a16:creationId xmlns:a16="http://schemas.microsoft.com/office/drawing/2014/main" id="{1163C32E-6BD5-F72D-1C57-50C8D4DAFFAD}"/>
              </a:ext>
            </a:extLst>
          </p:cNvPr>
          <p:cNvSpPr txBox="1"/>
          <p:nvPr/>
        </p:nvSpPr>
        <p:spPr>
          <a:xfrm>
            <a:off x="2595966" y="3081774"/>
            <a:ext cx="8493071" cy="923330"/>
          </a:xfrm>
          <a:prstGeom prst="rect">
            <a:avLst/>
          </a:prstGeom>
          <a:noFill/>
        </p:spPr>
        <p:txBody>
          <a:bodyPr wrap="square">
            <a:spAutoFit/>
          </a:bodyPr>
          <a:lstStyle/>
          <a:p>
            <a:r>
              <a:rPr lang="en-US" dirty="0" err="1"/>
              <a:t>因为</a:t>
            </a:r>
            <a:r>
              <a:rPr lang="en-US" dirty="0"/>
              <a:t> </a:t>
            </a:r>
            <a:r>
              <a:rPr lang="en-US" dirty="0" err="1"/>
              <a:t>isEmpty</a:t>
            </a:r>
            <a:r>
              <a:rPr lang="en-US" dirty="0"/>
              <a:t> 和 length 仅与列表中的节点数目有关，而与实际的元素值无关，所以这两个方法在有序列表中的实现与在无序列表中一样。同理，由于仍然需要找到目标元素并且通过更改链接来移除节点，因此 remove </a:t>
            </a:r>
            <a:r>
              <a:rPr lang="en-US" dirty="0" err="1"/>
              <a:t>方法的实现也一样</a:t>
            </a:r>
            <a:r>
              <a:rPr lang="en-US" dirty="0"/>
              <a:t>。</a:t>
            </a:r>
          </a:p>
        </p:txBody>
      </p:sp>
      <p:pic>
        <p:nvPicPr>
          <p:cNvPr id="16" name="Grafik 15">
            <a:extLst>
              <a:ext uri="{FF2B5EF4-FFF2-40B4-BE49-F238E27FC236}">
                <a16:creationId xmlns:a16="http://schemas.microsoft.com/office/drawing/2014/main" id="{C98371ED-14AD-FBA4-8ED2-322ACC465BAB}"/>
              </a:ext>
            </a:extLst>
          </p:cNvPr>
          <p:cNvPicPr>
            <a:picLocks noChangeAspect="1"/>
          </p:cNvPicPr>
          <p:nvPr/>
        </p:nvPicPr>
        <p:blipFill>
          <a:blip r:embed="rId3"/>
          <a:stretch>
            <a:fillRect/>
          </a:stretch>
        </p:blipFill>
        <p:spPr>
          <a:xfrm>
            <a:off x="5245029" y="4755550"/>
            <a:ext cx="4965564" cy="1280012"/>
          </a:xfrm>
          <a:prstGeom prst="rect">
            <a:avLst/>
          </a:prstGeom>
        </p:spPr>
      </p:pic>
      <p:sp>
        <p:nvSpPr>
          <p:cNvPr id="18" name="Textfeld 17">
            <a:extLst>
              <a:ext uri="{FF2B5EF4-FFF2-40B4-BE49-F238E27FC236}">
                <a16:creationId xmlns:a16="http://schemas.microsoft.com/office/drawing/2014/main" id="{EEFCEBBB-8241-E22D-94B6-3441DE2E8EEC}"/>
              </a:ext>
            </a:extLst>
          </p:cNvPr>
          <p:cNvSpPr txBox="1"/>
          <p:nvPr/>
        </p:nvSpPr>
        <p:spPr>
          <a:xfrm>
            <a:off x="320159" y="3999250"/>
            <a:ext cx="6102456" cy="2492990"/>
          </a:xfrm>
          <a:prstGeom prst="rect">
            <a:avLst/>
          </a:prstGeom>
          <a:noFill/>
        </p:spPr>
        <p:txBody>
          <a:bodyPr wrap="square">
            <a:spAutoFit/>
          </a:bodyPr>
          <a:lstStyle/>
          <a:p>
            <a:r>
              <a:rPr lang="en-US" sz="1200" dirty="0"/>
              <a:t>def </a:t>
            </a:r>
            <a:r>
              <a:rPr lang="en-US" sz="1200" b="1" dirty="0"/>
              <a:t>search</a:t>
            </a:r>
            <a:r>
              <a:rPr lang="en-US" sz="1200" dirty="0"/>
              <a:t>(self, item):</a:t>
            </a:r>
          </a:p>
          <a:p>
            <a:pPr lvl="1"/>
            <a:r>
              <a:rPr lang="en-US" sz="1200" dirty="0"/>
              <a:t>current = </a:t>
            </a:r>
            <a:r>
              <a:rPr lang="en-US" sz="1200" dirty="0" err="1"/>
              <a:t>self.head</a:t>
            </a:r>
            <a:endParaRPr lang="en-US" sz="1200" dirty="0"/>
          </a:p>
          <a:p>
            <a:pPr lvl="1"/>
            <a:r>
              <a:rPr lang="en-US" sz="1200" dirty="0"/>
              <a:t>found = False</a:t>
            </a:r>
          </a:p>
          <a:p>
            <a:pPr lvl="1"/>
            <a:r>
              <a:rPr lang="en-US" sz="1200" dirty="0"/>
              <a:t>stop = False</a:t>
            </a:r>
          </a:p>
          <a:p>
            <a:pPr lvl="1"/>
            <a:r>
              <a:rPr lang="en-US" sz="1200" dirty="0"/>
              <a:t>while current != None and not found and not stop:</a:t>
            </a:r>
          </a:p>
          <a:p>
            <a:pPr lvl="2"/>
            <a:r>
              <a:rPr lang="en-US" sz="1200" dirty="0"/>
              <a:t>if </a:t>
            </a:r>
            <a:r>
              <a:rPr lang="en-US" sz="1200" dirty="0" err="1"/>
              <a:t>current.getData</a:t>
            </a:r>
            <a:r>
              <a:rPr lang="en-US" sz="1200" dirty="0"/>
              <a:t>() == item:</a:t>
            </a:r>
          </a:p>
          <a:p>
            <a:pPr lvl="2"/>
            <a:r>
              <a:rPr lang="en-US" sz="1200" dirty="0"/>
              <a:t>	found = True</a:t>
            </a:r>
          </a:p>
          <a:p>
            <a:pPr lvl="1"/>
            <a:r>
              <a:rPr lang="en-US" sz="1200" dirty="0"/>
              <a:t>	else:</a:t>
            </a:r>
          </a:p>
          <a:p>
            <a:pPr lvl="1"/>
            <a:r>
              <a:rPr lang="en-US" sz="1200" dirty="0"/>
              <a:t>		if </a:t>
            </a:r>
            <a:r>
              <a:rPr lang="en-US" sz="1200" dirty="0" err="1"/>
              <a:t>current.getData</a:t>
            </a:r>
            <a:r>
              <a:rPr lang="en-US" sz="1200" dirty="0"/>
              <a:t>() &gt; item:</a:t>
            </a:r>
          </a:p>
          <a:p>
            <a:pPr lvl="2"/>
            <a:r>
              <a:rPr lang="en-US" sz="1200" dirty="0"/>
              <a:t>		stop = True</a:t>
            </a:r>
          </a:p>
          <a:p>
            <a:pPr lvl="1"/>
            <a:r>
              <a:rPr lang="en-US" sz="1200" dirty="0"/>
              <a:t>		else:</a:t>
            </a:r>
          </a:p>
          <a:p>
            <a:pPr lvl="1"/>
            <a:r>
              <a:rPr lang="en-US" sz="1200" dirty="0"/>
              <a:t>			current = </a:t>
            </a:r>
            <a:r>
              <a:rPr lang="en-US" sz="1200" dirty="0" err="1"/>
              <a:t>current.getNext</a:t>
            </a:r>
            <a:r>
              <a:rPr lang="en-US" sz="1200" dirty="0"/>
              <a:t>()</a:t>
            </a:r>
          </a:p>
          <a:p>
            <a:pPr lvl="1"/>
            <a:r>
              <a:rPr lang="en-US" sz="1200" dirty="0"/>
              <a:t>return found</a:t>
            </a:r>
          </a:p>
        </p:txBody>
      </p:sp>
      <p:sp>
        <p:nvSpPr>
          <p:cNvPr id="19" name="Textfeld 18">
            <a:extLst>
              <a:ext uri="{FF2B5EF4-FFF2-40B4-BE49-F238E27FC236}">
                <a16:creationId xmlns:a16="http://schemas.microsoft.com/office/drawing/2014/main" id="{6B75EE4A-3EB4-9734-E969-49C3F2D135E1}"/>
              </a:ext>
            </a:extLst>
          </p:cNvPr>
          <p:cNvSpPr txBox="1"/>
          <p:nvPr/>
        </p:nvSpPr>
        <p:spPr>
          <a:xfrm>
            <a:off x="7229960" y="4386218"/>
            <a:ext cx="3432874" cy="369332"/>
          </a:xfrm>
          <a:prstGeom prst="rect">
            <a:avLst/>
          </a:prstGeom>
          <a:noFill/>
        </p:spPr>
        <p:txBody>
          <a:bodyPr wrap="square" rtlCol="0">
            <a:spAutoFit/>
          </a:bodyPr>
          <a:lstStyle/>
          <a:p>
            <a:r>
              <a:rPr lang="zh-CN" altLang="en-US" dirty="0"/>
              <a:t>查找</a:t>
            </a:r>
            <a:r>
              <a:rPr lang="de-DE" dirty="0"/>
              <a:t> 45 </a:t>
            </a:r>
            <a:endParaRPr lang="en-US" dirty="0"/>
          </a:p>
        </p:txBody>
      </p:sp>
    </p:spTree>
    <p:extLst>
      <p:ext uri="{BB962C8B-B14F-4D97-AF65-F5344CB8AC3E}">
        <p14:creationId xmlns:p14="http://schemas.microsoft.com/office/powerpoint/2010/main" val="39984960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477614C2-8AD3-0871-5132-7B3A05CB3431}"/>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lstStyle/>
          <a:p>
            <a:pPr lvl="1"/>
            <a:r>
              <a:rPr lang="zh-CN" altLang="en-US" dirty="0"/>
              <a:t>实现有序列表 ：</a:t>
            </a:r>
            <a:br>
              <a:rPr lang="de-DE" altLang="zh-CN" dirty="0"/>
            </a:br>
            <a:r>
              <a:rPr lang="zh-CN" altLang="en-US" dirty="0"/>
              <a:t>链表</a:t>
            </a:r>
            <a:endParaRPr lang="de-DE" altLang="zh-CN" dirty="0"/>
          </a:p>
        </p:txBody>
      </p:sp>
      <p:pic>
        <p:nvPicPr>
          <p:cNvPr id="4" name="Grafik 3">
            <a:extLst>
              <a:ext uri="{FF2B5EF4-FFF2-40B4-BE49-F238E27FC236}">
                <a16:creationId xmlns:a16="http://schemas.microsoft.com/office/drawing/2014/main" id="{0929C437-2D35-DBB2-4D04-977D8EE4F0D8}"/>
              </a:ext>
            </a:extLst>
          </p:cNvPr>
          <p:cNvPicPr>
            <a:picLocks noChangeAspect="1"/>
          </p:cNvPicPr>
          <p:nvPr/>
        </p:nvPicPr>
        <p:blipFill>
          <a:blip r:embed="rId2"/>
          <a:stretch>
            <a:fillRect/>
          </a:stretch>
        </p:blipFill>
        <p:spPr>
          <a:xfrm>
            <a:off x="5207431" y="2161328"/>
            <a:ext cx="3991031" cy="1630744"/>
          </a:xfrm>
          <a:prstGeom prst="rect">
            <a:avLst/>
          </a:prstGeom>
        </p:spPr>
      </p:pic>
      <p:sp>
        <p:nvSpPr>
          <p:cNvPr id="6" name="Textfeld 5">
            <a:extLst>
              <a:ext uri="{FF2B5EF4-FFF2-40B4-BE49-F238E27FC236}">
                <a16:creationId xmlns:a16="http://schemas.microsoft.com/office/drawing/2014/main" id="{7EF9C56A-9853-18D5-B846-31DCE356A4C2}"/>
              </a:ext>
            </a:extLst>
          </p:cNvPr>
          <p:cNvSpPr txBox="1"/>
          <p:nvPr/>
        </p:nvSpPr>
        <p:spPr>
          <a:xfrm>
            <a:off x="4926524" y="1691322"/>
            <a:ext cx="6102456" cy="369332"/>
          </a:xfrm>
          <a:prstGeom prst="rect">
            <a:avLst/>
          </a:prstGeom>
          <a:noFill/>
        </p:spPr>
        <p:txBody>
          <a:bodyPr wrap="square">
            <a:spAutoFit/>
          </a:bodyPr>
          <a:lstStyle/>
          <a:p>
            <a:r>
              <a:rPr lang="en-US" dirty="0" err="1"/>
              <a:t>向有序列表</a:t>
            </a:r>
            <a:r>
              <a:rPr lang="en-US" dirty="0"/>
              <a:t> 17, 26, 54, 77, 93 </a:t>
            </a:r>
            <a:r>
              <a:rPr lang="en-US" dirty="0" err="1"/>
              <a:t>中添加</a:t>
            </a:r>
            <a:r>
              <a:rPr lang="en-US" dirty="0"/>
              <a:t> 31</a:t>
            </a:r>
          </a:p>
        </p:txBody>
      </p:sp>
      <p:sp>
        <p:nvSpPr>
          <p:cNvPr id="9" name="Textfeld 8">
            <a:extLst>
              <a:ext uri="{FF2B5EF4-FFF2-40B4-BE49-F238E27FC236}">
                <a16:creationId xmlns:a16="http://schemas.microsoft.com/office/drawing/2014/main" id="{B1D7EF35-343F-051E-29F3-45A1C149CFD0}"/>
              </a:ext>
            </a:extLst>
          </p:cNvPr>
          <p:cNvSpPr txBox="1"/>
          <p:nvPr/>
        </p:nvSpPr>
        <p:spPr>
          <a:xfrm>
            <a:off x="323877" y="1730205"/>
            <a:ext cx="4410855" cy="3231654"/>
          </a:xfrm>
          <a:prstGeom prst="rect">
            <a:avLst/>
          </a:prstGeom>
          <a:noFill/>
        </p:spPr>
        <p:txBody>
          <a:bodyPr wrap="square">
            <a:spAutoFit/>
          </a:bodyPr>
          <a:lstStyle/>
          <a:p>
            <a:r>
              <a:rPr lang="en-US" sz="1200" dirty="0"/>
              <a:t>def </a:t>
            </a:r>
            <a:r>
              <a:rPr lang="en-US" sz="1200" b="1" dirty="0"/>
              <a:t>add</a:t>
            </a:r>
            <a:r>
              <a:rPr lang="en-US" sz="1200" dirty="0"/>
              <a:t>(self, item):</a:t>
            </a:r>
          </a:p>
          <a:p>
            <a:pPr lvl="1"/>
            <a:r>
              <a:rPr lang="en-US" sz="1200" dirty="0"/>
              <a:t>current = </a:t>
            </a:r>
            <a:r>
              <a:rPr lang="en-US" sz="1200" dirty="0" err="1"/>
              <a:t>self.head</a:t>
            </a:r>
            <a:endParaRPr lang="en-US" sz="1200" dirty="0"/>
          </a:p>
          <a:p>
            <a:pPr lvl="1"/>
            <a:r>
              <a:rPr lang="en-US" sz="1200" dirty="0"/>
              <a:t>previous = None</a:t>
            </a:r>
          </a:p>
          <a:p>
            <a:pPr lvl="1"/>
            <a:r>
              <a:rPr lang="en-US" sz="1200" dirty="0"/>
              <a:t>stop = False</a:t>
            </a:r>
          </a:p>
          <a:p>
            <a:pPr lvl="1"/>
            <a:r>
              <a:rPr lang="en-US" sz="1200" dirty="0"/>
              <a:t>while current != None and not stop:</a:t>
            </a:r>
          </a:p>
          <a:p>
            <a:pPr lvl="2"/>
            <a:r>
              <a:rPr lang="en-US" sz="1200" dirty="0"/>
              <a:t>if </a:t>
            </a:r>
            <a:r>
              <a:rPr lang="en-US" sz="1200" dirty="0" err="1"/>
              <a:t>current.getData</a:t>
            </a:r>
            <a:r>
              <a:rPr lang="en-US" sz="1200" dirty="0"/>
              <a:t>() &gt; item:</a:t>
            </a:r>
          </a:p>
          <a:p>
            <a:pPr lvl="2"/>
            <a:r>
              <a:rPr lang="en-US" sz="1200" dirty="0"/>
              <a:t>	stop = True</a:t>
            </a:r>
          </a:p>
          <a:p>
            <a:pPr lvl="2"/>
            <a:r>
              <a:rPr lang="en-US" sz="1200" dirty="0"/>
              <a:t>else:</a:t>
            </a:r>
          </a:p>
          <a:p>
            <a:pPr lvl="3"/>
            <a:r>
              <a:rPr lang="en-US" sz="1200" dirty="0"/>
              <a:t>previous = current</a:t>
            </a:r>
          </a:p>
          <a:p>
            <a:pPr lvl="3"/>
            <a:r>
              <a:rPr lang="en-US" sz="1200" dirty="0"/>
              <a:t>current = </a:t>
            </a:r>
            <a:r>
              <a:rPr lang="en-US" sz="1200" dirty="0" err="1"/>
              <a:t>current.getNext</a:t>
            </a:r>
            <a:r>
              <a:rPr lang="en-US" sz="1200" dirty="0"/>
              <a:t>()</a:t>
            </a:r>
          </a:p>
          <a:p>
            <a:pPr lvl="1"/>
            <a:r>
              <a:rPr lang="en-US" sz="1200" dirty="0"/>
              <a:t>temp = Node(item)</a:t>
            </a:r>
          </a:p>
          <a:p>
            <a:pPr lvl="1"/>
            <a:r>
              <a:rPr lang="en-US" sz="1200" dirty="0"/>
              <a:t>if previous == None:</a:t>
            </a:r>
          </a:p>
          <a:p>
            <a:pPr lvl="2"/>
            <a:r>
              <a:rPr lang="en-US" sz="1200" dirty="0" err="1"/>
              <a:t>temp.setNext</a:t>
            </a:r>
            <a:r>
              <a:rPr lang="en-US" sz="1200" dirty="0"/>
              <a:t>(</a:t>
            </a:r>
            <a:r>
              <a:rPr lang="en-US" sz="1200" dirty="0" err="1"/>
              <a:t>self.head</a:t>
            </a:r>
            <a:r>
              <a:rPr lang="en-US" sz="1200" dirty="0"/>
              <a:t>)</a:t>
            </a:r>
          </a:p>
          <a:p>
            <a:pPr lvl="2"/>
            <a:r>
              <a:rPr lang="en-US" sz="1200" dirty="0" err="1"/>
              <a:t>self.head</a:t>
            </a:r>
            <a:r>
              <a:rPr lang="en-US" sz="1200" dirty="0"/>
              <a:t> = temp</a:t>
            </a:r>
          </a:p>
          <a:p>
            <a:pPr lvl="1"/>
            <a:r>
              <a:rPr lang="en-US" sz="1200" dirty="0"/>
              <a:t>else:</a:t>
            </a:r>
          </a:p>
          <a:p>
            <a:pPr lvl="2"/>
            <a:r>
              <a:rPr lang="en-US" sz="1200" dirty="0" err="1"/>
              <a:t>temp.setNext</a:t>
            </a:r>
            <a:r>
              <a:rPr lang="en-US" sz="1200" dirty="0"/>
              <a:t>(current)</a:t>
            </a:r>
          </a:p>
          <a:p>
            <a:pPr lvl="2"/>
            <a:r>
              <a:rPr lang="en-US" sz="1200" dirty="0" err="1"/>
              <a:t>previous.setNext</a:t>
            </a:r>
            <a:r>
              <a:rPr lang="en-US" sz="1200" dirty="0"/>
              <a:t>(temp)</a:t>
            </a:r>
          </a:p>
        </p:txBody>
      </p:sp>
      <p:sp>
        <p:nvSpPr>
          <p:cNvPr id="13" name="Textfeld 12">
            <a:extLst>
              <a:ext uri="{FF2B5EF4-FFF2-40B4-BE49-F238E27FC236}">
                <a16:creationId xmlns:a16="http://schemas.microsoft.com/office/drawing/2014/main" id="{8F4D4BC3-984E-44D4-D6A9-EB3914FC0CBF}"/>
              </a:ext>
            </a:extLst>
          </p:cNvPr>
          <p:cNvSpPr txBox="1"/>
          <p:nvPr/>
        </p:nvSpPr>
        <p:spPr>
          <a:xfrm>
            <a:off x="4852056" y="3982474"/>
            <a:ext cx="6102456" cy="1200329"/>
          </a:xfrm>
          <a:prstGeom prst="rect">
            <a:avLst/>
          </a:prstGeom>
          <a:noFill/>
        </p:spPr>
        <p:txBody>
          <a:bodyPr wrap="square">
            <a:spAutoFit/>
          </a:bodyPr>
          <a:lstStyle/>
          <a:p>
            <a:r>
              <a:rPr lang="en-US" dirty="0" err="1"/>
              <a:t>和无序列表一样，由于</a:t>
            </a:r>
            <a:r>
              <a:rPr lang="en-US" dirty="0"/>
              <a:t> current </a:t>
            </a:r>
            <a:r>
              <a:rPr lang="en-US" dirty="0" err="1"/>
              <a:t>无法提供对待修改节点的访问，因此使用额外的引用previous</a:t>
            </a:r>
            <a:r>
              <a:rPr lang="en-US" dirty="0"/>
              <a:t> </a:t>
            </a:r>
            <a:r>
              <a:rPr lang="en-US" dirty="0" err="1"/>
              <a:t>是十分必要的</a:t>
            </a:r>
            <a:r>
              <a:rPr lang="en-US" dirty="0"/>
              <a:t>。</a:t>
            </a:r>
          </a:p>
          <a:p>
            <a:r>
              <a:rPr lang="zh-CN" altLang="en-US" dirty="0"/>
              <a:t>一旦创建了新节点，唯一的问题就是它会被添加到链表的开头还是中间某个位置。</a:t>
            </a:r>
            <a:r>
              <a:rPr lang="en-US" altLang="zh-CN" dirty="0"/>
              <a:t>previous== None</a:t>
            </a:r>
            <a:r>
              <a:rPr lang="zh-CN" altLang="en-US" dirty="0"/>
              <a:t>可以提供答案。</a:t>
            </a:r>
            <a:endParaRPr lang="en-US" dirty="0"/>
          </a:p>
        </p:txBody>
      </p:sp>
      <p:sp>
        <p:nvSpPr>
          <p:cNvPr id="15" name="Textfeld 14">
            <a:extLst>
              <a:ext uri="{FF2B5EF4-FFF2-40B4-BE49-F238E27FC236}">
                <a16:creationId xmlns:a16="http://schemas.microsoft.com/office/drawing/2014/main" id="{103E129D-8ACA-2B8D-8CC2-B8D85885888E}"/>
              </a:ext>
            </a:extLst>
          </p:cNvPr>
          <p:cNvSpPr txBox="1"/>
          <p:nvPr/>
        </p:nvSpPr>
        <p:spPr>
          <a:xfrm>
            <a:off x="4852056" y="5373205"/>
            <a:ext cx="5589076" cy="646331"/>
          </a:xfrm>
          <a:prstGeom prst="rect">
            <a:avLst/>
          </a:prstGeom>
          <a:noFill/>
        </p:spPr>
        <p:txBody>
          <a:bodyPr wrap="square" rtlCol="0">
            <a:spAutoFit/>
          </a:bodyPr>
          <a:lstStyle/>
          <a:p>
            <a:r>
              <a:rPr lang="zh-CN" altLang="en-US" dirty="0"/>
              <a:t>问题</a:t>
            </a:r>
            <a:endParaRPr lang="en-US" altLang="zh-CN" dirty="0"/>
          </a:p>
          <a:p>
            <a:r>
              <a:rPr lang="zh-CN" altLang="en-US" dirty="0"/>
              <a:t>如果向该列表中再插入</a:t>
            </a:r>
            <a:r>
              <a:rPr lang="en-US" altLang="zh-CN" dirty="0"/>
              <a:t>93</a:t>
            </a:r>
            <a:r>
              <a:rPr lang="zh-CN" altLang="en-US" dirty="0"/>
              <a:t>呢</a:t>
            </a:r>
            <a:endParaRPr lang="en-US" dirty="0"/>
          </a:p>
        </p:txBody>
      </p:sp>
    </p:spTree>
    <p:extLst>
      <p:ext uri="{BB962C8B-B14F-4D97-AF65-F5344CB8AC3E}">
        <p14:creationId xmlns:p14="http://schemas.microsoft.com/office/powerpoint/2010/main" val="14708151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AEB50125-A744-DA31-4E51-C5B545D84953}"/>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lstStyle/>
          <a:p>
            <a:pPr lvl="1"/>
            <a:r>
              <a:rPr lang="zh-CN" altLang="en-US" dirty="0"/>
              <a:t>算法时间复杂度</a:t>
            </a:r>
            <a:endParaRPr lang="de-DE" altLang="zh-CN" dirty="0"/>
          </a:p>
        </p:txBody>
      </p:sp>
      <p:sp>
        <p:nvSpPr>
          <p:cNvPr id="6" name="Textfeld 5">
            <a:extLst>
              <a:ext uri="{FF2B5EF4-FFF2-40B4-BE49-F238E27FC236}">
                <a16:creationId xmlns:a16="http://schemas.microsoft.com/office/drawing/2014/main" id="{276C69A3-808C-81D5-3FEB-D6F957C0BBEA}"/>
              </a:ext>
            </a:extLst>
          </p:cNvPr>
          <p:cNvSpPr txBox="1"/>
          <p:nvPr/>
        </p:nvSpPr>
        <p:spPr>
          <a:xfrm>
            <a:off x="346229" y="4134872"/>
            <a:ext cx="10608816" cy="369332"/>
          </a:xfrm>
          <a:prstGeom prst="rect">
            <a:avLst/>
          </a:prstGeom>
          <a:noFill/>
        </p:spPr>
        <p:txBody>
          <a:bodyPr wrap="square" rtlCol="0">
            <a:spAutoFit/>
          </a:bodyPr>
          <a:lstStyle/>
          <a:p>
            <a:r>
              <a:rPr lang="zh-CN" altLang="en-US" dirty="0"/>
              <a:t>大 </a:t>
            </a:r>
            <a:r>
              <a:rPr lang="en-US" altLang="zh-CN" dirty="0"/>
              <a:t>O </a:t>
            </a:r>
            <a:r>
              <a:rPr lang="zh-CN" altLang="en-US" dirty="0"/>
              <a:t>不关注算法所用的时间，只关注其所用的步数。大 </a:t>
            </a:r>
            <a:r>
              <a:rPr lang="en-US" altLang="zh-CN" dirty="0"/>
              <a:t>O </a:t>
            </a:r>
            <a:r>
              <a:rPr lang="zh-CN" altLang="en-US" dirty="0"/>
              <a:t>表示法指出了最糟情况下的运行时间</a:t>
            </a:r>
            <a:endParaRPr lang="en-US" dirty="0"/>
          </a:p>
        </p:txBody>
      </p:sp>
      <p:sp>
        <p:nvSpPr>
          <p:cNvPr id="5" name="Textfeld 4">
            <a:extLst>
              <a:ext uri="{FF2B5EF4-FFF2-40B4-BE49-F238E27FC236}">
                <a16:creationId xmlns:a16="http://schemas.microsoft.com/office/drawing/2014/main" id="{FEFEE370-CFDB-E044-CBF5-52A293F21855}"/>
              </a:ext>
            </a:extLst>
          </p:cNvPr>
          <p:cNvSpPr txBox="1"/>
          <p:nvPr/>
        </p:nvSpPr>
        <p:spPr>
          <a:xfrm>
            <a:off x="346229" y="1711577"/>
            <a:ext cx="10264806" cy="2031325"/>
          </a:xfrm>
          <a:prstGeom prst="rect">
            <a:avLst/>
          </a:prstGeom>
          <a:noFill/>
        </p:spPr>
        <p:txBody>
          <a:bodyPr wrap="square">
            <a:spAutoFit/>
          </a:bodyPr>
          <a:lstStyle/>
          <a:p>
            <a:r>
              <a:rPr lang="zh-CN" altLang="en-US" dirty="0"/>
              <a:t>语句总的执行次数</a:t>
            </a:r>
            <a:r>
              <a:rPr lang="en-US" altLang="zh-CN" dirty="0"/>
              <a:t>T(n)</a:t>
            </a:r>
            <a:r>
              <a:rPr lang="zh-CN" altLang="en-US" dirty="0"/>
              <a:t>是关于</a:t>
            </a:r>
            <a:r>
              <a:rPr lang="zh-CN" altLang="en-US" b="1" dirty="0"/>
              <a:t>问题规模</a:t>
            </a:r>
            <a:r>
              <a:rPr lang="en-US" altLang="zh-CN" b="1" dirty="0"/>
              <a:t> </a:t>
            </a:r>
            <a:r>
              <a:rPr lang="en-US" altLang="zh-CN" dirty="0"/>
              <a:t>(size of the problem) </a:t>
            </a:r>
            <a:r>
              <a:rPr lang="en-US" altLang="zh-CN" b="1" dirty="0"/>
              <a:t>n</a:t>
            </a:r>
            <a:r>
              <a:rPr lang="zh-CN" altLang="en-US" dirty="0"/>
              <a:t>的函数。</a:t>
            </a:r>
            <a:endParaRPr lang="en-US" altLang="zh-CN" dirty="0"/>
          </a:p>
          <a:p>
            <a:endParaRPr lang="de-DE" altLang="zh-CN" dirty="0"/>
          </a:p>
          <a:p>
            <a:r>
              <a:rPr lang="zh-CN" altLang="en-US" dirty="0"/>
              <a:t>算法分析即分析</a:t>
            </a:r>
            <a:r>
              <a:rPr lang="en-US" altLang="zh-CN" dirty="0"/>
              <a:t>T(n)</a:t>
            </a:r>
            <a:r>
              <a:rPr lang="zh-CN" altLang="en-US" dirty="0"/>
              <a:t>随</a:t>
            </a:r>
            <a:r>
              <a:rPr lang="en-US" altLang="zh-CN" dirty="0"/>
              <a:t>n</a:t>
            </a:r>
            <a:r>
              <a:rPr lang="zh-CN" altLang="en-US" dirty="0"/>
              <a:t>的变化情况并确定</a:t>
            </a:r>
            <a:r>
              <a:rPr lang="en-US" altLang="zh-CN" dirty="0"/>
              <a:t>T(n)</a:t>
            </a:r>
            <a:r>
              <a:rPr lang="zh-CN" altLang="en-US" dirty="0"/>
              <a:t>的</a:t>
            </a:r>
            <a:r>
              <a:rPr lang="zh-CN" altLang="en-US" b="1" dirty="0"/>
              <a:t>数量级</a:t>
            </a:r>
            <a:r>
              <a:rPr lang="de-DE" altLang="zh-CN" dirty="0"/>
              <a:t>(</a:t>
            </a:r>
            <a:r>
              <a:rPr lang="de-DE" altLang="zh-CN" dirty="0" err="1"/>
              <a:t>order</a:t>
            </a:r>
            <a:r>
              <a:rPr lang="de-DE" altLang="zh-CN" dirty="0"/>
              <a:t> </a:t>
            </a:r>
            <a:r>
              <a:rPr lang="de-DE" altLang="zh-CN" dirty="0" err="1"/>
              <a:t>of</a:t>
            </a:r>
            <a:r>
              <a:rPr lang="de-DE" altLang="zh-CN" dirty="0"/>
              <a:t> </a:t>
            </a:r>
            <a:r>
              <a:rPr lang="de-DE" altLang="zh-CN" dirty="0" err="1"/>
              <a:t>magnitude</a:t>
            </a:r>
            <a:r>
              <a:rPr lang="de-DE" altLang="zh-CN" dirty="0"/>
              <a:t>)</a:t>
            </a:r>
            <a:r>
              <a:rPr lang="zh-CN" altLang="en-US" dirty="0"/>
              <a:t>。</a:t>
            </a:r>
            <a:endParaRPr lang="en-US" altLang="zh-CN" dirty="0"/>
          </a:p>
          <a:p>
            <a:endParaRPr lang="en-US" altLang="zh-CN" dirty="0"/>
          </a:p>
          <a:p>
            <a:r>
              <a:rPr lang="zh-CN" altLang="en-US" dirty="0"/>
              <a:t>算法的时间复杂度，也就是算法的时间量度，记作：</a:t>
            </a:r>
            <a:r>
              <a:rPr lang="en-US" altLang="zh-CN" dirty="0"/>
              <a:t>T(n)=O(f(n))</a:t>
            </a:r>
            <a:r>
              <a:rPr lang="zh-CN" altLang="en-US" dirty="0"/>
              <a:t>。它表示随问题规模</a:t>
            </a:r>
            <a:r>
              <a:rPr lang="en-US" altLang="zh-CN" dirty="0"/>
              <a:t>n</a:t>
            </a:r>
            <a:r>
              <a:rPr lang="zh-CN" altLang="en-US" dirty="0"/>
              <a:t>的增大，算法执行时间的增长率和</a:t>
            </a:r>
            <a:r>
              <a:rPr lang="en-US" altLang="zh-CN" dirty="0"/>
              <a:t>f(n)</a:t>
            </a:r>
            <a:r>
              <a:rPr lang="zh-CN" altLang="en-US" dirty="0"/>
              <a:t>的增长率相同，称作算法的渐近时间复杂度，简称为时间复杂度。其中</a:t>
            </a:r>
            <a:r>
              <a:rPr lang="en-US" altLang="zh-CN" dirty="0"/>
              <a:t>f(n)</a:t>
            </a:r>
            <a:r>
              <a:rPr lang="zh-CN" altLang="en-US" dirty="0"/>
              <a:t>是问题规模</a:t>
            </a:r>
            <a:r>
              <a:rPr lang="en-US" altLang="zh-CN" dirty="0"/>
              <a:t>n</a:t>
            </a:r>
            <a:r>
              <a:rPr lang="zh-CN" altLang="en-US" dirty="0"/>
              <a:t>的某个函数。</a:t>
            </a:r>
            <a:r>
              <a:rPr lang="de-DE" altLang="zh-CN" dirty="0">
                <a:sym typeface="Wingdings" panose="05000000000000000000" pitchFamily="2" charset="2"/>
              </a:rPr>
              <a:t> Big-O </a:t>
            </a:r>
            <a:r>
              <a:rPr lang="zh-CN" altLang="en-US" dirty="0">
                <a:sym typeface="Wingdings" panose="05000000000000000000" pitchFamily="2" charset="2"/>
              </a:rPr>
              <a:t>大</a:t>
            </a:r>
            <a:r>
              <a:rPr lang="en-US" altLang="zh-CN" dirty="0">
                <a:sym typeface="Wingdings" panose="05000000000000000000" pitchFamily="2" charset="2"/>
              </a:rPr>
              <a:t>O</a:t>
            </a:r>
            <a:r>
              <a:rPr lang="zh-CN" altLang="en-US" dirty="0">
                <a:sym typeface="Wingdings" panose="05000000000000000000" pitchFamily="2" charset="2"/>
              </a:rPr>
              <a:t>表示法</a:t>
            </a:r>
            <a:endParaRPr lang="en-US" dirty="0"/>
          </a:p>
        </p:txBody>
      </p:sp>
      <p:sp>
        <p:nvSpPr>
          <p:cNvPr id="9" name="Textfeld 8">
            <a:extLst>
              <a:ext uri="{FF2B5EF4-FFF2-40B4-BE49-F238E27FC236}">
                <a16:creationId xmlns:a16="http://schemas.microsoft.com/office/drawing/2014/main" id="{3D40FD73-3D06-0872-17BD-4F2803A21760}"/>
              </a:ext>
            </a:extLst>
          </p:cNvPr>
          <p:cNvSpPr txBox="1"/>
          <p:nvPr/>
        </p:nvSpPr>
        <p:spPr>
          <a:xfrm>
            <a:off x="346229" y="3709047"/>
            <a:ext cx="8675703" cy="369332"/>
          </a:xfrm>
          <a:prstGeom prst="rect">
            <a:avLst/>
          </a:prstGeom>
          <a:noFill/>
        </p:spPr>
        <p:txBody>
          <a:bodyPr wrap="square">
            <a:spAutoFit/>
          </a:bodyPr>
          <a:lstStyle/>
          <a:p>
            <a:r>
              <a:rPr lang="zh-CN" altLang="en-US" dirty="0"/>
              <a:t>一般情况下，随着</a:t>
            </a:r>
            <a:r>
              <a:rPr lang="en-US" altLang="zh-CN" dirty="0"/>
              <a:t>n</a:t>
            </a:r>
            <a:r>
              <a:rPr lang="zh-CN" altLang="en-US" dirty="0"/>
              <a:t>的增大，</a:t>
            </a:r>
            <a:r>
              <a:rPr lang="en-US" altLang="zh-CN" dirty="0"/>
              <a:t>T(n)</a:t>
            </a:r>
            <a:r>
              <a:rPr lang="zh-CN" altLang="en-US" dirty="0"/>
              <a:t>增长最慢的算法为最优算法。</a:t>
            </a:r>
            <a:endParaRPr lang="en-US" dirty="0"/>
          </a:p>
        </p:txBody>
      </p:sp>
      <p:sp>
        <p:nvSpPr>
          <p:cNvPr id="4" name="Textfeld 3">
            <a:extLst>
              <a:ext uri="{FF2B5EF4-FFF2-40B4-BE49-F238E27FC236}">
                <a16:creationId xmlns:a16="http://schemas.microsoft.com/office/drawing/2014/main" id="{92E07056-DF0D-A2B1-227F-2B1F1E1E056A}"/>
              </a:ext>
            </a:extLst>
          </p:cNvPr>
          <p:cNvSpPr txBox="1"/>
          <p:nvPr/>
        </p:nvSpPr>
        <p:spPr>
          <a:xfrm>
            <a:off x="346229" y="5111913"/>
            <a:ext cx="6103398" cy="369332"/>
          </a:xfrm>
          <a:prstGeom prst="rect">
            <a:avLst/>
          </a:prstGeom>
          <a:noFill/>
        </p:spPr>
        <p:txBody>
          <a:bodyPr wrap="square">
            <a:spAutoFit/>
          </a:bodyPr>
          <a:lstStyle/>
          <a:p>
            <a:r>
              <a:rPr lang="en-US" dirty="0" err="1"/>
              <a:t>分析算法的复杂度，关键就是要分析循环结构的运行情况</a:t>
            </a:r>
            <a:endParaRPr lang="en-US" dirty="0"/>
          </a:p>
        </p:txBody>
      </p:sp>
      <p:pic>
        <p:nvPicPr>
          <p:cNvPr id="12" name="Grafik 11">
            <a:extLst>
              <a:ext uri="{FF2B5EF4-FFF2-40B4-BE49-F238E27FC236}">
                <a16:creationId xmlns:a16="http://schemas.microsoft.com/office/drawing/2014/main" id="{1D3B14AA-D097-CB64-1777-38C6E9930308}"/>
              </a:ext>
            </a:extLst>
          </p:cNvPr>
          <p:cNvPicPr>
            <a:picLocks noChangeAspect="1"/>
          </p:cNvPicPr>
          <p:nvPr/>
        </p:nvPicPr>
        <p:blipFill>
          <a:blip r:embed="rId2"/>
          <a:stretch>
            <a:fillRect/>
          </a:stretch>
        </p:blipFill>
        <p:spPr>
          <a:xfrm>
            <a:off x="396630" y="4622741"/>
            <a:ext cx="1896743" cy="276410"/>
          </a:xfrm>
          <a:prstGeom prst="rect">
            <a:avLst/>
          </a:prstGeom>
        </p:spPr>
      </p:pic>
      <p:pic>
        <p:nvPicPr>
          <p:cNvPr id="14" name="Grafik 13">
            <a:extLst>
              <a:ext uri="{FF2B5EF4-FFF2-40B4-BE49-F238E27FC236}">
                <a16:creationId xmlns:a16="http://schemas.microsoft.com/office/drawing/2014/main" id="{CC798D4A-A063-C46F-8B9C-5DA25BCA7AD3}"/>
              </a:ext>
            </a:extLst>
          </p:cNvPr>
          <p:cNvPicPr>
            <a:picLocks noChangeAspect="1"/>
          </p:cNvPicPr>
          <p:nvPr/>
        </p:nvPicPr>
        <p:blipFill>
          <a:blip r:embed="rId3"/>
          <a:stretch>
            <a:fillRect/>
          </a:stretch>
        </p:blipFill>
        <p:spPr>
          <a:xfrm>
            <a:off x="2771743" y="4637038"/>
            <a:ext cx="762510" cy="247816"/>
          </a:xfrm>
          <a:prstGeom prst="rect">
            <a:avLst/>
          </a:prstGeom>
        </p:spPr>
      </p:pic>
      <p:pic>
        <p:nvPicPr>
          <p:cNvPr id="16" name="Grafik 15">
            <a:extLst>
              <a:ext uri="{FF2B5EF4-FFF2-40B4-BE49-F238E27FC236}">
                <a16:creationId xmlns:a16="http://schemas.microsoft.com/office/drawing/2014/main" id="{A3197899-5439-7BF0-414F-3BD962CDC818}"/>
              </a:ext>
            </a:extLst>
          </p:cNvPr>
          <p:cNvPicPr>
            <a:picLocks noChangeAspect="1"/>
          </p:cNvPicPr>
          <p:nvPr/>
        </p:nvPicPr>
        <p:blipFill>
          <a:blip r:embed="rId4"/>
          <a:stretch>
            <a:fillRect/>
          </a:stretch>
        </p:blipFill>
        <p:spPr>
          <a:xfrm>
            <a:off x="3849075" y="4617975"/>
            <a:ext cx="514694" cy="285941"/>
          </a:xfrm>
          <a:prstGeom prst="rect">
            <a:avLst/>
          </a:prstGeom>
        </p:spPr>
      </p:pic>
    </p:spTree>
    <p:extLst>
      <p:ext uri="{BB962C8B-B14F-4D97-AF65-F5344CB8AC3E}">
        <p14:creationId xmlns:p14="http://schemas.microsoft.com/office/powerpoint/2010/main" val="4776147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F94D8C59-26B8-E9D2-9AF8-D087C55A1C65}"/>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dirty="0"/>
              <a:t>推导大</a:t>
            </a:r>
            <a:r>
              <a:rPr lang="en-US" altLang="zh-CN" dirty="0"/>
              <a:t>O</a:t>
            </a:r>
            <a:r>
              <a:rPr lang="zh-CN" altLang="en-US" dirty="0"/>
              <a:t>阶</a:t>
            </a:r>
          </a:p>
        </p:txBody>
      </p:sp>
      <p:sp>
        <p:nvSpPr>
          <p:cNvPr id="4" name="Textfeld 3">
            <a:extLst>
              <a:ext uri="{FF2B5EF4-FFF2-40B4-BE49-F238E27FC236}">
                <a16:creationId xmlns:a16="http://schemas.microsoft.com/office/drawing/2014/main" id="{92E07056-DF0D-A2B1-227F-2B1F1E1E056A}"/>
              </a:ext>
            </a:extLst>
          </p:cNvPr>
          <p:cNvSpPr txBox="1"/>
          <p:nvPr/>
        </p:nvSpPr>
        <p:spPr>
          <a:xfrm>
            <a:off x="271984" y="1933622"/>
            <a:ext cx="6103398" cy="1754326"/>
          </a:xfrm>
          <a:prstGeom prst="rect">
            <a:avLst/>
          </a:prstGeom>
          <a:noFill/>
        </p:spPr>
        <p:txBody>
          <a:bodyPr wrap="square">
            <a:spAutoFit/>
          </a:bodyPr>
          <a:lstStyle/>
          <a:p>
            <a:r>
              <a:rPr lang="en-US" dirty="0" err="1"/>
              <a:t>分析算法的复杂度，关键就是要分析循环结构的运行情况</a:t>
            </a:r>
            <a:r>
              <a:rPr lang="en-US" dirty="0"/>
              <a:t>.</a:t>
            </a:r>
          </a:p>
          <a:p>
            <a:pPr marL="342900" indent="-342900">
              <a:buAutoNum type="arabicPeriod"/>
            </a:pPr>
            <a:r>
              <a:rPr lang="zh-CN" altLang="en-US" dirty="0"/>
              <a:t>常数阶</a:t>
            </a:r>
            <a:endParaRPr lang="de-DE" altLang="zh-CN" dirty="0"/>
          </a:p>
          <a:p>
            <a:pPr marL="342900" indent="-342900">
              <a:buAutoNum type="arabicPeriod"/>
            </a:pPr>
            <a:r>
              <a:rPr lang="zh-CN" altLang="en-US" dirty="0"/>
              <a:t>线性阶</a:t>
            </a:r>
            <a:endParaRPr lang="de-DE" altLang="zh-CN" dirty="0"/>
          </a:p>
          <a:p>
            <a:pPr marL="342900" indent="-342900">
              <a:buAutoNum type="arabicPeriod"/>
            </a:pPr>
            <a:r>
              <a:rPr lang="zh-CN" altLang="en-US" dirty="0"/>
              <a:t>对数阶</a:t>
            </a:r>
            <a:endParaRPr lang="de-DE" altLang="zh-CN" dirty="0"/>
          </a:p>
          <a:p>
            <a:pPr marL="342900" indent="-342900">
              <a:buAutoNum type="arabicPeriod"/>
            </a:pPr>
            <a:r>
              <a:rPr lang="zh-CN" altLang="en-US" dirty="0"/>
              <a:t>平方阶 </a:t>
            </a:r>
            <a:r>
              <a:rPr lang="de-DE" altLang="zh-CN" dirty="0"/>
              <a:t>O(n</a:t>
            </a:r>
            <a:r>
              <a:rPr lang="de-DE" altLang="zh-CN" baseline="30000" dirty="0"/>
              <a:t>2</a:t>
            </a:r>
            <a:r>
              <a:rPr lang="de-DE" altLang="zh-CN" dirty="0"/>
              <a:t>),O(m*n)</a:t>
            </a:r>
            <a:endParaRPr lang="en-US" altLang="zh-CN" dirty="0"/>
          </a:p>
          <a:p>
            <a:endParaRPr lang="en-US" dirty="0"/>
          </a:p>
        </p:txBody>
      </p:sp>
      <p:pic>
        <p:nvPicPr>
          <p:cNvPr id="7" name="Grafik 6">
            <a:extLst>
              <a:ext uri="{FF2B5EF4-FFF2-40B4-BE49-F238E27FC236}">
                <a16:creationId xmlns:a16="http://schemas.microsoft.com/office/drawing/2014/main" id="{75FA0EFB-8783-573A-651B-96DD825C0EC4}"/>
              </a:ext>
            </a:extLst>
          </p:cNvPr>
          <p:cNvPicPr>
            <a:picLocks noChangeAspect="1"/>
          </p:cNvPicPr>
          <p:nvPr/>
        </p:nvPicPr>
        <p:blipFill>
          <a:blip r:embed="rId2"/>
          <a:stretch>
            <a:fillRect/>
          </a:stretch>
        </p:blipFill>
        <p:spPr>
          <a:xfrm>
            <a:off x="3448953" y="3398512"/>
            <a:ext cx="3516763" cy="1251156"/>
          </a:xfrm>
          <a:prstGeom prst="rect">
            <a:avLst/>
          </a:prstGeom>
        </p:spPr>
      </p:pic>
      <p:pic>
        <p:nvPicPr>
          <p:cNvPr id="10" name="Grafik 9">
            <a:extLst>
              <a:ext uri="{FF2B5EF4-FFF2-40B4-BE49-F238E27FC236}">
                <a16:creationId xmlns:a16="http://schemas.microsoft.com/office/drawing/2014/main" id="{098A7815-5F07-AC8F-A960-C17583423C2B}"/>
              </a:ext>
            </a:extLst>
          </p:cNvPr>
          <p:cNvPicPr>
            <a:picLocks noChangeAspect="1"/>
          </p:cNvPicPr>
          <p:nvPr/>
        </p:nvPicPr>
        <p:blipFill>
          <a:blip r:embed="rId3"/>
          <a:stretch>
            <a:fillRect/>
          </a:stretch>
        </p:blipFill>
        <p:spPr>
          <a:xfrm>
            <a:off x="44604" y="3398512"/>
            <a:ext cx="3359745" cy="2627568"/>
          </a:xfrm>
          <a:prstGeom prst="rect">
            <a:avLst/>
          </a:prstGeom>
        </p:spPr>
      </p:pic>
      <p:pic>
        <p:nvPicPr>
          <p:cNvPr id="13" name="Grafik 12">
            <a:extLst>
              <a:ext uri="{FF2B5EF4-FFF2-40B4-BE49-F238E27FC236}">
                <a16:creationId xmlns:a16="http://schemas.microsoft.com/office/drawing/2014/main" id="{95AFE04D-AD38-4361-473B-2236CAD11C83}"/>
              </a:ext>
            </a:extLst>
          </p:cNvPr>
          <p:cNvPicPr>
            <a:picLocks noChangeAspect="1"/>
          </p:cNvPicPr>
          <p:nvPr/>
        </p:nvPicPr>
        <p:blipFill>
          <a:blip r:embed="rId4"/>
          <a:stretch>
            <a:fillRect/>
          </a:stretch>
        </p:blipFill>
        <p:spPr>
          <a:xfrm>
            <a:off x="3448952" y="4712296"/>
            <a:ext cx="3516764" cy="1571320"/>
          </a:xfrm>
          <a:prstGeom prst="rect">
            <a:avLst/>
          </a:prstGeom>
        </p:spPr>
      </p:pic>
      <p:pic>
        <p:nvPicPr>
          <p:cNvPr id="15" name="Grafik 14">
            <a:extLst>
              <a:ext uri="{FF2B5EF4-FFF2-40B4-BE49-F238E27FC236}">
                <a16:creationId xmlns:a16="http://schemas.microsoft.com/office/drawing/2014/main" id="{CFED61DC-8A17-498F-22BA-BEB20518883D}"/>
              </a:ext>
            </a:extLst>
          </p:cNvPr>
          <p:cNvPicPr>
            <a:picLocks noChangeAspect="1"/>
          </p:cNvPicPr>
          <p:nvPr/>
        </p:nvPicPr>
        <p:blipFill>
          <a:blip r:embed="rId5"/>
          <a:stretch>
            <a:fillRect/>
          </a:stretch>
        </p:blipFill>
        <p:spPr>
          <a:xfrm>
            <a:off x="7314966" y="3107122"/>
            <a:ext cx="3031286" cy="1504248"/>
          </a:xfrm>
          <a:prstGeom prst="rect">
            <a:avLst/>
          </a:prstGeom>
        </p:spPr>
      </p:pic>
      <p:pic>
        <p:nvPicPr>
          <p:cNvPr id="17" name="Grafik 16">
            <a:extLst>
              <a:ext uri="{FF2B5EF4-FFF2-40B4-BE49-F238E27FC236}">
                <a16:creationId xmlns:a16="http://schemas.microsoft.com/office/drawing/2014/main" id="{DA00E3B8-8F74-9F22-D698-F2FF37F29657}"/>
              </a:ext>
            </a:extLst>
          </p:cNvPr>
          <p:cNvPicPr>
            <a:picLocks noChangeAspect="1"/>
          </p:cNvPicPr>
          <p:nvPr/>
        </p:nvPicPr>
        <p:blipFill>
          <a:blip r:embed="rId6"/>
          <a:stretch>
            <a:fillRect/>
          </a:stretch>
        </p:blipFill>
        <p:spPr>
          <a:xfrm>
            <a:off x="7314966" y="4682143"/>
            <a:ext cx="2788801" cy="1699425"/>
          </a:xfrm>
          <a:prstGeom prst="rect">
            <a:avLst/>
          </a:prstGeom>
        </p:spPr>
      </p:pic>
    </p:spTree>
    <p:extLst>
      <p:ext uri="{BB962C8B-B14F-4D97-AF65-F5344CB8AC3E}">
        <p14:creationId xmlns:p14="http://schemas.microsoft.com/office/powerpoint/2010/main" val="30789262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C36D98BD-53D3-5DDB-AEDF-F091DE31224F}"/>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lstStyle/>
          <a:p>
            <a:pPr lvl="1"/>
            <a:r>
              <a:rPr lang="zh-CN" altLang="en-US" dirty="0"/>
              <a:t>算法空间复杂度</a:t>
            </a:r>
            <a:endParaRPr lang="de-DE" altLang="zh-CN" dirty="0"/>
          </a:p>
        </p:txBody>
      </p:sp>
      <p:sp>
        <p:nvSpPr>
          <p:cNvPr id="6" name="Textfeld 5">
            <a:extLst>
              <a:ext uri="{FF2B5EF4-FFF2-40B4-BE49-F238E27FC236}">
                <a16:creationId xmlns:a16="http://schemas.microsoft.com/office/drawing/2014/main" id="{276C69A3-808C-81D5-3FEB-D6F957C0BBEA}"/>
              </a:ext>
            </a:extLst>
          </p:cNvPr>
          <p:cNvSpPr txBox="1"/>
          <p:nvPr/>
        </p:nvSpPr>
        <p:spPr>
          <a:xfrm>
            <a:off x="506027" y="1864311"/>
            <a:ext cx="10608816" cy="2308324"/>
          </a:xfrm>
          <a:prstGeom prst="rect">
            <a:avLst/>
          </a:prstGeom>
          <a:noFill/>
        </p:spPr>
        <p:txBody>
          <a:bodyPr wrap="square" rtlCol="0">
            <a:spAutoFit/>
          </a:bodyPr>
          <a:lstStyle/>
          <a:p>
            <a:r>
              <a:rPr lang="zh-CN" altLang="en-US" dirty="0"/>
              <a:t>用空间来换取时间，比如说，要判断某某年是不是闰年，你可能会花一点心思写了一个算法，而且由于是一个算法，也就意味着，每次给一个年份，都是要通过计算得到是否是闰年的结果。还有另一个办法就是，事先建立一个有</a:t>
            </a:r>
            <a:r>
              <a:rPr lang="en-US" altLang="zh-CN" dirty="0"/>
              <a:t>2050</a:t>
            </a:r>
            <a:r>
              <a:rPr lang="zh-CN" altLang="en-US" dirty="0"/>
              <a:t>个元素的数组（年数略比现实多一点），然后把所有的年份按下标的数字对应，如果是闰年，此数组项的值就是</a:t>
            </a:r>
            <a:r>
              <a:rPr lang="en-US" altLang="zh-CN" dirty="0"/>
              <a:t>1</a:t>
            </a:r>
            <a:r>
              <a:rPr lang="zh-CN" altLang="en-US" dirty="0"/>
              <a:t>，如果不是值为</a:t>
            </a:r>
            <a:r>
              <a:rPr lang="en-US" altLang="zh-CN" dirty="0"/>
              <a:t>0</a:t>
            </a:r>
            <a:r>
              <a:rPr lang="zh-CN" altLang="en-US" dirty="0"/>
              <a:t>。这样，所谓的判断某一年是否是闰年</a:t>
            </a:r>
            <a:r>
              <a:rPr lang="de-DE" altLang="zh-CN" dirty="0"/>
              <a:t>,</a:t>
            </a:r>
            <a:r>
              <a:rPr lang="zh-CN" altLang="en-US" dirty="0"/>
              <a:t>就变成了查找这个数组的某一项的值是多少的问题。此时，我们的运算是最小化了，但是硬盘上或者内存中需</a:t>
            </a:r>
          </a:p>
          <a:p>
            <a:r>
              <a:rPr lang="zh-CN" altLang="en-US" dirty="0"/>
              <a:t>要存储这</a:t>
            </a:r>
            <a:r>
              <a:rPr lang="en-US" altLang="zh-CN" dirty="0"/>
              <a:t>2050</a:t>
            </a:r>
            <a:r>
              <a:rPr lang="zh-CN" altLang="en-US" dirty="0"/>
              <a:t>个</a:t>
            </a:r>
            <a:r>
              <a:rPr lang="en-US" altLang="zh-CN" dirty="0"/>
              <a:t>0</a:t>
            </a:r>
            <a:r>
              <a:rPr lang="zh-CN" altLang="en-US" dirty="0"/>
              <a:t>和</a:t>
            </a:r>
            <a:r>
              <a:rPr lang="en-US" altLang="zh-CN" dirty="0"/>
              <a:t>1</a:t>
            </a:r>
            <a:r>
              <a:rPr lang="zh-CN" altLang="en-US" dirty="0"/>
              <a:t>。</a:t>
            </a:r>
            <a:endParaRPr lang="de-DE" altLang="zh-CN" dirty="0"/>
          </a:p>
          <a:p>
            <a:r>
              <a:rPr lang="zh-CN" altLang="en-US" dirty="0"/>
              <a:t>若算法执行时所需的辅助空间相对于输入数据量而言是个常数，则称此算法为原地工作，空间复杂度为</a:t>
            </a:r>
            <a:r>
              <a:rPr lang="en-US" altLang="zh-CN" dirty="0"/>
              <a:t>O(1)</a:t>
            </a:r>
            <a:r>
              <a:rPr lang="zh-CN" altLang="en-US" dirty="0"/>
              <a:t>。</a:t>
            </a:r>
            <a:endParaRPr lang="en-US" dirty="0"/>
          </a:p>
        </p:txBody>
      </p:sp>
    </p:spTree>
    <p:extLst>
      <p:ext uri="{BB962C8B-B14F-4D97-AF65-F5344CB8AC3E}">
        <p14:creationId xmlns:p14="http://schemas.microsoft.com/office/powerpoint/2010/main" val="34941708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3B99A0B4-330F-83C6-1F3E-B76B310029DC}"/>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lstStyle/>
          <a:p>
            <a:pPr lvl="1"/>
            <a:r>
              <a:rPr lang="en-US" altLang="zh-CN" dirty="0"/>
              <a:t>Python </a:t>
            </a:r>
            <a:r>
              <a:rPr lang="zh-CN" altLang="en-US" dirty="0"/>
              <a:t>数据结构的性能</a:t>
            </a:r>
            <a:endParaRPr lang="de-DE" altLang="zh-CN" dirty="0"/>
          </a:p>
        </p:txBody>
      </p:sp>
      <p:pic>
        <p:nvPicPr>
          <p:cNvPr id="4" name="Grafik 3">
            <a:extLst>
              <a:ext uri="{FF2B5EF4-FFF2-40B4-BE49-F238E27FC236}">
                <a16:creationId xmlns:a16="http://schemas.microsoft.com/office/drawing/2014/main" id="{5262E2C5-917F-10FA-9B2A-C214AD2EB6C8}"/>
              </a:ext>
            </a:extLst>
          </p:cNvPr>
          <p:cNvPicPr>
            <a:picLocks noChangeAspect="1"/>
          </p:cNvPicPr>
          <p:nvPr/>
        </p:nvPicPr>
        <p:blipFill>
          <a:blip r:embed="rId2"/>
          <a:stretch>
            <a:fillRect/>
          </a:stretch>
        </p:blipFill>
        <p:spPr>
          <a:xfrm>
            <a:off x="96413" y="1787610"/>
            <a:ext cx="6205534" cy="3755250"/>
          </a:xfrm>
          <a:prstGeom prst="rect">
            <a:avLst/>
          </a:prstGeom>
        </p:spPr>
      </p:pic>
      <p:pic>
        <p:nvPicPr>
          <p:cNvPr id="7" name="Grafik 6">
            <a:extLst>
              <a:ext uri="{FF2B5EF4-FFF2-40B4-BE49-F238E27FC236}">
                <a16:creationId xmlns:a16="http://schemas.microsoft.com/office/drawing/2014/main" id="{B97D25D3-5113-0C4F-BA9D-AE81879976E8}"/>
              </a:ext>
            </a:extLst>
          </p:cNvPr>
          <p:cNvPicPr>
            <a:picLocks noChangeAspect="1"/>
          </p:cNvPicPr>
          <p:nvPr/>
        </p:nvPicPr>
        <p:blipFill>
          <a:blip r:embed="rId3"/>
          <a:stretch>
            <a:fillRect/>
          </a:stretch>
        </p:blipFill>
        <p:spPr>
          <a:xfrm>
            <a:off x="5177684" y="1793484"/>
            <a:ext cx="6035373" cy="1781738"/>
          </a:xfrm>
          <a:prstGeom prst="rect">
            <a:avLst/>
          </a:prstGeom>
        </p:spPr>
      </p:pic>
    </p:spTree>
    <p:extLst>
      <p:ext uri="{BB962C8B-B14F-4D97-AF65-F5344CB8AC3E}">
        <p14:creationId xmlns:p14="http://schemas.microsoft.com/office/powerpoint/2010/main" val="25458991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9027D6C8-8D6A-492A-932B-C31AABF1FFAC}"/>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lstStyle/>
          <a:p>
            <a:pPr lvl="1"/>
            <a:r>
              <a:rPr lang="zh-CN" altLang="en-US" dirty="0"/>
              <a:t>栈（</a:t>
            </a:r>
            <a:r>
              <a:rPr lang="en-US" altLang="zh-CN" dirty="0"/>
              <a:t>stack</a:t>
            </a:r>
            <a:r>
              <a:rPr lang="zh-CN" altLang="en-US" dirty="0"/>
              <a:t>）</a:t>
            </a:r>
            <a:br>
              <a:rPr lang="de-DE" altLang="zh-CN" dirty="0"/>
            </a:br>
            <a:r>
              <a:rPr lang="de-DE" altLang="zh-CN" dirty="0"/>
              <a:t>LIFO</a:t>
            </a:r>
          </a:p>
        </p:txBody>
      </p:sp>
      <p:sp>
        <p:nvSpPr>
          <p:cNvPr id="5" name="Textfeld 4">
            <a:extLst>
              <a:ext uri="{FF2B5EF4-FFF2-40B4-BE49-F238E27FC236}">
                <a16:creationId xmlns:a16="http://schemas.microsoft.com/office/drawing/2014/main" id="{623FB197-F924-F1FB-D3D2-B09403C9CE59}"/>
              </a:ext>
            </a:extLst>
          </p:cNvPr>
          <p:cNvSpPr txBox="1"/>
          <p:nvPr/>
        </p:nvSpPr>
        <p:spPr>
          <a:xfrm>
            <a:off x="449450" y="1746911"/>
            <a:ext cx="10778723" cy="923330"/>
          </a:xfrm>
          <a:prstGeom prst="rect">
            <a:avLst/>
          </a:prstGeom>
          <a:noFill/>
        </p:spPr>
        <p:txBody>
          <a:bodyPr wrap="square">
            <a:spAutoFit/>
          </a:bodyPr>
          <a:lstStyle/>
          <a:p>
            <a:r>
              <a:rPr lang="en-US" dirty="0"/>
              <a:t>栈有时也被称作“下推栈”。它是有序集合，添加操作和移除操作总发生在同一端，即“顶端”，另一端则被称为“底端”。栈中的元素离底端越近，代表其在栈中的时间越长，因此栈的底端具有非常重要的意义。最新添加的元素将被最先移除。这种排序原则被称作 </a:t>
            </a:r>
            <a:r>
              <a:rPr lang="en-US" dirty="0" err="1"/>
              <a:t>LIFO（last-in</a:t>
            </a:r>
            <a:r>
              <a:rPr lang="en-US" dirty="0"/>
              <a:t> first-out），</a:t>
            </a:r>
            <a:r>
              <a:rPr lang="en-US" dirty="0" err="1"/>
              <a:t>即后进先出</a:t>
            </a:r>
            <a:r>
              <a:rPr lang="en-US" dirty="0"/>
              <a:t>。</a:t>
            </a:r>
          </a:p>
        </p:txBody>
      </p:sp>
      <p:pic>
        <p:nvPicPr>
          <p:cNvPr id="8" name="Grafik 7">
            <a:extLst>
              <a:ext uri="{FF2B5EF4-FFF2-40B4-BE49-F238E27FC236}">
                <a16:creationId xmlns:a16="http://schemas.microsoft.com/office/drawing/2014/main" id="{F052ABB1-200A-2CC8-EA82-A3BC9E8F8EB0}"/>
              </a:ext>
            </a:extLst>
          </p:cNvPr>
          <p:cNvPicPr>
            <a:picLocks noChangeAspect="1"/>
          </p:cNvPicPr>
          <p:nvPr/>
        </p:nvPicPr>
        <p:blipFill>
          <a:blip r:embed="rId2"/>
          <a:stretch>
            <a:fillRect/>
          </a:stretch>
        </p:blipFill>
        <p:spPr>
          <a:xfrm>
            <a:off x="6724910" y="3053235"/>
            <a:ext cx="4559689" cy="1759880"/>
          </a:xfrm>
          <a:prstGeom prst="rect">
            <a:avLst/>
          </a:prstGeom>
        </p:spPr>
      </p:pic>
      <p:sp>
        <p:nvSpPr>
          <p:cNvPr id="10" name="Textfeld 9">
            <a:extLst>
              <a:ext uri="{FF2B5EF4-FFF2-40B4-BE49-F238E27FC236}">
                <a16:creationId xmlns:a16="http://schemas.microsoft.com/office/drawing/2014/main" id="{41FD6C50-C5F2-9620-1CF6-383EF0470DF2}"/>
              </a:ext>
            </a:extLst>
          </p:cNvPr>
          <p:cNvSpPr txBox="1"/>
          <p:nvPr/>
        </p:nvSpPr>
        <p:spPr>
          <a:xfrm>
            <a:off x="292288" y="2822576"/>
            <a:ext cx="6436337" cy="2123658"/>
          </a:xfrm>
          <a:prstGeom prst="rect">
            <a:avLst/>
          </a:prstGeom>
          <a:noFill/>
        </p:spPr>
        <p:txBody>
          <a:bodyPr wrap="square">
            <a:spAutoFit/>
          </a:bodyPr>
          <a:lstStyle/>
          <a:p>
            <a:r>
              <a:rPr lang="en-US" sz="1200" dirty="0"/>
              <a:t>ADT 栈(stack)</a:t>
            </a:r>
          </a:p>
          <a:p>
            <a:r>
              <a:rPr lang="en-US" sz="1200" dirty="0"/>
              <a:t>Data</a:t>
            </a:r>
          </a:p>
          <a:p>
            <a:r>
              <a:rPr lang="en-US" sz="1200" dirty="0"/>
              <a:t>	</a:t>
            </a:r>
            <a:r>
              <a:rPr lang="en-US" sz="1200" dirty="0" err="1"/>
              <a:t>同线性表。元素具有相同的类型，相邻元素具有前驱和后继关系</a:t>
            </a:r>
            <a:r>
              <a:rPr lang="en-US" sz="1200" dirty="0"/>
              <a:t>。</a:t>
            </a:r>
          </a:p>
          <a:p>
            <a:r>
              <a:rPr lang="en-US" sz="1200" dirty="0"/>
              <a:t>Operation</a:t>
            </a:r>
          </a:p>
          <a:p>
            <a:pPr lvl="1"/>
            <a:r>
              <a:rPr lang="en-US" altLang="zh-CN" sz="1200" dirty="0"/>
              <a:t>Stack()</a:t>
            </a:r>
            <a:r>
              <a:rPr lang="zh-CN" altLang="en-US" sz="1200" dirty="0"/>
              <a:t>创建一个空栈。它不需要参数，且会返回一个空栈。</a:t>
            </a:r>
          </a:p>
          <a:p>
            <a:pPr lvl="1"/>
            <a:r>
              <a:rPr lang="en-US" altLang="zh-CN" sz="1200" dirty="0"/>
              <a:t>push(item)</a:t>
            </a:r>
            <a:r>
              <a:rPr lang="zh-CN" altLang="en-US" sz="1200" dirty="0"/>
              <a:t>将一个元素添加到栈的顶端。它需要一个参数 </a:t>
            </a:r>
            <a:r>
              <a:rPr lang="en-US" altLang="zh-CN" sz="1200" dirty="0"/>
              <a:t>item</a:t>
            </a:r>
            <a:r>
              <a:rPr lang="zh-CN" altLang="en-US" sz="1200" dirty="0"/>
              <a:t>，且无返回值。</a:t>
            </a:r>
          </a:p>
          <a:p>
            <a:pPr lvl="1"/>
            <a:r>
              <a:rPr lang="en-US" altLang="zh-CN" sz="1200" dirty="0"/>
              <a:t>pop()</a:t>
            </a:r>
            <a:r>
              <a:rPr lang="zh-CN" altLang="en-US" sz="1200" dirty="0"/>
              <a:t>将栈顶端的元素移除。它不需要参数，但会返回顶端的元素，并且修改栈的内容。</a:t>
            </a:r>
          </a:p>
          <a:p>
            <a:pPr lvl="1"/>
            <a:r>
              <a:rPr lang="en-US" altLang="zh-CN" sz="1200" dirty="0"/>
              <a:t>peek()</a:t>
            </a:r>
            <a:r>
              <a:rPr lang="zh-CN" altLang="en-US" sz="1200" dirty="0"/>
              <a:t>返回栈顶端的元素，但是并不移除该元素。它不需要参数，也不会修改栈的内容。</a:t>
            </a:r>
          </a:p>
          <a:p>
            <a:pPr lvl="1"/>
            <a:r>
              <a:rPr lang="en-US" altLang="zh-CN" sz="1200" dirty="0" err="1"/>
              <a:t>isEmpty</a:t>
            </a:r>
            <a:r>
              <a:rPr lang="en-US" altLang="zh-CN" sz="1200" dirty="0"/>
              <a:t>()</a:t>
            </a:r>
            <a:r>
              <a:rPr lang="zh-CN" altLang="en-US" sz="1200" dirty="0"/>
              <a:t>检查栈是否为空。它不需要参数，且会返回一个布尔值。</a:t>
            </a:r>
          </a:p>
          <a:p>
            <a:pPr lvl="1"/>
            <a:r>
              <a:rPr lang="en-US" altLang="zh-CN" sz="1200" dirty="0"/>
              <a:t>size()</a:t>
            </a:r>
            <a:r>
              <a:rPr lang="zh-CN" altLang="en-US" sz="1200" dirty="0"/>
              <a:t>返回栈中元素的数目。它不需要参数，且会返回一个整数。 </a:t>
            </a:r>
            <a:endParaRPr lang="en-US" altLang="zh-CN" sz="1200" dirty="0"/>
          </a:p>
          <a:p>
            <a:r>
              <a:rPr lang="en-US" sz="1200" dirty="0" err="1"/>
              <a:t>endADT</a:t>
            </a:r>
            <a:endParaRPr lang="en-US" sz="1200" dirty="0"/>
          </a:p>
        </p:txBody>
      </p:sp>
    </p:spTree>
    <p:extLst>
      <p:ext uri="{BB962C8B-B14F-4D97-AF65-F5344CB8AC3E}">
        <p14:creationId xmlns:p14="http://schemas.microsoft.com/office/powerpoint/2010/main" val="5100710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094E2E1C-5369-2423-440C-3D136340CE26}"/>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lstStyle/>
          <a:p>
            <a:pPr lvl="1"/>
            <a:r>
              <a:rPr lang="zh-CN" altLang="en-US" dirty="0"/>
              <a:t>栈（</a:t>
            </a:r>
            <a:r>
              <a:rPr lang="en-US" altLang="zh-CN" dirty="0"/>
              <a:t>stack</a:t>
            </a:r>
            <a:r>
              <a:rPr lang="zh-CN" altLang="en-US" dirty="0"/>
              <a:t>）</a:t>
            </a:r>
            <a:br>
              <a:rPr lang="de-DE" altLang="zh-CN" dirty="0"/>
            </a:br>
            <a:r>
              <a:rPr lang="zh-CN" altLang="en-US" dirty="0"/>
              <a:t>使用</a:t>
            </a:r>
            <a:r>
              <a:rPr lang="en-US" altLang="zh-CN" dirty="0"/>
              <a:t>python</a:t>
            </a:r>
            <a:r>
              <a:rPr lang="zh-CN" altLang="en-US" dirty="0"/>
              <a:t>列表实现</a:t>
            </a:r>
            <a:endParaRPr lang="de-DE" altLang="zh-CN" dirty="0"/>
          </a:p>
        </p:txBody>
      </p:sp>
      <p:sp>
        <p:nvSpPr>
          <p:cNvPr id="5" name="Textfeld 4">
            <a:extLst>
              <a:ext uri="{FF2B5EF4-FFF2-40B4-BE49-F238E27FC236}">
                <a16:creationId xmlns:a16="http://schemas.microsoft.com/office/drawing/2014/main" id="{7002AD0F-364A-C64B-9229-A8CF773CF361}"/>
              </a:ext>
            </a:extLst>
          </p:cNvPr>
          <p:cNvSpPr txBox="1"/>
          <p:nvPr/>
        </p:nvSpPr>
        <p:spPr>
          <a:xfrm>
            <a:off x="602393" y="4193735"/>
            <a:ext cx="4130245" cy="2292935"/>
          </a:xfrm>
          <a:prstGeom prst="rect">
            <a:avLst/>
          </a:prstGeom>
          <a:noFill/>
        </p:spPr>
        <p:txBody>
          <a:bodyPr wrap="square">
            <a:spAutoFit/>
          </a:bodyPr>
          <a:lstStyle/>
          <a:p>
            <a:r>
              <a:rPr lang="en-US" sz="1100" b="0" dirty="0">
                <a:effectLst/>
                <a:latin typeface="Consolas" panose="020B0609020204030204" pitchFamily="49" charset="0"/>
              </a:rPr>
              <a:t>class Stack:</a:t>
            </a:r>
          </a:p>
          <a:p>
            <a:r>
              <a:rPr lang="en-US" sz="1100" b="0" dirty="0">
                <a:effectLst/>
                <a:latin typeface="Consolas" panose="020B0609020204030204" pitchFamily="49" charset="0"/>
              </a:rPr>
              <a:t>    def __</a:t>
            </a:r>
            <a:r>
              <a:rPr lang="en-US" sz="1100" b="0" dirty="0" err="1">
                <a:effectLst/>
                <a:latin typeface="Consolas" panose="020B0609020204030204" pitchFamily="49" charset="0"/>
              </a:rPr>
              <a:t>init</a:t>
            </a:r>
            <a:r>
              <a:rPr lang="en-US" sz="1100" b="0" dirty="0">
                <a:effectLst/>
                <a:latin typeface="Consolas" panose="020B0609020204030204" pitchFamily="49" charset="0"/>
              </a:rPr>
              <a:t>__(self):</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self.items</a:t>
            </a:r>
            <a:r>
              <a:rPr lang="en-US" sz="1100" b="0" dirty="0">
                <a:effectLst/>
                <a:latin typeface="Consolas" panose="020B0609020204030204" pitchFamily="49" charset="0"/>
              </a:rPr>
              <a:t> = []</a:t>
            </a:r>
          </a:p>
          <a:p>
            <a:r>
              <a:rPr lang="en-US" sz="1100" b="0" dirty="0">
                <a:effectLst/>
                <a:latin typeface="Consolas" panose="020B0609020204030204" pitchFamily="49" charset="0"/>
              </a:rPr>
              <a:t>    def </a:t>
            </a:r>
            <a:r>
              <a:rPr lang="en-US" sz="1100" b="0" dirty="0" err="1">
                <a:effectLst/>
                <a:latin typeface="Consolas" panose="020B0609020204030204" pitchFamily="49" charset="0"/>
              </a:rPr>
              <a:t>isEmpty</a:t>
            </a:r>
            <a:r>
              <a:rPr lang="en-US" sz="1100" b="0" dirty="0">
                <a:effectLst/>
                <a:latin typeface="Consolas" panose="020B0609020204030204" pitchFamily="49" charset="0"/>
              </a:rPr>
              <a:t>(self):</a:t>
            </a:r>
          </a:p>
          <a:p>
            <a:r>
              <a:rPr lang="en-US" sz="1100" b="0" dirty="0">
                <a:effectLst/>
                <a:latin typeface="Consolas" panose="020B0609020204030204" pitchFamily="49" charset="0"/>
              </a:rPr>
              <a:t>        return </a:t>
            </a:r>
            <a:r>
              <a:rPr lang="en-US" sz="1100" b="0" dirty="0" err="1">
                <a:effectLst/>
                <a:latin typeface="Consolas" panose="020B0609020204030204" pitchFamily="49" charset="0"/>
              </a:rPr>
              <a:t>self.items</a:t>
            </a:r>
            <a:r>
              <a:rPr lang="en-US" sz="1100" b="0" dirty="0">
                <a:effectLst/>
                <a:latin typeface="Consolas" panose="020B0609020204030204" pitchFamily="49" charset="0"/>
              </a:rPr>
              <a:t> == []</a:t>
            </a:r>
          </a:p>
          <a:p>
            <a:r>
              <a:rPr lang="en-US" sz="1100" b="0" dirty="0">
                <a:effectLst/>
                <a:latin typeface="Consolas" panose="020B0609020204030204" pitchFamily="49" charset="0"/>
              </a:rPr>
              <a:t>    def </a:t>
            </a:r>
            <a:r>
              <a:rPr lang="en-US" sz="1100" b="1" dirty="0">
                <a:effectLst/>
                <a:latin typeface="Consolas" panose="020B0609020204030204" pitchFamily="49" charset="0"/>
              </a:rPr>
              <a:t>push</a:t>
            </a:r>
            <a:r>
              <a:rPr lang="en-US" sz="1100" b="0" dirty="0">
                <a:effectLst/>
                <a:latin typeface="Consolas" panose="020B0609020204030204" pitchFamily="49" charset="0"/>
              </a:rPr>
              <a:t>(self, item):</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self.items.</a:t>
            </a:r>
            <a:r>
              <a:rPr lang="en-US" sz="1100" b="1" dirty="0" err="1">
                <a:effectLst/>
                <a:latin typeface="Consolas" panose="020B0609020204030204" pitchFamily="49" charset="0"/>
              </a:rPr>
              <a:t>append</a:t>
            </a:r>
            <a:r>
              <a:rPr lang="en-US" sz="1100" b="0" dirty="0">
                <a:effectLst/>
                <a:latin typeface="Consolas" panose="020B0609020204030204" pitchFamily="49" charset="0"/>
              </a:rPr>
              <a:t>(item)</a:t>
            </a:r>
          </a:p>
          <a:p>
            <a:r>
              <a:rPr lang="en-US" sz="1100" b="0" dirty="0">
                <a:effectLst/>
                <a:latin typeface="Consolas" panose="020B0609020204030204" pitchFamily="49" charset="0"/>
              </a:rPr>
              <a:t>    def </a:t>
            </a:r>
            <a:r>
              <a:rPr lang="en-US" sz="1100" b="1" dirty="0">
                <a:effectLst/>
                <a:latin typeface="Consolas" panose="020B0609020204030204" pitchFamily="49" charset="0"/>
              </a:rPr>
              <a:t>pop</a:t>
            </a:r>
            <a:r>
              <a:rPr lang="en-US" sz="1100" b="0" dirty="0">
                <a:effectLst/>
                <a:latin typeface="Consolas" panose="020B0609020204030204" pitchFamily="49" charset="0"/>
              </a:rPr>
              <a:t>(self):</a:t>
            </a:r>
          </a:p>
          <a:p>
            <a:r>
              <a:rPr lang="en-US" sz="1100" b="0" dirty="0">
                <a:effectLst/>
                <a:latin typeface="Consolas" panose="020B0609020204030204" pitchFamily="49" charset="0"/>
              </a:rPr>
              <a:t>        return </a:t>
            </a:r>
            <a:r>
              <a:rPr lang="en-US" sz="1100" b="0" dirty="0" err="1">
                <a:effectLst/>
                <a:latin typeface="Consolas" panose="020B0609020204030204" pitchFamily="49" charset="0"/>
              </a:rPr>
              <a:t>self.items.</a:t>
            </a:r>
            <a:r>
              <a:rPr lang="en-US" sz="1100" b="1" dirty="0" err="1">
                <a:effectLst/>
                <a:latin typeface="Consolas" panose="020B0609020204030204" pitchFamily="49" charset="0"/>
              </a:rPr>
              <a:t>pop</a:t>
            </a:r>
            <a:r>
              <a:rPr lang="en-US" sz="1100" b="1" dirty="0">
                <a:effectLst/>
                <a:latin typeface="Consolas" panose="020B0609020204030204" pitchFamily="49" charset="0"/>
              </a:rPr>
              <a:t>()</a:t>
            </a:r>
          </a:p>
          <a:p>
            <a:r>
              <a:rPr lang="en-US" sz="1100" b="0" dirty="0">
                <a:effectLst/>
                <a:latin typeface="Consolas" panose="020B0609020204030204" pitchFamily="49" charset="0"/>
              </a:rPr>
              <a:t>    def peek(self):</a:t>
            </a:r>
          </a:p>
          <a:p>
            <a:r>
              <a:rPr lang="en-US" sz="1100" b="0" dirty="0">
                <a:effectLst/>
                <a:latin typeface="Consolas" panose="020B0609020204030204" pitchFamily="49" charset="0"/>
              </a:rPr>
              <a:t>        return </a:t>
            </a:r>
            <a:r>
              <a:rPr lang="en-US" sz="1100" b="0" dirty="0" err="1">
                <a:effectLst/>
                <a:latin typeface="Consolas" panose="020B0609020204030204" pitchFamily="49" charset="0"/>
              </a:rPr>
              <a:t>self.items</a:t>
            </a:r>
            <a:r>
              <a:rPr lang="en-US" sz="1100" b="0" dirty="0">
                <a:effectLst/>
                <a:latin typeface="Consolas" panose="020B0609020204030204" pitchFamily="49" charset="0"/>
              </a:rPr>
              <a:t>[</a:t>
            </a:r>
            <a:r>
              <a:rPr lang="en-US" sz="1100" b="0" dirty="0" err="1">
                <a:effectLst/>
                <a:latin typeface="Consolas" panose="020B0609020204030204" pitchFamily="49" charset="0"/>
              </a:rPr>
              <a:t>len</a:t>
            </a:r>
            <a:r>
              <a:rPr lang="en-US" sz="1100" b="0" dirty="0">
                <a:effectLst/>
                <a:latin typeface="Consolas" panose="020B0609020204030204" pitchFamily="49" charset="0"/>
              </a:rPr>
              <a:t>(</a:t>
            </a:r>
            <a:r>
              <a:rPr lang="en-US" sz="1100" b="0" dirty="0" err="1">
                <a:effectLst/>
                <a:latin typeface="Consolas" panose="020B0609020204030204" pitchFamily="49" charset="0"/>
              </a:rPr>
              <a:t>self.items</a:t>
            </a:r>
            <a:r>
              <a:rPr lang="en-US" sz="1100" b="0" dirty="0">
                <a:effectLst/>
                <a:latin typeface="Consolas" panose="020B0609020204030204" pitchFamily="49" charset="0"/>
              </a:rPr>
              <a:t>)-1]</a:t>
            </a:r>
          </a:p>
          <a:p>
            <a:r>
              <a:rPr lang="en-US" sz="1100" b="0" dirty="0">
                <a:effectLst/>
                <a:latin typeface="Consolas" panose="020B0609020204030204" pitchFamily="49" charset="0"/>
              </a:rPr>
              <a:t>    def size(self):</a:t>
            </a:r>
          </a:p>
          <a:p>
            <a:r>
              <a:rPr lang="en-US" sz="1100" b="0" dirty="0">
                <a:effectLst/>
                <a:latin typeface="Consolas" panose="020B0609020204030204" pitchFamily="49" charset="0"/>
              </a:rPr>
              <a:t>        return </a:t>
            </a:r>
            <a:r>
              <a:rPr lang="en-US" sz="1100" b="0" dirty="0" err="1">
                <a:effectLst/>
                <a:latin typeface="Consolas" panose="020B0609020204030204" pitchFamily="49" charset="0"/>
              </a:rPr>
              <a:t>len</a:t>
            </a:r>
            <a:r>
              <a:rPr lang="en-US" sz="1100" b="0" dirty="0">
                <a:effectLst/>
                <a:latin typeface="Consolas" panose="020B0609020204030204" pitchFamily="49" charset="0"/>
              </a:rPr>
              <a:t>(</a:t>
            </a:r>
            <a:r>
              <a:rPr lang="en-US" sz="1100" b="0" dirty="0" err="1">
                <a:effectLst/>
                <a:latin typeface="Consolas" panose="020B0609020204030204" pitchFamily="49" charset="0"/>
              </a:rPr>
              <a:t>self.items</a:t>
            </a:r>
            <a:r>
              <a:rPr lang="en-US" sz="1100" b="0" dirty="0">
                <a:effectLst/>
                <a:latin typeface="Consolas" panose="020B0609020204030204" pitchFamily="49" charset="0"/>
              </a:rPr>
              <a:t>)</a:t>
            </a:r>
          </a:p>
        </p:txBody>
      </p:sp>
      <p:sp>
        <p:nvSpPr>
          <p:cNvPr id="6" name="Textfeld 5">
            <a:extLst>
              <a:ext uri="{FF2B5EF4-FFF2-40B4-BE49-F238E27FC236}">
                <a16:creationId xmlns:a16="http://schemas.microsoft.com/office/drawing/2014/main" id="{2F379CCE-5E7D-E072-25AC-A3332C985E5C}"/>
              </a:ext>
            </a:extLst>
          </p:cNvPr>
          <p:cNvSpPr txBox="1"/>
          <p:nvPr/>
        </p:nvSpPr>
        <p:spPr>
          <a:xfrm>
            <a:off x="676533" y="1754658"/>
            <a:ext cx="3734829" cy="2292935"/>
          </a:xfrm>
          <a:prstGeom prst="rect">
            <a:avLst/>
          </a:prstGeom>
          <a:noFill/>
        </p:spPr>
        <p:txBody>
          <a:bodyPr wrap="square">
            <a:spAutoFit/>
          </a:bodyPr>
          <a:lstStyle/>
          <a:p>
            <a:r>
              <a:rPr lang="en-US" sz="1100" b="0" dirty="0">
                <a:effectLst/>
                <a:latin typeface="Consolas" panose="020B0609020204030204" pitchFamily="49" charset="0"/>
              </a:rPr>
              <a:t>class Stack:</a:t>
            </a:r>
          </a:p>
          <a:p>
            <a:r>
              <a:rPr lang="en-US" sz="1100" b="0" dirty="0">
                <a:effectLst/>
                <a:latin typeface="Consolas" panose="020B0609020204030204" pitchFamily="49" charset="0"/>
              </a:rPr>
              <a:t>	def __</a:t>
            </a:r>
            <a:r>
              <a:rPr lang="en-US" sz="1100" b="0" dirty="0" err="1">
                <a:effectLst/>
                <a:latin typeface="Consolas" panose="020B0609020204030204" pitchFamily="49" charset="0"/>
              </a:rPr>
              <a:t>init</a:t>
            </a:r>
            <a:r>
              <a:rPr lang="en-US" sz="1100" b="0" dirty="0">
                <a:effectLst/>
                <a:latin typeface="Consolas" panose="020B0609020204030204" pitchFamily="49" charset="0"/>
              </a:rPr>
              <a:t>__(self):</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self.items</a:t>
            </a:r>
            <a:r>
              <a:rPr lang="en-US" sz="1100" b="0" dirty="0">
                <a:effectLst/>
                <a:latin typeface="Consolas" panose="020B0609020204030204" pitchFamily="49" charset="0"/>
              </a:rPr>
              <a:t> = []</a:t>
            </a:r>
          </a:p>
          <a:p>
            <a:r>
              <a:rPr lang="en-US" sz="1100" b="0" dirty="0">
                <a:effectLst/>
                <a:latin typeface="Consolas" panose="020B0609020204030204" pitchFamily="49" charset="0"/>
              </a:rPr>
              <a:t>	def </a:t>
            </a:r>
            <a:r>
              <a:rPr lang="en-US" sz="1100" b="0" dirty="0" err="1">
                <a:effectLst/>
                <a:latin typeface="Consolas" panose="020B0609020204030204" pitchFamily="49" charset="0"/>
              </a:rPr>
              <a:t>isEmpty</a:t>
            </a:r>
            <a:r>
              <a:rPr lang="en-US" sz="1100" b="0" dirty="0">
                <a:effectLst/>
                <a:latin typeface="Consolas" panose="020B0609020204030204" pitchFamily="49" charset="0"/>
              </a:rPr>
              <a:t>(self):</a:t>
            </a:r>
          </a:p>
          <a:p>
            <a:r>
              <a:rPr lang="en-US" sz="1100" b="0" dirty="0">
                <a:effectLst/>
                <a:latin typeface="Consolas" panose="020B0609020204030204" pitchFamily="49" charset="0"/>
              </a:rPr>
              <a:t>		return </a:t>
            </a:r>
            <a:r>
              <a:rPr lang="en-US" sz="1100" b="0" dirty="0" err="1">
                <a:effectLst/>
                <a:latin typeface="Consolas" panose="020B0609020204030204" pitchFamily="49" charset="0"/>
              </a:rPr>
              <a:t>self.items</a:t>
            </a:r>
            <a:r>
              <a:rPr lang="en-US" sz="1100" b="0" dirty="0">
                <a:effectLst/>
                <a:latin typeface="Consolas" panose="020B0609020204030204" pitchFamily="49" charset="0"/>
              </a:rPr>
              <a:t> == []</a:t>
            </a:r>
          </a:p>
          <a:p>
            <a:r>
              <a:rPr lang="en-US" sz="1100" b="0" dirty="0">
                <a:effectLst/>
                <a:latin typeface="Consolas" panose="020B0609020204030204" pitchFamily="49" charset="0"/>
              </a:rPr>
              <a:t>	def </a:t>
            </a:r>
            <a:r>
              <a:rPr lang="en-US" sz="1100" b="1" dirty="0">
                <a:effectLst/>
                <a:latin typeface="Consolas" panose="020B0609020204030204" pitchFamily="49" charset="0"/>
              </a:rPr>
              <a:t>push</a:t>
            </a:r>
            <a:r>
              <a:rPr lang="en-US" sz="1100" b="0" dirty="0">
                <a:effectLst/>
                <a:latin typeface="Consolas" panose="020B0609020204030204" pitchFamily="49" charset="0"/>
              </a:rPr>
              <a:t>(self, item):</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self.items.</a:t>
            </a:r>
            <a:r>
              <a:rPr lang="en-US" sz="1100" b="1" dirty="0" err="1">
                <a:effectLst/>
                <a:latin typeface="Consolas" panose="020B0609020204030204" pitchFamily="49" charset="0"/>
              </a:rPr>
              <a:t>insert</a:t>
            </a:r>
            <a:r>
              <a:rPr lang="en-US" sz="1100" b="0" dirty="0">
                <a:effectLst/>
                <a:latin typeface="Consolas" panose="020B0609020204030204" pitchFamily="49" charset="0"/>
              </a:rPr>
              <a:t>(0, item)</a:t>
            </a:r>
          </a:p>
          <a:p>
            <a:r>
              <a:rPr lang="en-US" sz="1100" b="0" dirty="0">
                <a:effectLst/>
                <a:latin typeface="Consolas" panose="020B0609020204030204" pitchFamily="49" charset="0"/>
              </a:rPr>
              <a:t>	def </a:t>
            </a:r>
            <a:r>
              <a:rPr lang="en-US" sz="1100" b="1" dirty="0">
                <a:effectLst/>
                <a:latin typeface="Consolas" panose="020B0609020204030204" pitchFamily="49" charset="0"/>
              </a:rPr>
              <a:t>pop</a:t>
            </a:r>
            <a:r>
              <a:rPr lang="en-US" sz="1100" b="0" dirty="0">
                <a:effectLst/>
                <a:latin typeface="Consolas" panose="020B0609020204030204" pitchFamily="49" charset="0"/>
              </a:rPr>
              <a:t>(self):</a:t>
            </a:r>
          </a:p>
          <a:p>
            <a:r>
              <a:rPr lang="en-US" sz="1100" b="0" dirty="0">
                <a:effectLst/>
                <a:latin typeface="Consolas" panose="020B0609020204030204" pitchFamily="49" charset="0"/>
              </a:rPr>
              <a:t>		return </a:t>
            </a:r>
            <a:r>
              <a:rPr lang="en-US" sz="1100" b="0" dirty="0" err="1">
                <a:effectLst/>
                <a:latin typeface="Consolas" panose="020B0609020204030204" pitchFamily="49" charset="0"/>
              </a:rPr>
              <a:t>self.items.</a:t>
            </a:r>
            <a:r>
              <a:rPr lang="en-US" sz="1100" b="1" dirty="0" err="1">
                <a:effectLst/>
                <a:latin typeface="Consolas" panose="020B0609020204030204" pitchFamily="49" charset="0"/>
              </a:rPr>
              <a:t>pop</a:t>
            </a:r>
            <a:r>
              <a:rPr lang="en-US" sz="1100" b="1" dirty="0">
                <a:effectLst/>
                <a:latin typeface="Consolas" panose="020B0609020204030204" pitchFamily="49" charset="0"/>
              </a:rPr>
              <a:t>(0)</a:t>
            </a:r>
          </a:p>
          <a:p>
            <a:r>
              <a:rPr lang="en-US" sz="1100" b="0" dirty="0">
                <a:effectLst/>
                <a:latin typeface="Consolas" panose="020B0609020204030204" pitchFamily="49" charset="0"/>
              </a:rPr>
              <a:t>	def peek(self):</a:t>
            </a:r>
          </a:p>
          <a:p>
            <a:r>
              <a:rPr lang="en-US" sz="1100" b="0" dirty="0">
                <a:effectLst/>
                <a:latin typeface="Consolas" panose="020B0609020204030204" pitchFamily="49" charset="0"/>
              </a:rPr>
              <a:t>		return </a:t>
            </a:r>
            <a:r>
              <a:rPr lang="en-US" sz="1100" b="0" dirty="0" err="1">
                <a:effectLst/>
                <a:latin typeface="Consolas" panose="020B0609020204030204" pitchFamily="49" charset="0"/>
              </a:rPr>
              <a:t>self.items</a:t>
            </a:r>
            <a:r>
              <a:rPr lang="en-US" sz="1100" b="0" dirty="0">
                <a:effectLst/>
                <a:latin typeface="Consolas" panose="020B0609020204030204" pitchFamily="49" charset="0"/>
              </a:rPr>
              <a:t>[0]</a:t>
            </a:r>
          </a:p>
          <a:p>
            <a:r>
              <a:rPr lang="en-US" sz="1100" b="0" dirty="0">
                <a:effectLst/>
                <a:latin typeface="Consolas" panose="020B0609020204030204" pitchFamily="49" charset="0"/>
              </a:rPr>
              <a:t>	def size(self):</a:t>
            </a:r>
          </a:p>
          <a:p>
            <a:r>
              <a:rPr lang="en-US" sz="1100" b="0" dirty="0">
                <a:effectLst/>
                <a:latin typeface="Consolas" panose="020B0609020204030204" pitchFamily="49" charset="0"/>
              </a:rPr>
              <a:t>return </a:t>
            </a:r>
            <a:r>
              <a:rPr lang="en-US" sz="1100" b="0" dirty="0" err="1">
                <a:effectLst/>
                <a:latin typeface="Consolas" panose="020B0609020204030204" pitchFamily="49" charset="0"/>
              </a:rPr>
              <a:t>len</a:t>
            </a:r>
            <a:r>
              <a:rPr lang="en-US" sz="1100" b="0" dirty="0">
                <a:effectLst/>
                <a:latin typeface="Consolas" panose="020B0609020204030204" pitchFamily="49" charset="0"/>
              </a:rPr>
              <a:t>(</a:t>
            </a:r>
            <a:r>
              <a:rPr lang="en-US" sz="1100" b="0" dirty="0" err="1">
                <a:effectLst/>
                <a:latin typeface="Consolas" panose="020B0609020204030204" pitchFamily="49" charset="0"/>
              </a:rPr>
              <a:t>self.items</a:t>
            </a:r>
            <a:r>
              <a:rPr lang="en-US" sz="1100" b="0" dirty="0">
                <a:effectLst/>
                <a:latin typeface="Consolas" panose="020B0609020204030204" pitchFamily="49" charset="0"/>
              </a:rPr>
              <a:t>)</a:t>
            </a:r>
          </a:p>
        </p:txBody>
      </p:sp>
      <p:sp>
        <p:nvSpPr>
          <p:cNvPr id="7" name="Textfeld 6">
            <a:extLst>
              <a:ext uri="{FF2B5EF4-FFF2-40B4-BE49-F238E27FC236}">
                <a16:creationId xmlns:a16="http://schemas.microsoft.com/office/drawing/2014/main" id="{F76A339C-36CC-5EB7-9B46-1684EADCE957}"/>
              </a:ext>
            </a:extLst>
          </p:cNvPr>
          <p:cNvSpPr txBox="1"/>
          <p:nvPr/>
        </p:nvSpPr>
        <p:spPr>
          <a:xfrm>
            <a:off x="6318422" y="2491947"/>
            <a:ext cx="3142735" cy="369332"/>
          </a:xfrm>
          <a:prstGeom prst="rect">
            <a:avLst/>
          </a:prstGeom>
          <a:noFill/>
        </p:spPr>
        <p:txBody>
          <a:bodyPr wrap="square" rtlCol="0">
            <a:spAutoFit/>
          </a:bodyPr>
          <a:lstStyle/>
          <a:p>
            <a:r>
              <a:rPr lang="de-DE" dirty="0"/>
              <a:t>O(n)</a:t>
            </a:r>
            <a:endParaRPr lang="en-US" dirty="0"/>
          </a:p>
        </p:txBody>
      </p:sp>
      <p:sp>
        <p:nvSpPr>
          <p:cNvPr id="8" name="Textfeld 7">
            <a:extLst>
              <a:ext uri="{FF2B5EF4-FFF2-40B4-BE49-F238E27FC236}">
                <a16:creationId xmlns:a16="http://schemas.microsoft.com/office/drawing/2014/main" id="{056603B7-EB53-9ABD-BD78-A9B20D840BD5}"/>
              </a:ext>
            </a:extLst>
          </p:cNvPr>
          <p:cNvSpPr txBox="1"/>
          <p:nvPr/>
        </p:nvSpPr>
        <p:spPr>
          <a:xfrm>
            <a:off x="6273113" y="5155536"/>
            <a:ext cx="3142735" cy="369332"/>
          </a:xfrm>
          <a:prstGeom prst="rect">
            <a:avLst/>
          </a:prstGeom>
          <a:noFill/>
        </p:spPr>
        <p:txBody>
          <a:bodyPr wrap="square" rtlCol="0">
            <a:spAutoFit/>
          </a:bodyPr>
          <a:lstStyle/>
          <a:p>
            <a:r>
              <a:rPr lang="de-DE" dirty="0"/>
              <a:t>O(1)</a:t>
            </a:r>
            <a:endParaRPr lang="en-US" dirty="0"/>
          </a:p>
        </p:txBody>
      </p:sp>
      <p:sp>
        <p:nvSpPr>
          <p:cNvPr id="9" name="Textfeld 8">
            <a:extLst>
              <a:ext uri="{FF2B5EF4-FFF2-40B4-BE49-F238E27FC236}">
                <a16:creationId xmlns:a16="http://schemas.microsoft.com/office/drawing/2014/main" id="{06168DD0-EF9F-DDC3-FBE8-0A951D1C4CEA}"/>
              </a:ext>
            </a:extLst>
          </p:cNvPr>
          <p:cNvSpPr txBox="1"/>
          <p:nvPr/>
        </p:nvSpPr>
        <p:spPr>
          <a:xfrm>
            <a:off x="5706762" y="1845616"/>
            <a:ext cx="4366054" cy="646331"/>
          </a:xfrm>
          <a:prstGeom prst="rect">
            <a:avLst/>
          </a:prstGeom>
          <a:noFill/>
        </p:spPr>
        <p:txBody>
          <a:bodyPr wrap="square" rtlCol="0">
            <a:spAutoFit/>
          </a:bodyPr>
          <a:lstStyle/>
          <a:p>
            <a:r>
              <a:rPr lang="zh-CN" altLang="en-US" dirty="0">
                <a:sym typeface="Wingdings" panose="05000000000000000000" pitchFamily="2" charset="2"/>
              </a:rPr>
              <a:t>方法</a:t>
            </a:r>
            <a:r>
              <a:rPr lang="en-US" altLang="zh-CN" dirty="0">
                <a:sym typeface="Wingdings" panose="05000000000000000000" pitchFamily="2" charset="2"/>
              </a:rPr>
              <a:t>1 </a:t>
            </a:r>
            <a:r>
              <a:rPr lang="zh-CN" altLang="en-US" dirty="0">
                <a:sym typeface="Wingdings" panose="05000000000000000000" pitchFamily="2" charset="2"/>
              </a:rPr>
              <a:t>将列表的头部作为栈的顶端</a:t>
            </a:r>
            <a:endParaRPr lang="en-US" altLang="zh-CN" dirty="0">
              <a:sym typeface="Wingdings" panose="05000000000000000000" pitchFamily="2" charset="2"/>
            </a:endParaRPr>
          </a:p>
          <a:p>
            <a:r>
              <a:rPr lang="de-DE" dirty="0">
                <a:sym typeface="Wingdings" panose="05000000000000000000" pitchFamily="2" charset="2"/>
              </a:rPr>
              <a:t>[2, 6, 9, 11, 29</a:t>
            </a:r>
            <a:r>
              <a:rPr lang="de-DE" b="1" dirty="0">
                <a:sym typeface="Wingdings" panose="05000000000000000000" pitchFamily="2" charset="2"/>
              </a:rPr>
              <a:t>]</a:t>
            </a:r>
            <a:endParaRPr lang="en-US" b="1" dirty="0"/>
          </a:p>
        </p:txBody>
      </p:sp>
      <p:sp>
        <p:nvSpPr>
          <p:cNvPr id="10" name="Textfeld 9">
            <a:extLst>
              <a:ext uri="{FF2B5EF4-FFF2-40B4-BE49-F238E27FC236}">
                <a16:creationId xmlns:a16="http://schemas.microsoft.com/office/drawing/2014/main" id="{3E4BD727-C5FA-59B1-97D8-EAB2C965DFC6}"/>
              </a:ext>
            </a:extLst>
          </p:cNvPr>
          <p:cNvSpPr txBox="1"/>
          <p:nvPr/>
        </p:nvSpPr>
        <p:spPr>
          <a:xfrm>
            <a:off x="5706762" y="4120977"/>
            <a:ext cx="4366054" cy="646331"/>
          </a:xfrm>
          <a:prstGeom prst="rect">
            <a:avLst/>
          </a:prstGeom>
          <a:noFill/>
        </p:spPr>
        <p:txBody>
          <a:bodyPr wrap="square" rtlCol="0">
            <a:spAutoFit/>
          </a:bodyPr>
          <a:lstStyle/>
          <a:p>
            <a:r>
              <a:rPr lang="zh-CN" altLang="en-US" dirty="0">
                <a:sym typeface="Wingdings" panose="05000000000000000000" pitchFamily="2" charset="2"/>
              </a:rPr>
              <a:t>方法</a:t>
            </a:r>
            <a:r>
              <a:rPr lang="en-US" altLang="zh-CN" dirty="0">
                <a:sym typeface="Wingdings" panose="05000000000000000000" pitchFamily="2" charset="2"/>
              </a:rPr>
              <a:t>2 </a:t>
            </a:r>
            <a:r>
              <a:rPr lang="zh-CN" altLang="en-US" dirty="0">
                <a:sym typeface="Wingdings" panose="05000000000000000000" pitchFamily="2" charset="2"/>
              </a:rPr>
              <a:t>列表的尾部是栈的顶端 </a:t>
            </a:r>
            <a:endParaRPr lang="en-US" altLang="zh-CN" dirty="0">
              <a:sym typeface="Wingdings" panose="05000000000000000000" pitchFamily="2" charset="2"/>
            </a:endParaRPr>
          </a:p>
          <a:p>
            <a:r>
              <a:rPr lang="de-DE" b="1" dirty="0">
                <a:sym typeface="Wingdings" panose="05000000000000000000" pitchFamily="2" charset="2"/>
              </a:rPr>
              <a:t>[</a:t>
            </a:r>
            <a:r>
              <a:rPr lang="de-DE" dirty="0">
                <a:sym typeface="Wingdings" panose="05000000000000000000" pitchFamily="2" charset="2"/>
              </a:rPr>
              <a:t>2, 6, 9, 11, 29] </a:t>
            </a:r>
            <a:endParaRPr lang="en-US" dirty="0"/>
          </a:p>
        </p:txBody>
      </p:sp>
    </p:spTree>
    <p:extLst>
      <p:ext uri="{BB962C8B-B14F-4D97-AF65-F5344CB8AC3E}">
        <p14:creationId xmlns:p14="http://schemas.microsoft.com/office/powerpoint/2010/main" val="4005845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094E2E1C-5369-2423-440C-3D136340CE26}"/>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lstStyle/>
          <a:p>
            <a:pPr lvl="1"/>
            <a:r>
              <a:rPr lang="zh-CN" altLang="en-US" dirty="0"/>
              <a:t>栈（</a:t>
            </a:r>
            <a:r>
              <a:rPr lang="en-US" altLang="zh-CN" dirty="0"/>
              <a:t>stack</a:t>
            </a:r>
            <a:r>
              <a:rPr lang="zh-CN" altLang="en-US" dirty="0"/>
              <a:t>）</a:t>
            </a:r>
            <a:br>
              <a:rPr lang="de-DE" altLang="zh-CN" dirty="0"/>
            </a:br>
            <a:r>
              <a:rPr lang="zh-CN" altLang="en-US" dirty="0"/>
              <a:t>使用</a:t>
            </a:r>
            <a:r>
              <a:rPr lang="en-US" altLang="zh-CN" dirty="0"/>
              <a:t>python</a:t>
            </a:r>
            <a:r>
              <a:rPr lang="zh-CN" altLang="en-US" dirty="0"/>
              <a:t>列表实现</a:t>
            </a:r>
            <a:endParaRPr lang="de-DE" altLang="zh-CN" dirty="0"/>
          </a:p>
        </p:txBody>
      </p:sp>
      <p:sp>
        <p:nvSpPr>
          <p:cNvPr id="19" name="Textfeld 18">
            <a:extLst>
              <a:ext uri="{FF2B5EF4-FFF2-40B4-BE49-F238E27FC236}">
                <a16:creationId xmlns:a16="http://schemas.microsoft.com/office/drawing/2014/main" id="{5EC9A4C9-64CD-CA51-A55E-E91C26C0B802}"/>
              </a:ext>
            </a:extLst>
          </p:cNvPr>
          <p:cNvSpPr txBox="1"/>
          <p:nvPr/>
        </p:nvSpPr>
        <p:spPr>
          <a:xfrm>
            <a:off x="346363" y="1815007"/>
            <a:ext cx="6105236" cy="369332"/>
          </a:xfrm>
          <a:prstGeom prst="rect">
            <a:avLst/>
          </a:prstGeom>
          <a:noFill/>
        </p:spPr>
        <p:txBody>
          <a:bodyPr wrap="square">
            <a:spAutoFit/>
          </a:bodyPr>
          <a:lstStyle/>
          <a:p>
            <a:r>
              <a:rPr lang="zh-CN" altLang="en-US" dirty="0"/>
              <a:t>应用例子 </a:t>
            </a:r>
            <a:r>
              <a:rPr lang="en-US" altLang="zh-CN" dirty="0"/>
              <a:t>- </a:t>
            </a:r>
            <a:r>
              <a:rPr lang="en-US" dirty="0"/>
              <a:t>将十进制数233转换成二进制数</a:t>
            </a:r>
          </a:p>
        </p:txBody>
      </p:sp>
      <p:pic>
        <p:nvPicPr>
          <p:cNvPr id="21" name="Grafik 20">
            <a:extLst>
              <a:ext uri="{FF2B5EF4-FFF2-40B4-BE49-F238E27FC236}">
                <a16:creationId xmlns:a16="http://schemas.microsoft.com/office/drawing/2014/main" id="{FD8D0468-1473-7600-9586-FE4D58D61C6A}"/>
              </a:ext>
            </a:extLst>
          </p:cNvPr>
          <p:cNvPicPr>
            <a:picLocks noChangeAspect="1"/>
          </p:cNvPicPr>
          <p:nvPr/>
        </p:nvPicPr>
        <p:blipFill>
          <a:blip r:embed="rId2"/>
          <a:stretch>
            <a:fillRect/>
          </a:stretch>
        </p:blipFill>
        <p:spPr>
          <a:xfrm>
            <a:off x="5256990" y="2138316"/>
            <a:ext cx="5871327" cy="2535346"/>
          </a:xfrm>
          <a:prstGeom prst="rect">
            <a:avLst/>
          </a:prstGeom>
        </p:spPr>
      </p:pic>
      <p:sp>
        <p:nvSpPr>
          <p:cNvPr id="23" name="Textfeld 22">
            <a:extLst>
              <a:ext uri="{FF2B5EF4-FFF2-40B4-BE49-F238E27FC236}">
                <a16:creationId xmlns:a16="http://schemas.microsoft.com/office/drawing/2014/main" id="{1D590C31-27CB-0D1D-325B-56564F177316}"/>
              </a:ext>
            </a:extLst>
          </p:cNvPr>
          <p:cNvSpPr txBox="1"/>
          <p:nvPr/>
        </p:nvSpPr>
        <p:spPr>
          <a:xfrm>
            <a:off x="651164" y="2411504"/>
            <a:ext cx="4234872" cy="1938992"/>
          </a:xfrm>
          <a:prstGeom prst="rect">
            <a:avLst/>
          </a:prstGeom>
          <a:noFill/>
        </p:spPr>
        <p:txBody>
          <a:bodyPr wrap="square">
            <a:spAutoFit/>
          </a:bodyPr>
          <a:lstStyle/>
          <a:p>
            <a:r>
              <a:rPr lang="en-US" sz="1200" dirty="0"/>
              <a:t>def divideBy2(</a:t>
            </a:r>
            <a:r>
              <a:rPr lang="en-US" sz="1200" dirty="0" err="1"/>
              <a:t>decNumber</a:t>
            </a:r>
            <a:r>
              <a:rPr lang="en-US" sz="1200" dirty="0"/>
              <a:t>):</a:t>
            </a:r>
          </a:p>
          <a:p>
            <a:pPr lvl="1"/>
            <a:r>
              <a:rPr lang="en-US" sz="1200" dirty="0" err="1"/>
              <a:t>remstack</a:t>
            </a:r>
            <a:r>
              <a:rPr lang="en-US" sz="1200" dirty="0"/>
              <a:t> = Stack()</a:t>
            </a:r>
          </a:p>
          <a:p>
            <a:pPr lvl="1"/>
            <a:r>
              <a:rPr lang="en-US" sz="1200" dirty="0"/>
              <a:t>while </a:t>
            </a:r>
            <a:r>
              <a:rPr lang="en-US" sz="1200" dirty="0" err="1"/>
              <a:t>decNumber</a:t>
            </a:r>
            <a:r>
              <a:rPr lang="en-US" sz="1200" dirty="0"/>
              <a:t> &gt; 0:</a:t>
            </a:r>
          </a:p>
          <a:p>
            <a:pPr lvl="2"/>
            <a:r>
              <a:rPr lang="en-US" sz="1200" dirty="0"/>
              <a:t>rem = </a:t>
            </a:r>
            <a:r>
              <a:rPr lang="en-US" sz="1200" dirty="0" err="1"/>
              <a:t>decNumber</a:t>
            </a:r>
            <a:r>
              <a:rPr lang="en-US" sz="1200" dirty="0"/>
              <a:t> % 2</a:t>
            </a:r>
          </a:p>
          <a:p>
            <a:pPr lvl="2"/>
            <a:r>
              <a:rPr lang="en-US" sz="1200" dirty="0" err="1"/>
              <a:t>remstack.push</a:t>
            </a:r>
            <a:r>
              <a:rPr lang="en-US" sz="1200" dirty="0"/>
              <a:t>(rem)</a:t>
            </a:r>
          </a:p>
          <a:p>
            <a:pPr lvl="2"/>
            <a:r>
              <a:rPr lang="en-US" sz="1200" dirty="0" err="1"/>
              <a:t>decNumber</a:t>
            </a:r>
            <a:r>
              <a:rPr lang="en-US" sz="1200" dirty="0"/>
              <a:t> = </a:t>
            </a:r>
            <a:r>
              <a:rPr lang="en-US" sz="1200" dirty="0" err="1"/>
              <a:t>decNumber</a:t>
            </a:r>
            <a:r>
              <a:rPr lang="en-US" sz="1200" dirty="0"/>
              <a:t> // 2</a:t>
            </a:r>
          </a:p>
          <a:p>
            <a:pPr lvl="1"/>
            <a:r>
              <a:rPr lang="en-US" sz="1200" dirty="0" err="1"/>
              <a:t>binString</a:t>
            </a:r>
            <a:r>
              <a:rPr lang="en-US" sz="1200" dirty="0"/>
              <a:t> = ""</a:t>
            </a:r>
          </a:p>
          <a:p>
            <a:pPr lvl="1"/>
            <a:r>
              <a:rPr lang="en-US" sz="1200" dirty="0"/>
              <a:t>while not </a:t>
            </a:r>
            <a:r>
              <a:rPr lang="en-US" sz="1200" dirty="0" err="1"/>
              <a:t>remstack.isEmpty</a:t>
            </a:r>
            <a:r>
              <a:rPr lang="en-US" sz="1200" dirty="0"/>
              <a:t>():</a:t>
            </a:r>
          </a:p>
          <a:p>
            <a:pPr lvl="1"/>
            <a:r>
              <a:rPr lang="en-US" sz="1200" dirty="0"/>
              <a:t>	</a:t>
            </a:r>
            <a:r>
              <a:rPr lang="en-US" sz="1200" dirty="0" err="1"/>
              <a:t>binString</a:t>
            </a:r>
            <a:r>
              <a:rPr lang="en-US" sz="1200" dirty="0"/>
              <a:t> = </a:t>
            </a:r>
            <a:r>
              <a:rPr lang="en-US" sz="1200" dirty="0" err="1"/>
              <a:t>binString</a:t>
            </a:r>
            <a:r>
              <a:rPr lang="en-US" sz="1200" dirty="0"/>
              <a:t> + str(</a:t>
            </a:r>
            <a:r>
              <a:rPr lang="en-US" sz="1200" dirty="0" err="1"/>
              <a:t>remstack.pop</a:t>
            </a:r>
            <a:r>
              <a:rPr lang="en-US" sz="1200" dirty="0"/>
              <a:t>())</a:t>
            </a:r>
          </a:p>
          <a:p>
            <a:pPr lvl="1"/>
            <a:r>
              <a:rPr lang="en-US" sz="1200" dirty="0"/>
              <a:t>return </a:t>
            </a:r>
            <a:r>
              <a:rPr lang="en-US" sz="1200" dirty="0" err="1"/>
              <a:t>binString</a:t>
            </a:r>
            <a:endParaRPr lang="en-US" sz="1200" dirty="0"/>
          </a:p>
        </p:txBody>
      </p:sp>
      <p:sp>
        <p:nvSpPr>
          <p:cNvPr id="4" name="Textfeld 3">
            <a:extLst>
              <a:ext uri="{FF2B5EF4-FFF2-40B4-BE49-F238E27FC236}">
                <a16:creationId xmlns:a16="http://schemas.microsoft.com/office/drawing/2014/main" id="{F65FA394-3C26-2358-7E02-011353C2903E}"/>
              </a:ext>
            </a:extLst>
          </p:cNvPr>
          <p:cNvSpPr txBox="1"/>
          <p:nvPr/>
        </p:nvSpPr>
        <p:spPr>
          <a:xfrm>
            <a:off x="770238" y="5226908"/>
            <a:ext cx="3830594" cy="646331"/>
          </a:xfrm>
          <a:prstGeom prst="rect">
            <a:avLst/>
          </a:prstGeom>
          <a:noFill/>
        </p:spPr>
        <p:txBody>
          <a:bodyPr wrap="square" rtlCol="0">
            <a:spAutoFit/>
          </a:bodyPr>
          <a:lstStyle/>
          <a:p>
            <a:r>
              <a:rPr lang="zh-CN" altLang="en-US" dirty="0"/>
              <a:t>问题</a:t>
            </a:r>
            <a:r>
              <a:rPr lang="de-DE" altLang="zh-CN" dirty="0"/>
              <a:t>:</a:t>
            </a:r>
            <a:endParaRPr lang="en-US" altLang="zh-CN" dirty="0"/>
          </a:p>
          <a:p>
            <a:r>
              <a:rPr lang="en-US" altLang="zh-CN" dirty="0"/>
              <a:t>O(?)</a:t>
            </a:r>
            <a:endParaRPr lang="en-US" dirty="0"/>
          </a:p>
        </p:txBody>
      </p:sp>
    </p:spTree>
    <p:extLst>
      <p:ext uri="{BB962C8B-B14F-4D97-AF65-F5344CB8AC3E}">
        <p14:creationId xmlns:p14="http://schemas.microsoft.com/office/powerpoint/2010/main" val="1679351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472B20AB-863D-9FB3-94DF-A6F421FE9B0B}"/>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lstStyle/>
          <a:p>
            <a:r>
              <a:rPr lang="zh-CN" altLang="en-US" dirty="0"/>
              <a:t>程序 </a:t>
            </a:r>
            <a:r>
              <a:rPr lang="en-US" altLang="zh-CN" dirty="0"/>
              <a:t>= </a:t>
            </a:r>
            <a:r>
              <a:rPr lang="zh-CN" altLang="en-US" dirty="0"/>
              <a:t>算法 </a:t>
            </a:r>
            <a:r>
              <a:rPr lang="en-US" altLang="zh-CN" dirty="0"/>
              <a:t>+ </a:t>
            </a:r>
            <a:r>
              <a:rPr lang="zh-CN" altLang="en-US" dirty="0"/>
              <a:t>数据结构 </a:t>
            </a:r>
            <a:br>
              <a:rPr lang="de-DE" altLang="zh-CN" dirty="0"/>
            </a:br>
            <a:r>
              <a:rPr lang="de-DE" altLang="zh-CN" dirty="0"/>
              <a:t>(</a:t>
            </a:r>
            <a:r>
              <a:rPr lang="en-US" dirty="0"/>
              <a:t>Donald Knuth )</a:t>
            </a:r>
          </a:p>
        </p:txBody>
      </p:sp>
      <p:sp>
        <p:nvSpPr>
          <p:cNvPr id="6" name="Textfeld 5">
            <a:extLst>
              <a:ext uri="{FF2B5EF4-FFF2-40B4-BE49-F238E27FC236}">
                <a16:creationId xmlns:a16="http://schemas.microsoft.com/office/drawing/2014/main" id="{276C69A3-808C-81D5-3FEB-D6F957C0BBEA}"/>
              </a:ext>
            </a:extLst>
          </p:cNvPr>
          <p:cNvSpPr txBox="1"/>
          <p:nvPr/>
        </p:nvSpPr>
        <p:spPr>
          <a:xfrm>
            <a:off x="506027" y="1864311"/>
            <a:ext cx="10608816" cy="1754326"/>
          </a:xfrm>
          <a:prstGeom prst="rect">
            <a:avLst/>
          </a:prstGeom>
          <a:noFill/>
        </p:spPr>
        <p:txBody>
          <a:bodyPr wrap="square" rtlCol="0">
            <a:spAutoFit/>
          </a:bodyPr>
          <a:lstStyle/>
          <a:p>
            <a:r>
              <a:rPr lang="zh-CN" altLang="en-US" dirty="0"/>
              <a:t>数据元素：是组成数据的、有一定意义的基本单位，在计算机中通常作为整体处理。也被称为记录。</a:t>
            </a:r>
            <a:endParaRPr lang="de-DE" altLang="zh-CN" dirty="0"/>
          </a:p>
          <a:p>
            <a:r>
              <a:rPr lang="zh-CN" altLang="en-US" dirty="0"/>
              <a:t>数据项：一个数据元素可以由若干个数据项组成。</a:t>
            </a:r>
            <a:endParaRPr lang="de-DE" altLang="zh-CN" dirty="0"/>
          </a:p>
          <a:p>
            <a:r>
              <a:rPr lang="zh-CN" altLang="en-US" b="1" dirty="0"/>
              <a:t>数据结构</a:t>
            </a:r>
            <a:r>
              <a:rPr lang="zh-CN" altLang="en-US" dirty="0"/>
              <a:t>：是相互之间存在一种或多种特定关系的数据元素的集合。</a:t>
            </a:r>
            <a:endParaRPr lang="de-DE" altLang="zh-CN" dirty="0"/>
          </a:p>
          <a:p>
            <a:pPr lvl="1"/>
            <a:r>
              <a:rPr lang="zh-CN" altLang="en-US" dirty="0"/>
              <a:t>逻辑结构：是指数据对象中数据元素之间的相互关系。</a:t>
            </a:r>
            <a:endParaRPr lang="de-DE" altLang="zh-CN" dirty="0"/>
          </a:p>
          <a:p>
            <a:pPr lvl="1"/>
            <a:r>
              <a:rPr lang="zh-CN" altLang="en-US" dirty="0"/>
              <a:t>物理结构：是指数据的逻辑结构在计算机中的存储形式。</a:t>
            </a:r>
            <a:endParaRPr lang="de-DE" altLang="zh-CN" dirty="0"/>
          </a:p>
          <a:p>
            <a:endParaRPr lang="en-US" dirty="0"/>
          </a:p>
        </p:txBody>
      </p:sp>
    </p:spTree>
    <p:extLst>
      <p:ext uri="{BB962C8B-B14F-4D97-AF65-F5344CB8AC3E}">
        <p14:creationId xmlns:p14="http://schemas.microsoft.com/office/powerpoint/2010/main" val="13090891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610A5C78-6386-5CA2-C735-BDA9DDFFA109}"/>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dirty="0"/>
              <a:t>队列（</a:t>
            </a:r>
            <a:r>
              <a:rPr lang="en-US" altLang="zh-CN" dirty="0"/>
              <a:t>Queue</a:t>
            </a:r>
            <a:r>
              <a:rPr lang="zh-CN" altLang="en-US" dirty="0"/>
              <a:t>）</a:t>
            </a:r>
            <a:br>
              <a:rPr lang="en-US" altLang="zh-CN" dirty="0"/>
            </a:br>
            <a:r>
              <a:rPr lang="en-US" altLang="zh-CN" dirty="0"/>
              <a:t>FIFO</a:t>
            </a:r>
            <a:endParaRPr lang="de-DE" altLang="zh-CN" dirty="0"/>
          </a:p>
        </p:txBody>
      </p:sp>
      <p:pic>
        <p:nvPicPr>
          <p:cNvPr id="4" name="Grafik 3">
            <a:extLst>
              <a:ext uri="{FF2B5EF4-FFF2-40B4-BE49-F238E27FC236}">
                <a16:creationId xmlns:a16="http://schemas.microsoft.com/office/drawing/2014/main" id="{BF9E04C9-BB43-1250-B953-6FBC5A5D4D12}"/>
              </a:ext>
            </a:extLst>
          </p:cNvPr>
          <p:cNvPicPr>
            <a:picLocks noChangeAspect="1"/>
          </p:cNvPicPr>
          <p:nvPr/>
        </p:nvPicPr>
        <p:blipFill>
          <a:blip r:embed="rId2"/>
          <a:stretch>
            <a:fillRect/>
          </a:stretch>
        </p:blipFill>
        <p:spPr>
          <a:xfrm>
            <a:off x="6825672" y="1803424"/>
            <a:ext cx="4027239" cy="1004921"/>
          </a:xfrm>
          <a:prstGeom prst="rect">
            <a:avLst/>
          </a:prstGeom>
        </p:spPr>
      </p:pic>
      <p:sp>
        <p:nvSpPr>
          <p:cNvPr id="6" name="Textfeld 5">
            <a:extLst>
              <a:ext uri="{FF2B5EF4-FFF2-40B4-BE49-F238E27FC236}">
                <a16:creationId xmlns:a16="http://schemas.microsoft.com/office/drawing/2014/main" id="{128A3222-4589-10E3-CC42-A5CBACCEB0DC}"/>
              </a:ext>
            </a:extLst>
          </p:cNvPr>
          <p:cNvSpPr txBox="1"/>
          <p:nvPr/>
        </p:nvSpPr>
        <p:spPr>
          <a:xfrm>
            <a:off x="275593" y="3025101"/>
            <a:ext cx="8363527" cy="1938992"/>
          </a:xfrm>
          <a:prstGeom prst="rect">
            <a:avLst/>
          </a:prstGeom>
          <a:noFill/>
        </p:spPr>
        <p:txBody>
          <a:bodyPr wrap="square">
            <a:spAutoFit/>
          </a:bodyPr>
          <a:lstStyle/>
          <a:p>
            <a:r>
              <a:rPr lang="en-US" sz="1200" dirty="0"/>
              <a:t>ADT </a:t>
            </a:r>
            <a:r>
              <a:rPr lang="en-US" sz="1200" dirty="0" err="1"/>
              <a:t>队列</a:t>
            </a:r>
            <a:r>
              <a:rPr lang="en-US" sz="1200" dirty="0"/>
              <a:t>(Queue)</a:t>
            </a:r>
          </a:p>
          <a:p>
            <a:r>
              <a:rPr lang="en-US" sz="1200" dirty="0"/>
              <a:t>Data</a:t>
            </a:r>
          </a:p>
          <a:p>
            <a:pPr lvl="1"/>
            <a:r>
              <a:rPr lang="en-US" sz="1200" dirty="0" err="1"/>
              <a:t>同线性表</a:t>
            </a:r>
            <a:r>
              <a:rPr lang="zh-CN" altLang="en-US" sz="1200" dirty="0"/>
              <a:t>，</a:t>
            </a:r>
            <a:r>
              <a:rPr lang="en-US" sz="1200" dirty="0" err="1"/>
              <a:t>相邻元素具有前驱和后继关系</a:t>
            </a:r>
            <a:r>
              <a:rPr lang="en-US" sz="1200" dirty="0"/>
              <a:t>。</a:t>
            </a:r>
          </a:p>
          <a:p>
            <a:r>
              <a:rPr lang="en-US" sz="1200" dirty="0"/>
              <a:t>Operation</a:t>
            </a:r>
          </a:p>
          <a:p>
            <a:pPr lvl="1"/>
            <a:r>
              <a:rPr lang="en-US" altLang="zh-CN" sz="1200" dirty="0"/>
              <a:t>Queue()		</a:t>
            </a:r>
            <a:r>
              <a:rPr lang="zh-CN" altLang="en-US" sz="1200" dirty="0"/>
              <a:t>创建一个空队列。它不需要参数，且会返回一个空队列。</a:t>
            </a:r>
          </a:p>
          <a:p>
            <a:pPr lvl="1"/>
            <a:r>
              <a:rPr lang="en-US" altLang="zh-CN" sz="1200" dirty="0"/>
              <a:t>enqueue(item)	</a:t>
            </a:r>
            <a:r>
              <a:rPr lang="zh-CN" altLang="en-US" sz="1200" dirty="0"/>
              <a:t>在队列的尾部添加一个元素。它需要一个元素作为参数，不返回任何值。</a:t>
            </a:r>
          </a:p>
          <a:p>
            <a:pPr lvl="1"/>
            <a:r>
              <a:rPr lang="en-US" altLang="zh-CN" sz="1200" dirty="0"/>
              <a:t>dequeue()		</a:t>
            </a:r>
            <a:r>
              <a:rPr lang="zh-CN" altLang="en-US" sz="1200" dirty="0"/>
              <a:t>从队列的头部移除一个元素。它不需要参数，且会返回一个元素，并修改队列的内容。</a:t>
            </a:r>
            <a:endParaRPr lang="en-US" altLang="zh-CN" sz="1200" dirty="0"/>
          </a:p>
          <a:p>
            <a:pPr lvl="1"/>
            <a:r>
              <a:rPr lang="en-US" altLang="zh-CN" sz="1200" dirty="0" err="1"/>
              <a:t>isEmpty</a:t>
            </a:r>
            <a:r>
              <a:rPr lang="en-US" altLang="zh-CN" sz="1200" dirty="0"/>
              <a:t>()		</a:t>
            </a:r>
            <a:r>
              <a:rPr lang="zh-CN" altLang="en-US" sz="1200" dirty="0"/>
              <a:t>检查队列是否为空。它不需要参数，且会返回一个布尔值。</a:t>
            </a:r>
          </a:p>
          <a:p>
            <a:pPr lvl="1"/>
            <a:r>
              <a:rPr lang="en-US" altLang="zh-CN" sz="1200" dirty="0"/>
              <a:t>size()			</a:t>
            </a:r>
            <a:r>
              <a:rPr lang="zh-CN" altLang="en-US" sz="1200" dirty="0"/>
              <a:t>返回队列中元素的数目。它不需要参数，且会返回一个整数。</a:t>
            </a:r>
            <a:endParaRPr lang="en-US" altLang="zh-CN" sz="1200" dirty="0"/>
          </a:p>
          <a:p>
            <a:r>
              <a:rPr lang="en-US" sz="1200" dirty="0" err="1"/>
              <a:t>endADT</a:t>
            </a:r>
            <a:endParaRPr lang="en-US" sz="1200" dirty="0"/>
          </a:p>
        </p:txBody>
      </p:sp>
      <p:sp>
        <p:nvSpPr>
          <p:cNvPr id="7" name="Textfeld 6">
            <a:extLst>
              <a:ext uri="{FF2B5EF4-FFF2-40B4-BE49-F238E27FC236}">
                <a16:creationId xmlns:a16="http://schemas.microsoft.com/office/drawing/2014/main" id="{240B3AAC-5EE4-B652-B0D4-7FD6FA95E231}"/>
              </a:ext>
            </a:extLst>
          </p:cNvPr>
          <p:cNvSpPr txBox="1"/>
          <p:nvPr/>
        </p:nvSpPr>
        <p:spPr>
          <a:xfrm>
            <a:off x="503538" y="1803424"/>
            <a:ext cx="6106296" cy="1200329"/>
          </a:xfrm>
          <a:prstGeom prst="rect">
            <a:avLst/>
          </a:prstGeom>
          <a:noFill/>
        </p:spPr>
        <p:txBody>
          <a:bodyPr wrap="square">
            <a:spAutoFit/>
          </a:bodyPr>
          <a:lstStyle/>
          <a:p>
            <a:r>
              <a:rPr lang="zh-CN" altLang="en-US" dirty="0"/>
              <a:t>队列是一种先进先出（</a:t>
            </a:r>
            <a:r>
              <a:rPr lang="en-US" altLang="zh-CN" dirty="0"/>
              <a:t>First In First Out</a:t>
            </a:r>
            <a:r>
              <a:rPr lang="zh-CN" altLang="en-US" dirty="0"/>
              <a:t>）的线性表，简称</a:t>
            </a:r>
            <a:r>
              <a:rPr lang="en-US" altLang="zh-CN" dirty="0"/>
              <a:t>FIFO</a:t>
            </a:r>
            <a:r>
              <a:rPr lang="zh-CN" altLang="en-US" dirty="0"/>
              <a:t>。添加操作发生在“尾部”，移除操作则发生在“头部”。新元素从尾部进入队列，然后一直向前移动到头部，直到成为下一个被移除的元素。</a:t>
            </a:r>
            <a:endParaRPr lang="en-US" dirty="0"/>
          </a:p>
        </p:txBody>
      </p:sp>
    </p:spTree>
    <p:extLst>
      <p:ext uri="{BB962C8B-B14F-4D97-AF65-F5344CB8AC3E}">
        <p14:creationId xmlns:p14="http://schemas.microsoft.com/office/powerpoint/2010/main" val="29253156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626A1ABF-877F-EE84-CB2C-5A088686D24C}"/>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dirty="0"/>
              <a:t>队列</a:t>
            </a:r>
            <a:br>
              <a:rPr lang="de-DE" altLang="zh-CN" dirty="0"/>
            </a:br>
            <a:r>
              <a:rPr lang="zh-CN" altLang="en-US" dirty="0"/>
              <a:t>（</a:t>
            </a:r>
            <a:r>
              <a:rPr lang="en-US" altLang="zh-CN" dirty="0"/>
              <a:t>Queue</a:t>
            </a:r>
            <a:r>
              <a:rPr lang="zh-CN" altLang="en-US" dirty="0"/>
              <a:t>）的实现</a:t>
            </a:r>
            <a:endParaRPr lang="de-DE" altLang="zh-CN" dirty="0"/>
          </a:p>
        </p:txBody>
      </p:sp>
      <p:pic>
        <p:nvPicPr>
          <p:cNvPr id="4" name="Grafik 3">
            <a:extLst>
              <a:ext uri="{FF2B5EF4-FFF2-40B4-BE49-F238E27FC236}">
                <a16:creationId xmlns:a16="http://schemas.microsoft.com/office/drawing/2014/main" id="{BF9E04C9-BB43-1250-B953-6FBC5A5D4D12}"/>
              </a:ext>
            </a:extLst>
          </p:cNvPr>
          <p:cNvPicPr>
            <a:picLocks noChangeAspect="1"/>
          </p:cNvPicPr>
          <p:nvPr/>
        </p:nvPicPr>
        <p:blipFill>
          <a:blip r:embed="rId2"/>
          <a:stretch>
            <a:fillRect/>
          </a:stretch>
        </p:blipFill>
        <p:spPr>
          <a:xfrm>
            <a:off x="6825672" y="1803424"/>
            <a:ext cx="4027239" cy="1004921"/>
          </a:xfrm>
          <a:prstGeom prst="rect">
            <a:avLst/>
          </a:prstGeom>
        </p:spPr>
      </p:pic>
      <p:sp>
        <p:nvSpPr>
          <p:cNvPr id="6" name="Textfeld 5">
            <a:extLst>
              <a:ext uri="{FF2B5EF4-FFF2-40B4-BE49-F238E27FC236}">
                <a16:creationId xmlns:a16="http://schemas.microsoft.com/office/drawing/2014/main" id="{128A3222-4589-10E3-CC42-A5CBACCEB0DC}"/>
              </a:ext>
            </a:extLst>
          </p:cNvPr>
          <p:cNvSpPr txBox="1"/>
          <p:nvPr/>
        </p:nvSpPr>
        <p:spPr>
          <a:xfrm>
            <a:off x="762376" y="1993389"/>
            <a:ext cx="3292764" cy="2123658"/>
          </a:xfrm>
          <a:prstGeom prst="rect">
            <a:avLst/>
          </a:prstGeom>
          <a:noFill/>
        </p:spPr>
        <p:txBody>
          <a:bodyPr wrap="square">
            <a:spAutoFit/>
          </a:bodyPr>
          <a:lstStyle/>
          <a:p>
            <a:r>
              <a:rPr lang="en-US" sz="1200" dirty="0"/>
              <a:t>class Queue:</a:t>
            </a:r>
          </a:p>
          <a:p>
            <a:pPr lvl="1"/>
            <a:r>
              <a:rPr lang="en-US" sz="1200" dirty="0"/>
              <a:t>def __</a:t>
            </a:r>
            <a:r>
              <a:rPr lang="en-US" sz="1200" dirty="0" err="1"/>
              <a:t>init</a:t>
            </a:r>
            <a:r>
              <a:rPr lang="en-US" sz="1200" dirty="0"/>
              <a:t>__(self):</a:t>
            </a:r>
          </a:p>
          <a:p>
            <a:pPr lvl="2"/>
            <a:r>
              <a:rPr lang="en-US" sz="1200" dirty="0" err="1"/>
              <a:t>self.items</a:t>
            </a:r>
            <a:r>
              <a:rPr lang="en-US" sz="1200" dirty="0"/>
              <a:t> = []</a:t>
            </a:r>
          </a:p>
          <a:p>
            <a:pPr lvl="1"/>
            <a:r>
              <a:rPr lang="en-US" sz="1200" dirty="0"/>
              <a:t>def </a:t>
            </a:r>
            <a:r>
              <a:rPr lang="en-US" sz="1200" dirty="0" err="1"/>
              <a:t>isEmpty</a:t>
            </a:r>
            <a:r>
              <a:rPr lang="en-US" sz="1200" dirty="0"/>
              <a:t>(self):</a:t>
            </a:r>
          </a:p>
          <a:p>
            <a:pPr lvl="2"/>
            <a:r>
              <a:rPr lang="en-US" sz="1200" dirty="0"/>
              <a:t>return </a:t>
            </a:r>
            <a:r>
              <a:rPr lang="en-US" sz="1200" dirty="0" err="1"/>
              <a:t>self.items</a:t>
            </a:r>
            <a:r>
              <a:rPr lang="en-US" sz="1200" dirty="0"/>
              <a:t> == []</a:t>
            </a:r>
          </a:p>
          <a:p>
            <a:pPr lvl="1"/>
            <a:r>
              <a:rPr lang="en-US" sz="1200" dirty="0"/>
              <a:t>def enqueue(self, item):</a:t>
            </a:r>
          </a:p>
          <a:p>
            <a:pPr lvl="2"/>
            <a:r>
              <a:rPr lang="en-US" sz="1200" dirty="0" err="1"/>
              <a:t>self.items.insert</a:t>
            </a:r>
            <a:r>
              <a:rPr lang="en-US" sz="1200" dirty="0"/>
              <a:t>(0, item)</a:t>
            </a:r>
          </a:p>
          <a:p>
            <a:pPr lvl="1"/>
            <a:r>
              <a:rPr lang="en-US" sz="1200" dirty="0"/>
              <a:t>def dequeue(self):</a:t>
            </a:r>
          </a:p>
          <a:p>
            <a:pPr lvl="2"/>
            <a:r>
              <a:rPr lang="en-US" sz="1200" dirty="0"/>
              <a:t>return </a:t>
            </a:r>
            <a:r>
              <a:rPr lang="en-US" sz="1200" dirty="0" err="1"/>
              <a:t>self.items.pop</a:t>
            </a:r>
            <a:r>
              <a:rPr lang="en-US" sz="1200" dirty="0"/>
              <a:t>()</a:t>
            </a:r>
          </a:p>
          <a:p>
            <a:pPr lvl="1"/>
            <a:r>
              <a:rPr lang="en-US" sz="1200" dirty="0"/>
              <a:t>def size(self):</a:t>
            </a:r>
          </a:p>
          <a:p>
            <a:pPr lvl="2"/>
            <a:r>
              <a:rPr lang="en-US" sz="1200" dirty="0"/>
              <a:t>return </a:t>
            </a:r>
            <a:r>
              <a:rPr lang="en-US" sz="1200" dirty="0" err="1"/>
              <a:t>len</a:t>
            </a:r>
            <a:r>
              <a:rPr lang="en-US" sz="1200" dirty="0"/>
              <a:t>(</a:t>
            </a:r>
            <a:r>
              <a:rPr lang="en-US" sz="1200" dirty="0" err="1"/>
              <a:t>self.items</a:t>
            </a:r>
            <a:r>
              <a:rPr lang="en-US" sz="1200" dirty="0"/>
              <a:t>)</a:t>
            </a:r>
          </a:p>
        </p:txBody>
      </p:sp>
      <p:sp>
        <p:nvSpPr>
          <p:cNvPr id="5" name="Textfeld 4">
            <a:extLst>
              <a:ext uri="{FF2B5EF4-FFF2-40B4-BE49-F238E27FC236}">
                <a16:creationId xmlns:a16="http://schemas.microsoft.com/office/drawing/2014/main" id="{C73C2B0F-EC78-06CF-0DEA-1594E4644454}"/>
              </a:ext>
            </a:extLst>
          </p:cNvPr>
          <p:cNvSpPr txBox="1"/>
          <p:nvPr/>
        </p:nvSpPr>
        <p:spPr>
          <a:xfrm>
            <a:off x="770238" y="5226908"/>
            <a:ext cx="3830594" cy="646331"/>
          </a:xfrm>
          <a:prstGeom prst="rect">
            <a:avLst/>
          </a:prstGeom>
          <a:noFill/>
        </p:spPr>
        <p:txBody>
          <a:bodyPr wrap="square" rtlCol="0">
            <a:spAutoFit/>
          </a:bodyPr>
          <a:lstStyle/>
          <a:p>
            <a:r>
              <a:rPr lang="zh-CN" altLang="en-US" dirty="0"/>
              <a:t>问题</a:t>
            </a:r>
            <a:r>
              <a:rPr lang="de-DE" altLang="zh-CN" dirty="0"/>
              <a:t>:</a:t>
            </a:r>
            <a:endParaRPr lang="en-US" altLang="zh-CN" dirty="0"/>
          </a:p>
          <a:p>
            <a:r>
              <a:rPr lang="en-US" altLang="zh-CN" dirty="0"/>
              <a:t>O(?)</a:t>
            </a:r>
            <a:endParaRPr lang="en-US" dirty="0"/>
          </a:p>
        </p:txBody>
      </p:sp>
    </p:spTree>
    <p:extLst>
      <p:ext uri="{BB962C8B-B14F-4D97-AF65-F5344CB8AC3E}">
        <p14:creationId xmlns:p14="http://schemas.microsoft.com/office/powerpoint/2010/main" val="1621635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B5A9C4DF-1D4B-C439-102E-7AE8E14A3050}"/>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dirty="0"/>
              <a:t>队列</a:t>
            </a:r>
            <a:br>
              <a:rPr lang="de-DE" altLang="zh-CN" dirty="0"/>
            </a:br>
            <a:r>
              <a:rPr lang="zh-CN" altLang="en-US" dirty="0"/>
              <a:t>（</a:t>
            </a:r>
            <a:r>
              <a:rPr lang="en-US" altLang="zh-CN" dirty="0"/>
              <a:t>Queue</a:t>
            </a:r>
            <a:r>
              <a:rPr lang="zh-CN" altLang="en-US" dirty="0"/>
              <a:t>）应用的例子</a:t>
            </a:r>
            <a:endParaRPr lang="de-DE" altLang="zh-CN" dirty="0"/>
          </a:p>
        </p:txBody>
      </p:sp>
      <p:sp>
        <p:nvSpPr>
          <p:cNvPr id="6" name="Textfeld 5">
            <a:extLst>
              <a:ext uri="{FF2B5EF4-FFF2-40B4-BE49-F238E27FC236}">
                <a16:creationId xmlns:a16="http://schemas.microsoft.com/office/drawing/2014/main" id="{128A3222-4589-10E3-CC42-A5CBACCEB0DC}"/>
              </a:ext>
            </a:extLst>
          </p:cNvPr>
          <p:cNvSpPr txBox="1"/>
          <p:nvPr/>
        </p:nvSpPr>
        <p:spPr>
          <a:xfrm>
            <a:off x="475174" y="2298189"/>
            <a:ext cx="5167744" cy="1754326"/>
          </a:xfrm>
          <a:prstGeom prst="rect">
            <a:avLst/>
          </a:prstGeom>
          <a:noFill/>
        </p:spPr>
        <p:txBody>
          <a:bodyPr wrap="square">
            <a:spAutoFit/>
          </a:bodyPr>
          <a:lstStyle/>
          <a:p>
            <a:r>
              <a:rPr lang="en-US" sz="1200" b="0" dirty="0">
                <a:effectLst/>
                <a:latin typeface="Consolas" panose="020B0609020204030204" pitchFamily="49" charset="0"/>
              </a:rPr>
              <a:t>def </a:t>
            </a:r>
            <a:r>
              <a:rPr lang="en-US" sz="1200" b="0" dirty="0" err="1">
                <a:effectLst/>
                <a:latin typeface="Consolas" panose="020B0609020204030204" pitchFamily="49" charset="0"/>
              </a:rPr>
              <a:t>hotPotato</a:t>
            </a:r>
            <a:r>
              <a:rPr lang="en-US" sz="1200" b="0" dirty="0">
                <a:effectLst/>
                <a:latin typeface="Consolas" panose="020B0609020204030204" pitchFamily="49" charset="0"/>
              </a:rPr>
              <a:t>(</a:t>
            </a:r>
            <a:r>
              <a:rPr lang="en-US" sz="1200" b="0" dirty="0" err="1">
                <a:effectLst/>
                <a:latin typeface="Consolas" panose="020B0609020204030204" pitchFamily="49" charset="0"/>
              </a:rPr>
              <a:t>namelist</a:t>
            </a:r>
            <a:r>
              <a:rPr lang="en-US" sz="1200" b="0" dirty="0">
                <a:effectLst/>
                <a:latin typeface="Consolas" panose="020B0609020204030204" pitchFamily="49" charset="0"/>
              </a:rPr>
              <a:t>, num):</a:t>
            </a:r>
          </a:p>
          <a:p>
            <a:r>
              <a:rPr lang="en-US" sz="1200" b="0" dirty="0">
                <a:effectLst/>
                <a:latin typeface="Consolas" panose="020B0609020204030204" pitchFamily="49" charset="0"/>
              </a:rPr>
              <a:t>    </a:t>
            </a:r>
            <a:r>
              <a:rPr lang="en-US" sz="1200" b="0" dirty="0" err="1">
                <a:effectLst/>
                <a:latin typeface="Consolas" panose="020B0609020204030204" pitchFamily="49" charset="0"/>
              </a:rPr>
              <a:t>simqueue</a:t>
            </a:r>
            <a:r>
              <a:rPr lang="en-US" sz="1200" b="0" dirty="0">
                <a:effectLst/>
                <a:latin typeface="Consolas" panose="020B0609020204030204" pitchFamily="49" charset="0"/>
              </a:rPr>
              <a:t> = Queue()</a:t>
            </a:r>
          </a:p>
          <a:p>
            <a:r>
              <a:rPr lang="en-US" sz="1200" b="0" dirty="0">
                <a:effectLst/>
                <a:latin typeface="Consolas" panose="020B0609020204030204" pitchFamily="49" charset="0"/>
              </a:rPr>
              <a:t>    for name in </a:t>
            </a:r>
            <a:r>
              <a:rPr lang="en-US" sz="1200" b="0" dirty="0" err="1">
                <a:effectLst/>
                <a:latin typeface="Consolas" panose="020B0609020204030204" pitchFamily="49" charset="0"/>
              </a:rPr>
              <a:t>namelist</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simqueue.enqueue</a:t>
            </a:r>
            <a:r>
              <a:rPr lang="en-US" sz="1200" b="0" dirty="0">
                <a:effectLst/>
                <a:latin typeface="Consolas" panose="020B0609020204030204" pitchFamily="49" charset="0"/>
              </a:rPr>
              <a:t>(name)</a:t>
            </a:r>
          </a:p>
          <a:p>
            <a:r>
              <a:rPr lang="en-US" sz="1200" b="0" dirty="0">
                <a:effectLst/>
                <a:latin typeface="Consolas" panose="020B0609020204030204" pitchFamily="49" charset="0"/>
              </a:rPr>
              <a:t>    while </a:t>
            </a:r>
            <a:r>
              <a:rPr lang="en-US" sz="1200" b="0" dirty="0" err="1">
                <a:effectLst/>
                <a:latin typeface="Consolas" panose="020B0609020204030204" pitchFamily="49" charset="0"/>
              </a:rPr>
              <a:t>simqueue.size</a:t>
            </a:r>
            <a:r>
              <a:rPr lang="en-US" sz="1200" b="0" dirty="0">
                <a:effectLst/>
                <a:latin typeface="Consolas" panose="020B0609020204030204" pitchFamily="49" charset="0"/>
              </a:rPr>
              <a:t>() &gt; 1:</a:t>
            </a:r>
          </a:p>
          <a:p>
            <a:r>
              <a:rPr lang="en-US" sz="1200" b="0" dirty="0">
                <a:effectLst/>
                <a:latin typeface="Consolas" panose="020B0609020204030204" pitchFamily="49" charset="0"/>
              </a:rPr>
              <a:t>        for </a:t>
            </a:r>
            <a:r>
              <a:rPr lang="en-US" sz="1200" b="0" dirty="0" err="1">
                <a:effectLst/>
                <a:latin typeface="Consolas" panose="020B0609020204030204" pitchFamily="49" charset="0"/>
              </a:rPr>
              <a:t>i</a:t>
            </a:r>
            <a:r>
              <a:rPr lang="en-US" sz="1200" b="0" dirty="0">
                <a:effectLst/>
                <a:latin typeface="Consolas" panose="020B0609020204030204" pitchFamily="49" charset="0"/>
              </a:rPr>
              <a:t> in range(num):</a:t>
            </a:r>
          </a:p>
          <a:p>
            <a:r>
              <a:rPr lang="en-US" sz="1200" b="0" dirty="0">
                <a:effectLst/>
                <a:latin typeface="Consolas" panose="020B0609020204030204" pitchFamily="49" charset="0"/>
              </a:rPr>
              <a:t>            </a:t>
            </a:r>
            <a:r>
              <a:rPr lang="en-US" sz="1200" b="0" dirty="0" err="1">
                <a:effectLst/>
                <a:latin typeface="Consolas" panose="020B0609020204030204" pitchFamily="49" charset="0"/>
              </a:rPr>
              <a:t>simqueue.enqueue</a:t>
            </a:r>
            <a:r>
              <a:rPr lang="en-US" sz="1200" b="0" dirty="0">
                <a:effectLst/>
                <a:latin typeface="Consolas" panose="020B0609020204030204" pitchFamily="49" charset="0"/>
              </a:rPr>
              <a:t>(</a:t>
            </a:r>
            <a:r>
              <a:rPr lang="en-US" sz="1200" b="0" dirty="0" err="1">
                <a:effectLst/>
                <a:latin typeface="Consolas" panose="020B0609020204030204" pitchFamily="49" charset="0"/>
              </a:rPr>
              <a:t>simqueue.dequeue</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simqueue.dequeue</a:t>
            </a:r>
            <a:r>
              <a:rPr lang="en-US" sz="1200" b="0" dirty="0">
                <a:effectLst/>
                <a:latin typeface="Consolas" panose="020B0609020204030204" pitchFamily="49" charset="0"/>
              </a:rPr>
              <a:t>()</a:t>
            </a:r>
          </a:p>
          <a:p>
            <a:r>
              <a:rPr lang="en-US" sz="1200" b="0" dirty="0">
                <a:effectLst/>
                <a:latin typeface="Consolas" panose="020B0609020204030204" pitchFamily="49" charset="0"/>
              </a:rPr>
              <a:t>    return </a:t>
            </a:r>
            <a:r>
              <a:rPr lang="en-US" sz="1200" b="0" dirty="0" err="1">
                <a:effectLst/>
                <a:latin typeface="Consolas" panose="020B0609020204030204" pitchFamily="49" charset="0"/>
              </a:rPr>
              <a:t>simqueue.dequeue</a:t>
            </a:r>
            <a:r>
              <a:rPr lang="en-US" sz="1200" b="0" dirty="0">
                <a:effectLst/>
                <a:latin typeface="Consolas" panose="020B0609020204030204" pitchFamily="49" charset="0"/>
              </a:rPr>
              <a:t>()</a:t>
            </a:r>
          </a:p>
        </p:txBody>
      </p:sp>
      <p:pic>
        <p:nvPicPr>
          <p:cNvPr id="5" name="Grafik 4">
            <a:extLst>
              <a:ext uri="{FF2B5EF4-FFF2-40B4-BE49-F238E27FC236}">
                <a16:creationId xmlns:a16="http://schemas.microsoft.com/office/drawing/2014/main" id="{331D3EE4-2D03-6ED4-78E6-4374C8A9100B}"/>
              </a:ext>
            </a:extLst>
          </p:cNvPr>
          <p:cNvPicPr>
            <a:picLocks noChangeAspect="1"/>
          </p:cNvPicPr>
          <p:nvPr/>
        </p:nvPicPr>
        <p:blipFill>
          <a:blip r:embed="rId2"/>
          <a:stretch>
            <a:fillRect/>
          </a:stretch>
        </p:blipFill>
        <p:spPr>
          <a:xfrm>
            <a:off x="6988763" y="1754658"/>
            <a:ext cx="2897266" cy="2500483"/>
          </a:xfrm>
          <a:prstGeom prst="rect">
            <a:avLst/>
          </a:prstGeom>
        </p:spPr>
      </p:pic>
      <p:pic>
        <p:nvPicPr>
          <p:cNvPr id="8" name="Grafik 7">
            <a:extLst>
              <a:ext uri="{FF2B5EF4-FFF2-40B4-BE49-F238E27FC236}">
                <a16:creationId xmlns:a16="http://schemas.microsoft.com/office/drawing/2014/main" id="{B20BCE7B-1EB8-9471-A331-3E6260FBAD5B}"/>
              </a:ext>
            </a:extLst>
          </p:cNvPr>
          <p:cNvPicPr>
            <a:picLocks noChangeAspect="1"/>
          </p:cNvPicPr>
          <p:nvPr/>
        </p:nvPicPr>
        <p:blipFill>
          <a:blip r:embed="rId3"/>
          <a:stretch>
            <a:fillRect/>
          </a:stretch>
        </p:blipFill>
        <p:spPr>
          <a:xfrm>
            <a:off x="6355356" y="4409913"/>
            <a:ext cx="4599156" cy="2082327"/>
          </a:xfrm>
          <a:prstGeom prst="rect">
            <a:avLst/>
          </a:prstGeom>
        </p:spPr>
      </p:pic>
      <p:sp>
        <p:nvSpPr>
          <p:cNvPr id="4" name="Textfeld 3">
            <a:extLst>
              <a:ext uri="{FF2B5EF4-FFF2-40B4-BE49-F238E27FC236}">
                <a16:creationId xmlns:a16="http://schemas.microsoft.com/office/drawing/2014/main" id="{CDA36D2C-A8DE-0442-FC5D-EB64632ED07B}"/>
              </a:ext>
            </a:extLst>
          </p:cNvPr>
          <p:cNvSpPr txBox="1"/>
          <p:nvPr/>
        </p:nvSpPr>
        <p:spPr>
          <a:xfrm>
            <a:off x="770238" y="5226908"/>
            <a:ext cx="3830594" cy="646331"/>
          </a:xfrm>
          <a:prstGeom prst="rect">
            <a:avLst/>
          </a:prstGeom>
          <a:noFill/>
        </p:spPr>
        <p:txBody>
          <a:bodyPr wrap="square" rtlCol="0">
            <a:spAutoFit/>
          </a:bodyPr>
          <a:lstStyle/>
          <a:p>
            <a:r>
              <a:rPr lang="zh-CN" altLang="en-US" dirty="0"/>
              <a:t>问题</a:t>
            </a:r>
            <a:r>
              <a:rPr lang="de-DE" altLang="zh-CN" dirty="0"/>
              <a:t>:</a:t>
            </a:r>
            <a:endParaRPr lang="en-US" altLang="zh-CN" dirty="0"/>
          </a:p>
          <a:p>
            <a:r>
              <a:rPr lang="en-US" altLang="zh-CN" dirty="0"/>
              <a:t>O(?)</a:t>
            </a:r>
            <a:endParaRPr lang="en-US" dirty="0"/>
          </a:p>
        </p:txBody>
      </p:sp>
    </p:spTree>
    <p:extLst>
      <p:ext uri="{BB962C8B-B14F-4D97-AF65-F5344CB8AC3E}">
        <p14:creationId xmlns:p14="http://schemas.microsoft.com/office/powerpoint/2010/main" val="2340569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dirty="0"/>
              <a:t>双端队列</a:t>
            </a:r>
            <a:br>
              <a:rPr lang="de-DE" altLang="zh-CN" dirty="0"/>
            </a:br>
            <a:r>
              <a:rPr lang="zh-CN" altLang="en-US" dirty="0"/>
              <a:t>（</a:t>
            </a:r>
            <a:r>
              <a:rPr lang="de-DE" altLang="zh-CN" dirty="0"/>
              <a:t>D</a:t>
            </a:r>
            <a:r>
              <a:rPr lang="en-US" altLang="zh-CN" dirty="0" err="1"/>
              <a:t>eque</a:t>
            </a:r>
            <a:r>
              <a:rPr lang="zh-CN" altLang="en-US" dirty="0"/>
              <a:t>）</a:t>
            </a:r>
            <a:endParaRPr lang="de-DE" altLang="zh-CN" dirty="0"/>
          </a:p>
        </p:txBody>
      </p:sp>
      <p:pic>
        <p:nvPicPr>
          <p:cNvPr id="9" name="Grafik 8">
            <a:extLst>
              <a:ext uri="{FF2B5EF4-FFF2-40B4-BE49-F238E27FC236}">
                <a16:creationId xmlns:a16="http://schemas.microsoft.com/office/drawing/2014/main" id="{7D28EA46-CFEA-0CAC-12B3-64BEAB0EBAFE}"/>
              </a:ext>
            </a:extLst>
          </p:cNvPr>
          <p:cNvPicPr>
            <a:picLocks noChangeAspect="1"/>
          </p:cNvPicPr>
          <p:nvPr/>
        </p:nvPicPr>
        <p:blipFill>
          <a:blip r:embed="rId2"/>
          <a:stretch>
            <a:fillRect/>
          </a:stretch>
        </p:blipFill>
        <p:spPr>
          <a:xfrm>
            <a:off x="6001205" y="2084933"/>
            <a:ext cx="5284632" cy="1177251"/>
          </a:xfrm>
          <a:prstGeom prst="rect">
            <a:avLst/>
          </a:prstGeom>
        </p:spPr>
      </p:pic>
      <p:sp>
        <p:nvSpPr>
          <p:cNvPr id="11" name="Textfeld 10">
            <a:extLst>
              <a:ext uri="{FF2B5EF4-FFF2-40B4-BE49-F238E27FC236}">
                <a16:creationId xmlns:a16="http://schemas.microsoft.com/office/drawing/2014/main" id="{17DF9DD5-4370-12BC-6C5C-C26835D4FCBE}"/>
              </a:ext>
            </a:extLst>
          </p:cNvPr>
          <p:cNvSpPr txBox="1"/>
          <p:nvPr/>
        </p:nvSpPr>
        <p:spPr>
          <a:xfrm>
            <a:off x="252284" y="2021597"/>
            <a:ext cx="4834581" cy="369332"/>
          </a:xfrm>
          <a:prstGeom prst="rect">
            <a:avLst/>
          </a:prstGeom>
          <a:noFill/>
        </p:spPr>
        <p:txBody>
          <a:bodyPr wrap="square">
            <a:spAutoFit/>
          </a:bodyPr>
          <a:lstStyle/>
          <a:p>
            <a:r>
              <a:rPr lang="en-US" dirty="0" err="1"/>
              <a:t>某种意义上，双端队列是栈和队列的结合</a:t>
            </a:r>
            <a:endParaRPr lang="en-US" dirty="0"/>
          </a:p>
        </p:txBody>
      </p:sp>
      <p:sp>
        <p:nvSpPr>
          <p:cNvPr id="12" name="Textfeld 11">
            <a:extLst>
              <a:ext uri="{FF2B5EF4-FFF2-40B4-BE49-F238E27FC236}">
                <a16:creationId xmlns:a16="http://schemas.microsoft.com/office/drawing/2014/main" id="{E4B5C1A1-15E6-33D9-68C1-CC9414914B8C}"/>
              </a:ext>
            </a:extLst>
          </p:cNvPr>
          <p:cNvSpPr txBox="1"/>
          <p:nvPr/>
        </p:nvSpPr>
        <p:spPr>
          <a:xfrm>
            <a:off x="197334" y="2657868"/>
            <a:ext cx="9758093" cy="2308324"/>
          </a:xfrm>
          <a:prstGeom prst="rect">
            <a:avLst/>
          </a:prstGeom>
          <a:noFill/>
        </p:spPr>
        <p:txBody>
          <a:bodyPr wrap="square">
            <a:spAutoFit/>
          </a:bodyPr>
          <a:lstStyle/>
          <a:p>
            <a:r>
              <a:rPr lang="en-US" sz="1200" dirty="0"/>
              <a:t>ADT </a:t>
            </a:r>
            <a:r>
              <a:rPr lang="zh-CN" altLang="en-US" sz="1200" dirty="0"/>
              <a:t>双端</a:t>
            </a:r>
            <a:r>
              <a:rPr lang="en-US" sz="1200" dirty="0" err="1"/>
              <a:t>队列</a:t>
            </a:r>
            <a:r>
              <a:rPr lang="en-US" sz="1200" dirty="0"/>
              <a:t>(</a:t>
            </a:r>
            <a:r>
              <a:rPr lang="en-US" altLang="zh-CN" sz="1200" dirty="0"/>
              <a:t>Deq</a:t>
            </a:r>
            <a:r>
              <a:rPr lang="en-US" sz="1200" dirty="0"/>
              <a:t>ue)</a:t>
            </a:r>
          </a:p>
          <a:p>
            <a:r>
              <a:rPr lang="en-US" sz="1200" dirty="0"/>
              <a:t>Data</a:t>
            </a:r>
          </a:p>
          <a:p>
            <a:pPr lvl="1"/>
            <a:r>
              <a:rPr lang="en-US" sz="1200" dirty="0"/>
              <a:t>同</a:t>
            </a:r>
            <a:r>
              <a:rPr lang="zh-CN" altLang="en-US" sz="1200" dirty="0"/>
              <a:t>队列，</a:t>
            </a:r>
            <a:r>
              <a:rPr lang="en-US" sz="1200" dirty="0" err="1"/>
              <a:t>相邻元素具有前驱和后继关系</a:t>
            </a:r>
            <a:r>
              <a:rPr lang="en-US" sz="1200" dirty="0"/>
              <a:t>。</a:t>
            </a:r>
          </a:p>
          <a:p>
            <a:r>
              <a:rPr lang="en-US" sz="1200" dirty="0"/>
              <a:t>Operation</a:t>
            </a:r>
          </a:p>
          <a:p>
            <a:pPr lvl="1"/>
            <a:r>
              <a:rPr lang="en-US" altLang="zh-CN" sz="1200" dirty="0"/>
              <a:t>Deque()</a:t>
            </a:r>
            <a:r>
              <a:rPr lang="zh-CN" altLang="en-US" sz="1200" dirty="0"/>
              <a:t>创建一个空的双端队列。它不需要参数，且会返回一个空的双端队列。</a:t>
            </a:r>
            <a:endParaRPr lang="en-US" altLang="zh-CN" sz="1200" dirty="0"/>
          </a:p>
          <a:p>
            <a:pPr lvl="1"/>
            <a:r>
              <a:rPr lang="en-US" altLang="zh-CN" sz="1200" dirty="0" err="1"/>
              <a:t>addFront</a:t>
            </a:r>
            <a:r>
              <a:rPr lang="en-US" altLang="zh-CN" sz="1200" dirty="0"/>
              <a:t>(item)</a:t>
            </a:r>
            <a:r>
              <a:rPr lang="zh-CN" altLang="en-US" sz="1200" dirty="0"/>
              <a:t>将一个元素添加到双端队列的前端。它接受一个元素作为参数，没有返回值。</a:t>
            </a:r>
            <a:endParaRPr lang="en-US" altLang="zh-CN" sz="1200" dirty="0"/>
          </a:p>
          <a:p>
            <a:pPr lvl="1"/>
            <a:r>
              <a:rPr lang="en-US" altLang="zh-CN" sz="1200" dirty="0" err="1"/>
              <a:t>addRear</a:t>
            </a:r>
            <a:r>
              <a:rPr lang="en-US" altLang="zh-CN" sz="1200" dirty="0"/>
              <a:t>(item)</a:t>
            </a:r>
            <a:r>
              <a:rPr lang="zh-CN" altLang="en-US" sz="1200" dirty="0"/>
              <a:t>将一个元素添加到双端队列的后端。它接受一个元素作为参数，没有返回值。</a:t>
            </a:r>
            <a:endParaRPr lang="en-US" altLang="zh-CN" sz="1200" dirty="0"/>
          </a:p>
          <a:p>
            <a:pPr lvl="1"/>
            <a:r>
              <a:rPr lang="en-US" altLang="zh-CN" sz="1200" dirty="0" err="1"/>
              <a:t>removeFront</a:t>
            </a:r>
            <a:r>
              <a:rPr lang="en-US" altLang="zh-CN" sz="1200" dirty="0"/>
              <a:t>()</a:t>
            </a:r>
            <a:r>
              <a:rPr lang="zh-CN" altLang="en-US" sz="1200" dirty="0"/>
              <a:t>从双端队列的前端移除一个元素。它不需要参数，且会返回一个元素，并修改双端队列的内容。</a:t>
            </a:r>
          </a:p>
          <a:p>
            <a:pPr lvl="1"/>
            <a:r>
              <a:rPr lang="en-US" altLang="zh-CN" sz="1200" dirty="0" err="1"/>
              <a:t>removeRear</a:t>
            </a:r>
            <a:r>
              <a:rPr lang="en-US" altLang="zh-CN" sz="1200" dirty="0"/>
              <a:t>()</a:t>
            </a:r>
            <a:r>
              <a:rPr lang="zh-CN" altLang="en-US" sz="1200" dirty="0"/>
              <a:t>从双端队列的后端移除一个元素。它不需要参数，且会返回一个元素，并修改双端队列的内容。</a:t>
            </a:r>
            <a:endParaRPr lang="en-US" altLang="zh-CN" sz="1200" dirty="0"/>
          </a:p>
          <a:p>
            <a:pPr lvl="1"/>
            <a:r>
              <a:rPr lang="en-US" altLang="zh-CN" sz="1200" dirty="0" err="1"/>
              <a:t>isEmpty</a:t>
            </a:r>
            <a:r>
              <a:rPr lang="en-US" altLang="zh-CN" sz="1200" dirty="0"/>
              <a:t>()		</a:t>
            </a:r>
            <a:r>
              <a:rPr lang="zh-CN" altLang="en-US" sz="1200" dirty="0"/>
              <a:t>检查双端队列是否为空。它不需要参数，且会返回一个布尔值。</a:t>
            </a:r>
          </a:p>
          <a:p>
            <a:pPr lvl="1"/>
            <a:r>
              <a:rPr lang="en-US" altLang="zh-CN" sz="1200" dirty="0"/>
              <a:t>size()			</a:t>
            </a:r>
            <a:r>
              <a:rPr lang="zh-CN" altLang="en-US" sz="1200" dirty="0"/>
              <a:t>返回双端队列中元素的数目。它不需要参数，且会返回一个整数。</a:t>
            </a:r>
            <a:endParaRPr lang="en-US" altLang="zh-CN" sz="1200" dirty="0"/>
          </a:p>
          <a:p>
            <a:r>
              <a:rPr lang="en-US" sz="1200" dirty="0" err="1"/>
              <a:t>endADT</a:t>
            </a:r>
            <a:endParaRPr lang="en-US" sz="1200" dirty="0"/>
          </a:p>
        </p:txBody>
      </p:sp>
    </p:spTree>
    <p:extLst>
      <p:ext uri="{BB962C8B-B14F-4D97-AF65-F5344CB8AC3E}">
        <p14:creationId xmlns:p14="http://schemas.microsoft.com/office/powerpoint/2010/main" val="3868998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dirty="0"/>
              <a:t>双端队列</a:t>
            </a:r>
            <a:br>
              <a:rPr lang="en-US" altLang="zh-CN" dirty="0"/>
            </a:br>
            <a:r>
              <a:rPr lang="zh-CN" altLang="en-US" dirty="0"/>
              <a:t>（</a:t>
            </a:r>
            <a:r>
              <a:rPr lang="de-DE" altLang="zh-CN" dirty="0"/>
              <a:t>D</a:t>
            </a:r>
            <a:r>
              <a:rPr lang="en-US" altLang="zh-CN" dirty="0" err="1"/>
              <a:t>eque</a:t>
            </a:r>
            <a:r>
              <a:rPr lang="zh-CN" altLang="en-US" dirty="0"/>
              <a:t>）的实现 </a:t>
            </a:r>
            <a:r>
              <a:rPr lang="en-US" altLang="zh-CN" dirty="0"/>
              <a:t>+ </a:t>
            </a:r>
            <a:r>
              <a:rPr lang="zh-CN" altLang="en-US" dirty="0"/>
              <a:t>应用</a:t>
            </a:r>
            <a:endParaRPr lang="de-DE" altLang="zh-CN" dirty="0"/>
          </a:p>
        </p:txBody>
      </p:sp>
      <p:sp>
        <p:nvSpPr>
          <p:cNvPr id="5" name="Textfeld 4">
            <a:extLst>
              <a:ext uri="{FF2B5EF4-FFF2-40B4-BE49-F238E27FC236}">
                <a16:creationId xmlns:a16="http://schemas.microsoft.com/office/drawing/2014/main" id="{6CBAF206-7D65-58A2-2AC9-197F53835EB8}"/>
              </a:ext>
            </a:extLst>
          </p:cNvPr>
          <p:cNvSpPr txBox="1"/>
          <p:nvPr/>
        </p:nvSpPr>
        <p:spPr>
          <a:xfrm>
            <a:off x="157549" y="1915467"/>
            <a:ext cx="6106296" cy="369332"/>
          </a:xfrm>
          <a:prstGeom prst="rect">
            <a:avLst/>
          </a:prstGeom>
          <a:noFill/>
        </p:spPr>
        <p:txBody>
          <a:bodyPr wrap="square">
            <a:spAutoFit/>
          </a:bodyPr>
          <a:lstStyle/>
          <a:p>
            <a:r>
              <a:rPr lang="en-US" dirty="0" err="1"/>
              <a:t>假设双端队列的后端是列表的位置</a:t>
            </a:r>
            <a:r>
              <a:rPr lang="en-US" dirty="0"/>
              <a:t> 0 </a:t>
            </a:r>
            <a:r>
              <a:rPr lang="zh-CN" altLang="en-US" dirty="0"/>
              <a:t>。</a:t>
            </a:r>
            <a:endParaRPr lang="en-US" dirty="0"/>
          </a:p>
        </p:txBody>
      </p:sp>
      <p:sp>
        <p:nvSpPr>
          <p:cNvPr id="7" name="Textfeld 6">
            <a:extLst>
              <a:ext uri="{FF2B5EF4-FFF2-40B4-BE49-F238E27FC236}">
                <a16:creationId xmlns:a16="http://schemas.microsoft.com/office/drawing/2014/main" id="{8B385611-DF81-9549-F4CD-794BE3B651CE}"/>
              </a:ext>
            </a:extLst>
          </p:cNvPr>
          <p:cNvSpPr txBox="1"/>
          <p:nvPr/>
        </p:nvSpPr>
        <p:spPr>
          <a:xfrm>
            <a:off x="318187" y="2388085"/>
            <a:ext cx="3528883" cy="2862322"/>
          </a:xfrm>
          <a:prstGeom prst="rect">
            <a:avLst/>
          </a:prstGeom>
          <a:noFill/>
        </p:spPr>
        <p:txBody>
          <a:bodyPr wrap="square">
            <a:spAutoFit/>
          </a:bodyPr>
          <a:lstStyle/>
          <a:p>
            <a:r>
              <a:rPr lang="en-US" sz="1200" dirty="0"/>
              <a:t>class Deque:</a:t>
            </a:r>
          </a:p>
          <a:p>
            <a:pPr lvl="1"/>
            <a:r>
              <a:rPr lang="en-US" sz="1200" dirty="0"/>
              <a:t>def __</a:t>
            </a:r>
            <a:r>
              <a:rPr lang="en-US" sz="1200" dirty="0" err="1"/>
              <a:t>init</a:t>
            </a:r>
            <a:r>
              <a:rPr lang="en-US" sz="1200" dirty="0"/>
              <a:t>__(self):</a:t>
            </a:r>
          </a:p>
          <a:p>
            <a:pPr lvl="1"/>
            <a:r>
              <a:rPr lang="en-US" sz="1200" dirty="0"/>
              <a:t>	</a:t>
            </a:r>
            <a:r>
              <a:rPr lang="en-US" sz="1200" dirty="0" err="1"/>
              <a:t>self.items</a:t>
            </a:r>
            <a:r>
              <a:rPr lang="en-US" sz="1200" dirty="0"/>
              <a:t> = []</a:t>
            </a:r>
          </a:p>
          <a:p>
            <a:pPr lvl="1"/>
            <a:r>
              <a:rPr lang="en-US" sz="1200" dirty="0"/>
              <a:t>def </a:t>
            </a:r>
            <a:r>
              <a:rPr lang="en-US" sz="1200" dirty="0" err="1"/>
              <a:t>isEmpty</a:t>
            </a:r>
            <a:r>
              <a:rPr lang="en-US" sz="1200" dirty="0"/>
              <a:t>(self):</a:t>
            </a:r>
          </a:p>
          <a:p>
            <a:pPr lvl="1"/>
            <a:r>
              <a:rPr lang="en-US" sz="1200" dirty="0"/>
              <a:t>	return </a:t>
            </a:r>
            <a:r>
              <a:rPr lang="en-US" sz="1200" dirty="0" err="1"/>
              <a:t>self.items</a:t>
            </a:r>
            <a:r>
              <a:rPr lang="en-US" sz="1200" dirty="0"/>
              <a:t> == []</a:t>
            </a:r>
          </a:p>
          <a:p>
            <a:pPr lvl="1"/>
            <a:r>
              <a:rPr lang="en-US" sz="1200" dirty="0"/>
              <a:t>def </a:t>
            </a:r>
            <a:r>
              <a:rPr lang="en-US" sz="1200" dirty="0" err="1"/>
              <a:t>addFront</a:t>
            </a:r>
            <a:r>
              <a:rPr lang="en-US" sz="1200" dirty="0"/>
              <a:t>(self, item):</a:t>
            </a:r>
          </a:p>
          <a:p>
            <a:pPr lvl="1"/>
            <a:r>
              <a:rPr lang="en-US" sz="1200" dirty="0"/>
              <a:t>	</a:t>
            </a:r>
            <a:r>
              <a:rPr lang="en-US" sz="1200" dirty="0" err="1"/>
              <a:t>self.items.append</a:t>
            </a:r>
            <a:r>
              <a:rPr lang="en-US" sz="1200" dirty="0"/>
              <a:t>(item)</a:t>
            </a:r>
          </a:p>
          <a:p>
            <a:pPr lvl="1"/>
            <a:r>
              <a:rPr lang="en-US" sz="1200" dirty="0"/>
              <a:t>def </a:t>
            </a:r>
            <a:r>
              <a:rPr lang="en-US" sz="1200" dirty="0" err="1"/>
              <a:t>addRear</a:t>
            </a:r>
            <a:r>
              <a:rPr lang="en-US" sz="1200" dirty="0"/>
              <a:t>(self, item):</a:t>
            </a:r>
          </a:p>
          <a:p>
            <a:pPr lvl="1"/>
            <a:r>
              <a:rPr lang="en-US" sz="1200" dirty="0"/>
              <a:t>	</a:t>
            </a:r>
            <a:r>
              <a:rPr lang="en-US" sz="1200" dirty="0" err="1"/>
              <a:t>self.items.insert</a:t>
            </a:r>
            <a:r>
              <a:rPr lang="en-US" sz="1200" dirty="0"/>
              <a:t>(0, item)</a:t>
            </a:r>
          </a:p>
          <a:p>
            <a:pPr lvl="1"/>
            <a:r>
              <a:rPr lang="en-US" sz="1200" dirty="0"/>
              <a:t>def </a:t>
            </a:r>
            <a:r>
              <a:rPr lang="en-US" sz="1200" dirty="0" err="1"/>
              <a:t>removeFront</a:t>
            </a:r>
            <a:r>
              <a:rPr lang="en-US" sz="1200" dirty="0"/>
              <a:t>(self):</a:t>
            </a:r>
          </a:p>
          <a:p>
            <a:pPr lvl="1"/>
            <a:r>
              <a:rPr lang="en-US" sz="1200" dirty="0"/>
              <a:t>	return </a:t>
            </a:r>
            <a:r>
              <a:rPr lang="en-US" sz="1200" dirty="0" err="1"/>
              <a:t>self.items.pop</a:t>
            </a:r>
            <a:r>
              <a:rPr lang="en-US" sz="1200" dirty="0"/>
              <a:t>()</a:t>
            </a:r>
          </a:p>
          <a:p>
            <a:pPr lvl="1"/>
            <a:r>
              <a:rPr lang="en-US" sz="1200" dirty="0"/>
              <a:t>def </a:t>
            </a:r>
            <a:r>
              <a:rPr lang="en-US" sz="1200" dirty="0" err="1"/>
              <a:t>removeRear</a:t>
            </a:r>
            <a:r>
              <a:rPr lang="en-US" sz="1200" dirty="0"/>
              <a:t>(self):</a:t>
            </a:r>
          </a:p>
          <a:p>
            <a:pPr lvl="1"/>
            <a:r>
              <a:rPr lang="en-US" sz="1200" dirty="0"/>
              <a:t>	return </a:t>
            </a:r>
            <a:r>
              <a:rPr lang="en-US" sz="1200" dirty="0" err="1"/>
              <a:t>self.items.pop</a:t>
            </a:r>
            <a:r>
              <a:rPr lang="en-US" sz="1200" dirty="0"/>
              <a:t>(0)</a:t>
            </a:r>
          </a:p>
          <a:p>
            <a:pPr lvl="1"/>
            <a:r>
              <a:rPr lang="en-US" sz="1200" dirty="0"/>
              <a:t>def size(self):</a:t>
            </a:r>
          </a:p>
          <a:p>
            <a:pPr lvl="1"/>
            <a:r>
              <a:rPr lang="en-US" sz="1200" dirty="0"/>
              <a:t>	return </a:t>
            </a:r>
            <a:r>
              <a:rPr lang="en-US" sz="1200" dirty="0" err="1"/>
              <a:t>len</a:t>
            </a:r>
            <a:r>
              <a:rPr lang="en-US" sz="1200" dirty="0"/>
              <a:t>(</a:t>
            </a:r>
            <a:r>
              <a:rPr lang="en-US" sz="1200" dirty="0" err="1"/>
              <a:t>self.items</a:t>
            </a:r>
            <a:r>
              <a:rPr lang="en-US" sz="1200" dirty="0"/>
              <a:t>)</a:t>
            </a:r>
          </a:p>
        </p:txBody>
      </p:sp>
      <p:sp>
        <p:nvSpPr>
          <p:cNvPr id="8" name="Textfeld 7">
            <a:extLst>
              <a:ext uri="{FF2B5EF4-FFF2-40B4-BE49-F238E27FC236}">
                <a16:creationId xmlns:a16="http://schemas.microsoft.com/office/drawing/2014/main" id="{92BD6FB6-0A82-3DE1-BCD5-0A32D618BF33}"/>
              </a:ext>
            </a:extLst>
          </p:cNvPr>
          <p:cNvSpPr txBox="1"/>
          <p:nvPr/>
        </p:nvSpPr>
        <p:spPr>
          <a:xfrm>
            <a:off x="770237" y="5226908"/>
            <a:ext cx="7302843" cy="923330"/>
          </a:xfrm>
          <a:prstGeom prst="rect">
            <a:avLst/>
          </a:prstGeom>
          <a:noFill/>
        </p:spPr>
        <p:txBody>
          <a:bodyPr wrap="square" rtlCol="0">
            <a:spAutoFit/>
          </a:bodyPr>
          <a:lstStyle/>
          <a:p>
            <a:r>
              <a:rPr lang="zh-CN" altLang="en-US" dirty="0"/>
              <a:t>问题</a:t>
            </a:r>
            <a:r>
              <a:rPr lang="de-DE" altLang="zh-CN" dirty="0"/>
              <a:t>:</a:t>
            </a:r>
            <a:endParaRPr lang="en-US" altLang="zh-CN" dirty="0"/>
          </a:p>
          <a:p>
            <a:r>
              <a:rPr lang="en-US" altLang="zh-CN" dirty="0"/>
              <a:t>O(? ?) 									O(? ?)</a:t>
            </a:r>
            <a:endParaRPr lang="en-US" dirty="0"/>
          </a:p>
          <a:p>
            <a:endParaRPr lang="en-US" dirty="0"/>
          </a:p>
        </p:txBody>
      </p:sp>
      <p:sp>
        <p:nvSpPr>
          <p:cNvPr id="10" name="Textfeld 9">
            <a:extLst>
              <a:ext uri="{FF2B5EF4-FFF2-40B4-BE49-F238E27FC236}">
                <a16:creationId xmlns:a16="http://schemas.microsoft.com/office/drawing/2014/main" id="{57B44323-5E28-426A-B999-0C606845E117}"/>
              </a:ext>
            </a:extLst>
          </p:cNvPr>
          <p:cNvSpPr txBox="1"/>
          <p:nvPr/>
        </p:nvSpPr>
        <p:spPr>
          <a:xfrm>
            <a:off x="5180577" y="1775421"/>
            <a:ext cx="6106296" cy="923330"/>
          </a:xfrm>
          <a:prstGeom prst="rect">
            <a:avLst/>
          </a:prstGeom>
          <a:noFill/>
        </p:spPr>
        <p:txBody>
          <a:bodyPr wrap="square">
            <a:spAutoFit/>
          </a:bodyPr>
          <a:lstStyle/>
          <a:p>
            <a:r>
              <a:rPr lang="en-US" dirty="0" err="1"/>
              <a:t>回文检测器</a:t>
            </a:r>
            <a:endParaRPr lang="en-US" dirty="0"/>
          </a:p>
          <a:p>
            <a:r>
              <a:rPr lang="zh-CN" altLang="en-US" dirty="0"/>
              <a:t>回文是指从前往后读和从后往前读都一样的字符串，</a:t>
            </a:r>
            <a:endParaRPr lang="en-US" altLang="zh-CN" dirty="0"/>
          </a:p>
          <a:p>
            <a:r>
              <a:rPr lang="zh-CN" altLang="en-US" dirty="0"/>
              <a:t>例如 </a:t>
            </a:r>
            <a:r>
              <a:rPr lang="en-US" altLang="zh-CN" dirty="0"/>
              <a:t>radar</a:t>
            </a:r>
            <a:r>
              <a:rPr lang="zh-CN" altLang="en-US" dirty="0"/>
              <a:t>、</a:t>
            </a:r>
            <a:r>
              <a:rPr lang="en-US" altLang="zh-CN" dirty="0"/>
              <a:t>toot</a:t>
            </a:r>
            <a:r>
              <a:rPr lang="zh-CN" altLang="en-US" dirty="0"/>
              <a:t>，以及 </a:t>
            </a:r>
            <a:r>
              <a:rPr lang="en-US" altLang="zh-CN" dirty="0"/>
              <a:t>madam</a:t>
            </a:r>
            <a:r>
              <a:rPr lang="zh-CN" altLang="en-US" dirty="0"/>
              <a:t>。</a:t>
            </a:r>
            <a:endParaRPr lang="en-US" dirty="0"/>
          </a:p>
        </p:txBody>
      </p:sp>
      <p:pic>
        <p:nvPicPr>
          <p:cNvPr id="12" name="Grafik 11">
            <a:extLst>
              <a:ext uri="{FF2B5EF4-FFF2-40B4-BE49-F238E27FC236}">
                <a16:creationId xmlns:a16="http://schemas.microsoft.com/office/drawing/2014/main" id="{7CF8101D-E1EC-D2AA-3B25-3D1CF3CF2CCB}"/>
              </a:ext>
            </a:extLst>
          </p:cNvPr>
          <p:cNvPicPr>
            <a:picLocks noChangeAspect="1"/>
          </p:cNvPicPr>
          <p:nvPr/>
        </p:nvPicPr>
        <p:blipFill>
          <a:blip r:embed="rId2"/>
          <a:stretch>
            <a:fillRect/>
          </a:stretch>
        </p:blipFill>
        <p:spPr>
          <a:xfrm>
            <a:off x="7626872" y="2847191"/>
            <a:ext cx="3669839" cy="2624117"/>
          </a:xfrm>
          <a:prstGeom prst="rect">
            <a:avLst/>
          </a:prstGeom>
        </p:spPr>
      </p:pic>
      <p:sp>
        <p:nvSpPr>
          <p:cNvPr id="14" name="Textfeld 13">
            <a:extLst>
              <a:ext uri="{FF2B5EF4-FFF2-40B4-BE49-F238E27FC236}">
                <a16:creationId xmlns:a16="http://schemas.microsoft.com/office/drawing/2014/main" id="{9FBC8279-C0E4-E814-F043-3BCBF6085CAC}"/>
              </a:ext>
            </a:extLst>
          </p:cNvPr>
          <p:cNvSpPr txBox="1"/>
          <p:nvPr/>
        </p:nvSpPr>
        <p:spPr>
          <a:xfrm>
            <a:off x="4453581" y="2999964"/>
            <a:ext cx="4002559" cy="2123658"/>
          </a:xfrm>
          <a:prstGeom prst="rect">
            <a:avLst/>
          </a:prstGeom>
          <a:noFill/>
        </p:spPr>
        <p:txBody>
          <a:bodyPr wrap="square">
            <a:spAutoFit/>
          </a:bodyPr>
          <a:lstStyle/>
          <a:p>
            <a:r>
              <a:rPr lang="en-US" sz="1200" dirty="0"/>
              <a:t>def </a:t>
            </a:r>
            <a:r>
              <a:rPr lang="en-US" sz="1200" dirty="0" err="1"/>
              <a:t>palchecker</a:t>
            </a:r>
            <a:r>
              <a:rPr lang="en-US" sz="1200" dirty="0"/>
              <a:t>(</a:t>
            </a:r>
            <a:r>
              <a:rPr lang="en-US" sz="1200" dirty="0" err="1"/>
              <a:t>aString</a:t>
            </a:r>
            <a:r>
              <a:rPr lang="en-US" sz="1200" dirty="0"/>
              <a:t>):</a:t>
            </a:r>
          </a:p>
          <a:p>
            <a:pPr lvl="1"/>
            <a:r>
              <a:rPr lang="en-US" sz="1200" dirty="0" err="1"/>
              <a:t>chardeque</a:t>
            </a:r>
            <a:r>
              <a:rPr lang="en-US" sz="1200" dirty="0"/>
              <a:t> = Deque()</a:t>
            </a:r>
          </a:p>
          <a:p>
            <a:pPr lvl="1"/>
            <a:r>
              <a:rPr lang="en-US" sz="1200" dirty="0"/>
              <a:t>for </a:t>
            </a:r>
            <a:r>
              <a:rPr lang="en-US" sz="1200" dirty="0" err="1"/>
              <a:t>ch</a:t>
            </a:r>
            <a:r>
              <a:rPr lang="en-US" sz="1200" dirty="0"/>
              <a:t> in </a:t>
            </a:r>
            <a:r>
              <a:rPr lang="en-US" sz="1200" dirty="0" err="1"/>
              <a:t>aString</a:t>
            </a:r>
            <a:r>
              <a:rPr lang="en-US" sz="1200" dirty="0"/>
              <a:t>:</a:t>
            </a:r>
          </a:p>
          <a:p>
            <a:pPr lvl="1"/>
            <a:r>
              <a:rPr lang="en-US" sz="1200" dirty="0"/>
              <a:t>	</a:t>
            </a:r>
            <a:r>
              <a:rPr lang="en-US" sz="1200" dirty="0" err="1"/>
              <a:t>chardeque.addRear</a:t>
            </a:r>
            <a:r>
              <a:rPr lang="en-US" sz="1200" dirty="0"/>
              <a:t>(</a:t>
            </a:r>
            <a:r>
              <a:rPr lang="en-US" sz="1200" dirty="0" err="1"/>
              <a:t>ch</a:t>
            </a:r>
            <a:r>
              <a:rPr lang="en-US" sz="1200" dirty="0"/>
              <a:t>)</a:t>
            </a:r>
          </a:p>
          <a:p>
            <a:pPr lvl="1"/>
            <a:r>
              <a:rPr lang="en-US" sz="1200" dirty="0" err="1"/>
              <a:t>stillEqual</a:t>
            </a:r>
            <a:r>
              <a:rPr lang="en-US" sz="1200" dirty="0"/>
              <a:t> = True</a:t>
            </a:r>
          </a:p>
          <a:p>
            <a:pPr lvl="1"/>
            <a:r>
              <a:rPr lang="en-US" sz="1200" dirty="0"/>
              <a:t>while </a:t>
            </a:r>
            <a:r>
              <a:rPr lang="en-US" sz="1200" dirty="0" err="1"/>
              <a:t>chardeque.size</a:t>
            </a:r>
            <a:r>
              <a:rPr lang="en-US" sz="1200" dirty="0"/>
              <a:t>() &gt; 1 and 	</a:t>
            </a:r>
            <a:r>
              <a:rPr lang="en-US" sz="1200" dirty="0" err="1"/>
              <a:t>stillEqual</a:t>
            </a:r>
            <a:r>
              <a:rPr lang="en-US" sz="1200" dirty="0"/>
              <a:t>:</a:t>
            </a:r>
          </a:p>
          <a:p>
            <a:pPr lvl="1"/>
            <a:r>
              <a:rPr lang="en-US" sz="1200" dirty="0"/>
              <a:t>	first = </a:t>
            </a:r>
            <a:r>
              <a:rPr lang="en-US" sz="1200" dirty="0" err="1"/>
              <a:t>chardeque.removeFront</a:t>
            </a:r>
            <a:r>
              <a:rPr lang="en-US" sz="1200" dirty="0"/>
              <a:t>()</a:t>
            </a:r>
          </a:p>
          <a:p>
            <a:pPr lvl="1"/>
            <a:r>
              <a:rPr lang="en-US" sz="1200" dirty="0"/>
              <a:t>	last = </a:t>
            </a:r>
            <a:r>
              <a:rPr lang="en-US" sz="1200" dirty="0" err="1"/>
              <a:t>chardeque.removeRear</a:t>
            </a:r>
            <a:r>
              <a:rPr lang="en-US" sz="1200" dirty="0"/>
              <a:t>()</a:t>
            </a:r>
          </a:p>
          <a:p>
            <a:pPr lvl="1"/>
            <a:r>
              <a:rPr lang="en-US" sz="1200" dirty="0"/>
              <a:t>	if first != last:</a:t>
            </a:r>
          </a:p>
          <a:p>
            <a:pPr lvl="1"/>
            <a:r>
              <a:rPr lang="en-US" sz="1200" dirty="0"/>
              <a:t>		</a:t>
            </a:r>
            <a:r>
              <a:rPr lang="en-US" altLang="zh-CN" sz="1200" dirty="0" err="1"/>
              <a:t>s</a:t>
            </a:r>
            <a:r>
              <a:rPr lang="en-US" sz="1200" dirty="0" err="1"/>
              <a:t>tillEqual</a:t>
            </a:r>
            <a:r>
              <a:rPr lang="en-US" sz="1200" dirty="0"/>
              <a:t> = False</a:t>
            </a:r>
          </a:p>
          <a:p>
            <a:pPr lvl="1"/>
            <a:r>
              <a:rPr lang="en-US" sz="1200" dirty="0"/>
              <a:t>return </a:t>
            </a:r>
            <a:r>
              <a:rPr lang="en-US" sz="1200" dirty="0" err="1"/>
              <a:t>stillEqual</a:t>
            </a:r>
            <a:endParaRPr lang="en-US" sz="1200" dirty="0"/>
          </a:p>
        </p:txBody>
      </p:sp>
    </p:spTree>
    <p:extLst>
      <p:ext uri="{BB962C8B-B14F-4D97-AF65-F5344CB8AC3E}">
        <p14:creationId xmlns:p14="http://schemas.microsoft.com/office/powerpoint/2010/main" val="114764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dirty="0"/>
              <a:t>递归</a:t>
            </a:r>
            <a:br>
              <a:rPr lang="en-US" altLang="zh-CN" dirty="0"/>
            </a:br>
            <a:r>
              <a:rPr lang="de-DE" altLang="zh-CN" dirty="0"/>
              <a:t>(</a:t>
            </a:r>
            <a:r>
              <a:rPr lang="de-DE" altLang="zh-CN" dirty="0" err="1"/>
              <a:t>Recursion</a:t>
            </a:r>
            <a:r>
              <a:rPr lang="de-DE" altLang="zh-CN" dirty="0"/>
              <a:t>)</a:t>
            </a:r>
          </a:p>
        </p:txBody>
      </p:sp>
      <p:sp>
        <p:nvSpPr>
          <p:cNvPr id="8" name="Textfeld 7">
            <a:extLst>
              <a:ext uri="{FF2B5EF4-FFF2-40B4-BE49-F238E27FC236}">
                <a16:creationId xmlns:a16="http://schemas.microsoft.com/office/drawing/2014/main" id="{92BD6FB6-0A82-3DE1-BCD5-0A32D618BF33}"/>
              </a:ext>
            </a:extLst>
          </p:cNvPr>
          <p:cNvSpPr txBox="1"/>
          <p:nvPr/>
        </p:nvSpPr>
        <p:spPr>
          <a:xfrm>
            <a:off x="642550" y="4563418"/>
            <a:ext cx="7302843" cy="923330"/>
          </a:xfrm>
          <a:prstGeom prst="rect">
            <a:avLst/>
          </a:prstGeom>
          <a:noFill/>
        </p:spPr>
        <p:txBody>
          <a:bodyPr wrap="square" rtlCol="0">
            <a:spAutoFit/>
          </a:bodyPr>
          <a:lstStyle/>
          <a:p>
            <a:r>
              <a:rPr lang="zh-CN" altLang="en-US" dirty="0"/>
              <a:t>问题</a:t>
            </a:r>
            <a:r>
              <a:rPr lang="de-DE" altLang="zh-CN" dirty="0"/>
              <a:t>:</a:t>
            </a:r>
            <a:endParaRPr lang="en-US" altLang="zh-CN" dirty="0"/>
          </a:p>
          <a:p>
            <a:r>
              <a:rPr lang="en-US" altLang="zh-CN" dirty="0"/>
              <a:t>O(? ) 									O(? )</a:t>
            </a:r>
            <a:endParaRPr lang="en-US" dirty="0"/>
          </a:p>
          <a:p>
            <a:endParaRPr lang="en-US" dirty="0"/>
          </a:p>
        </p:txBody>
      </p:sp>
      <p:sp>
        <p:nvSpPr>
          <p:cNvPr id="6" name="Textfeld 5">
            <a:extLst>
              <a:ext uri="{FF2B5EF4-FFF2-40B4-BE49-F238E27FC236}">
                <a16:creationId xmlns:a16="http://schemas.microsoft.com/office/drawing/2014/main" id="{FC35E1AD-D3EE-DDDA-0A61-F6D17F6B7EF2}"/>
              </a:ext>
            </a:extLst>
          </p:cNvPr>
          <p:cNvSpPr txBox="1"/>
          <p:nvPr/>
        </p:nvSpPr>
        <p:spPr>
          <a:xfrm>
            <a:off x="210065" y="1815582"/>
            <a:ext cx="10635048" cy="646331"/>
          </a:xfrm>
          <a:prstGeom prst="rect">
            <a:avLst/>
          </a:prstGeom>
          <a:noFill/>
        </p:spPr>
        <p:txBody>
          <a:bodyPr wrap="square">
            <a:spAutoFit/>
          </a:bodyPr>
          <a:lstStyle/>
          <a:p>
            <a:r>
              <a:rPr lang="en-US" dirty="0"/>
              <a:t>递归是解决问题的一种方法，它将问题不断地分成更小的子问题，直到子问题可以用普通的方法解决。通常情况下，递归会使用一个不停调用自己的函数。</a:t>
            </a:r>
          </a:p>
        </p:txBody>
      </p:sp>
      <p:sp>
        <p:nvSpPr>
          <p:cNvPr id="15" name="Textfeld 14">
            <a:extLst>
              <a:ext uri="{FF2B5EF4-FFF2-40B4-BE49-F238E27FC236}">
                <a16:creationId xmlns:a16="http://schemas.microsoft.com/office/drawing/2014/main" id="{4DC9C578-9B1C-2A99-AC77-E71AD011FC85}"/>
              </a:ext>
            </a:extLst>
          </p:cNvPr>
          <p:cNvSpPr txBox="1"/>
          <p:nvPr/>
        </p:nvSpPr>
        <p:spPr>
          <a:xfrm>
            <a:off x="208678" y="2446461"/>
            <a:ext cx="6106296" cy="369332"/>
          </a:xfrm>
          <a:prstGeom prst="rect">
            <a:avLst/>
          </a:prstGeom>
          <a:noFill/>
        </p:spPr>
        <p:txBody>
          <a:bodyPr wrap="square">
            <a:spAutoFit/>
          </a:bodyPr>
          <a:lstStyle/>
          <a:p>
            <a:r>
              <a:rPr lang="zh-CN" altLang="en-US" dirty="0"/>
              <a:t>例</a:t>
            </a:r>
            <a:r>
              <a:rPr lang="de-DE" altLang="zh-CN" dirty="0"/>
              <a:t>1: </a:t>
            </a:r>
            <a:r>
              <a:rPr lang="en-US" dirty="0" err="1"/>
              <a:t>计算数字列表</a:t>
            </a:r>
            <a:r>
              <a:rPr lang="en-US" dirty="0"/>
              <a:t>[1, 3, 5, 7, 9]</a:t>
            </a:r>
            <a:r>
              <a:rPr lang="en-US" dirty="0" err="1"/>
              <a:t>的和</a:t>
            </a:r>
            <a:endParaRPr lang="en-US" dirty="0"/>
          </a:p>
        </p:txBody>
      </p:sp>
      <p:sp>
        <p:nvSpPr>
          <p:cNvPr id="17" name="Textfeld 16">
            <a:extLst>
              <a:ext uri="{FF2B5EF4-FFF2-40B4-BE49-F238E27FC236}">
                <a16:creationId xmlns:a16="http://schemas.microsoft.com/office/drawing/2014/main" id="{957D58D5-AF2D-9302-338B-C25ED8EC08A2}"/>
              </a:ext>
            </a:extLst>
          </p:cNvPr>
          <p:cNvSpPr txBox="1"/>
          <p:nvPr/>
        </p:nvSpPr>
        <p:spPr>
          <a:xfrm>
            <a:off x="165450" y="3422655"/>
            <a:ext cx="2927522" cy="1015663"/>
          </a:xfrm>
          <a:prstGeom prst="rect">
            <a:avLst/>
          </a:prstGeom>
          <a:noFill/>
        </p:spPr>
        <p:txBody>
          <a:bodyPr wrap="square">
            <a:spAutoFit/>
          </a:bodyPr>
          <a:lstStyle/>
          <a:p>
            <a:r>
              <a:rPr lang="en-US" sz="1200" dirty="0"/>
              <a:t>def </a:t>
            </a:r>
            <a:r>
              <a:rPr lang="en-US" sz="1200" dirty="0" err="1"/>
              <a:t>listsum</a:t>
            </a:r>
            <a:r>
              <a:rPr lang="en-US" sz="1200" dirty="0"/>
              <a:t>(</a:t>
            </a:r>
            <a:r>
              <a:rPr lang="en-US" sz="1200" dirty="0" err="1"/>
              <a:t>numList</a:t>
            </a:r>
            <a:r>
              <a:rPr lang="en-US" sz="1200" dirty="0"/>
              <a:t>):</a:t>
            </a:r>
          </a:p>
          <a:p>
            <a:pPr lvl="1"/>
            <a:r>
              <a:rPr lang="en-US" sz="1200" dirty="0" err="1"/>
              <a:t>theSum</a:t>
            </a:r>
            <a:r>
              <a:rPr lang="en-US" sz="1200" dirty="0"/>
              <a:t> = 0</a:t>
            </a:r>
          </a:p>
          <a:p>
            <a:pPr lvl="1"/>
            <a:r>
              <a:rPr lang="en-US" sz="1200" dirty="0"/>
              <a:t>for </a:t>
            </a:r>
            <a:r>
              <a:rPr lang="en-US" sz="1200" dirty="0" err="1"/>
              <a:t>i</a:t>
            </a:r>
            <a:r>
              <a:rPr lang="en-US" sz="1200" dirty="0"/>
              <a:t> in </a:t>
            </a:r>
            <a:r>
              <a:rPr lang="en-US" sz="1200" dirty="0" err="1"/>
              <a:t>numList</a:t>
            </a:r>
            <a:r>
              <a:rPr lang="en-US" sz="1200" dirty="0"/>
              <a:t>:</a:t>
            </a:r>
          </a:p>
          <a:p>
            <a:pPr lvl="1"/>
            <a:r>
              <a:rPr lang="en-US" sz="1200" dirty="0"/>
              <a:t>	</a:t>
            </a:r>
            <a:r>
              <a:rPr lang="en-US" sz="1200" dirty="0" err="1"/>
              <a:t>theSum</a:t>
            </a:r>
            <a:r>
              <a:rPr lang="en-US" sz="1200" dirty="0"/>
              <a:t> = </a:t>
            </a:r>
            <a:r>
              <a:rPr lang="en-US" sz="1200" dirty="0" err="1"/>
              <a:t>theSum</a:t>
            </a:r>
            <a:r>
              <a:rPr lang="en-US" sz="1200" dirty="0"/>
              <a:t> + </a:t>
            </a:r>
            <a:r>
              <a:rPr lang="en-US" sz="1200" dirty="0" err="1"/>
              <a:t>i</a:t>
            </a:r>
            <a:endParaRPr lang="en-US" sz="1200" dirty="0"/>
          </a:p>
          <a:p>
            <a:pPr lvl="1"/>
            <a:r>
              <a:rPr lang="en-US" sz="1200" dirty="0"/>
              <a:t>return </a:t>
            </a:r>
            <a:r>
              <a:rPr lang="en-US" sz="1200" dirty="0" err="1"/>
              <a:t>theSum</a:t>
            </a:r>
            <a:endParaRPr lang="en-US" sz="1200" dirty="0"/>
          </a:p>
        </p:txBody>
      </p:sp>
      <p:sp>
        <p:nvSpPr>
          <p:cNvPr id="19" name="Textfeld 18">
            <a:extLst>
              <a:ext uri="{FF2B5EF4-FFF2-40B4-BE49-F238E27FC236}">
                <a16:creationId xmlns:a16="http://schemas.microsoft.com/office/drawing/2014/main" id="{E66E8CFD-DE15-D0D6-9958-ADB20F877EBF}"/>
              </a:ext>
            </a:extLst>
          </p:cNvPr>
          <p:cNvSpPr txBox="1"/>
          <p:nvPr/>
        </p:nvSpPr>
        <p:spPr>
          <a:xfrm>
            <a:off x="3073742" y="3440654"/>
            <a:ext cx="4443283" cy="1015663"/>
          </a:xfrm>
          <a:prstGeom prst="rect">
            <a:avLst/>
          </a:prstGeom>
          <a:noFill/>
        </p:spPr>
        <p:txBody>
          <a:bodyPr wrap="square">
            <a:spAutoFit/>
          </a:bodyPr>
          <a:lstStyle>
            <a:defPPr>
              <a:defRPr lang="en-US"/>
            </a:defPPr>
            <a:lvl1pPr>
              <a:defRPr sz="1200"/>
            </a:lvl1pPr>
            <a:lvl2pPr lvl="1">
              <a:defRPr sz="1200"/>
            </a:lvl2pPr>
          </a:lstStyle>
          <a:p>
            <a:r>
              <a:rPr lang="en-US"/>
              <a:t>def listsum(numList):</a:t>
            </a:r>
          </a:p>
          <a:p>
            <a:r>
              <a:rPr lang="en-US"/>
              <a:t>	if len(numList) == 1:</a:t>
            </a:r>
          </a:p>
          <a:p>
            <a:r>
              <a:rPr lang="en-US"/>
              <a:t>		return numList [0]</a:t>
            </a:r>
          </a:p>
          <a:p>
            <a:r>
              <a:rPr lang="en-US"/>
              <a:t>	else:</a:t>
            </a:r>
          </a:p>
          <a:p>
            <a:r>
              <a:rPr lang="en-US"/>
              <a:t>		return numList[0] + listsum(numList[1:])</a:t>
            </a:r>
            <a:endParaRPr lang="en-US" dirty="0"/>
          </a:p>
        </p:txBody>
      </p:sp>
      <p:sp>
        <p:nvSpPr>
          <p:cNvPr id="21" name="Textfeld 20">
            <a:extLst>
              <a:ext uri="{FF2B5EF4-FFF2-40B4-BE49-F238E27FC236}">
                <a16:creationId xmlns:a16="http://schemas.microsoft.com/office/drawing/2014/main" id="{78B6B7B0-D8A5-AD2F-6054-917A03B9F49C}"/>
              </a:ext>
            </a:extLst>
          </p:cNvPr>
          <p:cNvSpPr txBox="1"/>
          <p:nvPr/>
        </p:nvSpPr>
        <p:spPr>
          <a:xfrm>
            <a:off x="165450" y="3077340"/>
            <a:ext cx="6106296" cy="369332"/>
          </a:xfrm>
          <a:prstGeom prst="rect">
            <a:avLst/>
          </a:prstGeom>
          <a:noFill/>
        </p:spPr>
        <p:txBody>
          <a:bodyPr wrap="square">
            <a:spAutoFit/>
          </a:bodyPr>
          <a:lstStyle/>
          <a:p>
            <a:r>
              <a:rPr lang="en-US" dirty="0" err="1"/>
              <a:t>循环求和函数</a:t>
            </a:r>
            <a:endParaRPr lang="en-US" dirty="0"/>
          </a:p>
        </p:txBody>
      </p:sp>
      <p:sp>
        <p:nvSpPr>
          <p:cNvPr id="23" name="Textfeld 22">
            <a:extLst>
              <a:ext uri="{FF2B5EF4-FFF2-40B4-BE49-F238E27FC236}">
                <a16:creationId xmlns:a16="http://schemas.microsoft.com/office/drawing/2014/main" id="{BD5D9FCC-5F98-6CD3-8DA2-388560B56AAD}"/>
              </a:ext>
            </a:extLst>
          </p:cNvPr>
          <p:cNvSpPr txBox="1"/>
          <p:nvPr/>
        </p:nvSpPr>
        <p:spPr>
          <a:xfrm>
            <a:off x="3029779" y="3071322"/>
            <a:ext cx="6106296" cy="369332"/>
          </a:xfrm>
          <a:prstGeom prst="rect">
            <a:avLst/>
          </a:prstGeom>
          <a:noFill/>
        </p:spPr>
        <p:txBody>
          <a:bodyPr wrap="square">
            <a:spAutoFit/>
          </a:bodyPr>
          <a:lstStyle/>
          <a:p>
            <a:r>
              <a:rPr lang="en-US" dirty="0" err="1"/>
              <a:t>递归求和函数</a:t>
            </a:r>
            <a:endParaRPr lang="en-US" dirty="0"/>
          </a:p>
        </p:txBody>
      </p:sp>
      <p:pic>
        <p:nvPicPr>
          <p:cNvPr id="25" name="Grafik 24">
            <a:extLst>
              <a:ext uri="{FF2B5EF4-FFF2-40B4-BE49-F238E27FC236}">
                <a16:creationId xmlns:a16="http://schemas.microsoft.com/office/drawing/2014/main" id="{C4CF1658-2C9A-4157-C7A0-CDDD496D0F7E}"/>
              </a:ext>
            </a:extLst>
          </p:cNvPr>
          <p:cNvPicPr>
            <a:picLocks noChangeAspect="1"/>
          </p:cNvPicPr>
          <p:nvPr/>
        </p:nvPicPr>
        <p:blipFill>
          <a:blip r:embed="rId2"/>
          <a:stretch>
            <a:fillRect/>
          </a:stretch>
        </p:blipFill>
        <p:spPr>
          <a:xfrm>
            <a:off x="7355884" y="2557136"/>
            <a:ext cx="3200905" cy="3369374"/>
          </a:xfrm>
          <a:prstGeom prst="rect">
            <a:avLst/>
          </a:prstGeom>
        </p:spPr>
      </p:pic>
      <p:sp>
        <p:nvSpPr>
          <p:cNvPr id="27" name="Textfeld 26">
            <a:extLst>
              <a:ext uri="{FF2B5EF4-FFF2-40B4-BE49-F238E27FC236}">
                <a16:creationId xmlns:a16="http://schemas.microsoft.com/office/drawing/2014/main" id="{BAEF0D38-E2DB-AC21-CD23-5E00B2193550}"/>
              </a:ext>
            </a:extLst>
          </p:cNvPr>
          <p:cNvSpPr txBox="1"/>
          <p:nvPr/>
        </p:nvSpPr>
        <p:spPr>
          <a:xfrm>
            <a:off x="1410729" y="5486748"/>
            <a:ext cx="6106296" cy="923330"/>
          </a:xfrm>
          <a:prstGeom prst="rect">
            <a:avLst/>
          </a:prstGeom>
          <a:noFill/>
        </p:spPr>
        <p:txBody>
          <a:bodyPr wrap="square">
            <a:spAutoFit/>
          </a:bodyPr>
          <a:lstStyle/>
          <a:p>
            <a:r>
              <a:rPr lang="en-US" dirty="0"/>
              <a:t>(1) </a:t>
            </a:r>
            <a:r>
              <a:rPr lang="en-US" dirty="0" err="1"/>
              <a:t>递归算法必须有基本情况</a:t>
            </a:r>
            <a:r>
              <a:rPr lang="en-US" dirty="0"/>
              <a:t>；</a:t>
            </a:r>
          </a:p>
          <a:p>
            <a:r>
              <a:rPr lang="en-US" dirty="0"/>
              <a:t>(2) </a:t>
            </a:r>
            <a:r>
              <a:rPr lang="en-US" dirty="0" err="1"/>
              <a:t>递归算法必须改变其状态并向基本情况靠近</a:t>
            </a:r>
            <a:r>
              <a:rPr lang="en-US" dirty="0"/>
              <a:t>；</a:t>
            </a:r>
          </a:p>
          <a:p>
            <a:r>
              <a:rPr lang="en-US" dirty="0"/>
              <a:t>(3) </a:t>
            </a:r>
            <a:r>
              <a:rPr lang="en-US" dirty="0" err="1"/>
              <a:t>递归算法必须递归地调用自己</a:t>
            </a:r>
            <a:r>
              <a:rPr lang="en-US" dirty="0"/>
              <a:t>。</a:t>
            </a:r>
          </a:p>
        </p:txBody>
      </p:sp>
    </p:spTree>
    <p:extLst>
      <p:ext uri="{BB962C8B-B14F-4D97-AF65-F5344CB8AC3E}">
        <p14:creationId xmlns:p14="http://schemas.microsoft.com/office/powerpoint/2010/main" val="3005590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dirty="0"/>
              <a:t>递归</a:t>
            </a:r>
            <a:br>
              <a:rPr lang="en-US" altLang="zh-CN" dirty="0"/>
            </a:br>
            <a:r>
              <a:rPr lang="de-DE" altLang="zh-CN" dirty="0"/>
              <a:t>(</a:t>
            </a:r>
            <a:r>
              <a:rPr lang="de-DE" altLang="zh-CN" dirty="0" err="1"/>
              <a:t>Recursion</a:t>
            </a:r>
            <a:r>
              <a:rPr lang="de-DE" altLang="zh-CN" dirty="0"/>
              <a:t>)</a:t>
            </a:r>
          </a:p>
        </p:txBody>
      </p:sp>
      <p:sp>
        <p:nvSpPr>
          <p:cNvPr id="15" name="Textfeld 14">
            <a:extLst>
              <a:ext uri="{FF2B5EF4-FFF2-40B4-BE49-F238E27FC236}">
                <a16:creationId xmlns:a16="http://schemas.microsoft.com/office/drawing/2014/main" id="{4DC9C578-9B1C-2A99-AC77-E71AD011FC85}"/>
              </a:ext>
            </a:extLst>
          </p:cNvPr>
          <p:cNvSpPr txBox="1"/>
          <p:nvPr/>
        </p:nvSpPr>
        <p:spPr>
          <a:xfrm>
            <a:off x="103456" y="1851971"/>
            <a:ext cx="7614699" cy="369332"/>
          </a:xfrm>
          <a:prstGeom prst="rect">
            <a:avLst/>
          </a:prstGeom>
          <a:noFill/>
        </p:spPr>
        <p:txBody>
          <a:bodyPr wrap="square">
            <a:spAutoFit/>
          </a:bodyPr>
          <a:lstStyle/>
          <a:p>
            <a:r>
              <a:rPr lang="zh-CN" altLang="en-US" dirty="0"/>
              <a:t>例</a:t>
            </a:r>
            <a:r>
              <a:rPr lang="de-DE" altLang="zh-CN" dirty="0"/>
              <a:t>2: </a:t>
            </a:r>
            <a:r>
              <a:rPr lang="zh-CN" altLang="en-US" dirty="0"/>
              <a:t>将整数转换成</a:t>
            </a:r>
            <a:r>
              <a:rPr lang="en-US" altLang="zh-CN" dirty="0"/>
              <a:t>2</a:t>
            </a:r>
            <a:r>
              <a:rPr lang="de-DE" altLang="zh-CN" dirty="0"/>
              <a:t>~16</a:t>
            </a:r>
            <a:r>
              <a:rPr lang="zh-CN" altLang="en-US" dirty="0"/>
              <a:t>任意进制的字符串</a:t>
            </a:r>
            <a:r>
              <a:rPr lang="de-DE" altLang="zh-CN" dirty="0"/>
              <a:t>, </a:t>
            </a:r>
            <a:r>
              <a:rPr lang="zh-CN" altLang="en-US" dirty="0"/>
              <a:t>比如</a:t>
            </a:r>
            <a:r>
              <a:rPr lang="de-DE" altLang="zh-CN" dirty="0"/>
              <a:t>10</a:t>
            </a:r>
            <a:r>
              <a:rPr lang="zh-CN" altLang="en-US" dirty="0"/>
              <a:t>转换成</a:t>
            </a:r>
            <a:r>
              <a:rPr lang="de-DE" altLang="zh-CN" dirty="0"/>
              <a:t>2</a:t>
            </a:r>
            <a:r>
              <a:rPr lang="zh-CN" altLang="en-US" dirty="0"/>
              <a:t>进制字符串</a:t>
            </a:r>
            <a:endParaRPr lang="en-US" dirty="0"/>
          </a:p>
        </p:txBody>
      </p:sp>
      <p:sp>
        <p:nvSpPr>
          <p:cNvPr id="19" name="Textfeld 18">
            <a:extLst>
              <a:ext uri="{FF2B5EF4-FFF2-40B4-BE49-F238E27FC236}">
                <a16:creationId xmlns:a16="http://schemas.microsoft.com/office/drawing/2014/main" id="{E66E8CFD-DE15-D0D6-9958-ADB20F877EBF}"/>
              </a:ext>
            </a:extLst>
          </p:cNvPr>
          <p:cNvSpPr txBox="1"/>
          <p:nvPr/>
        </p:nvSpPr>
        <p:spPr>
          <a:xfrm>
            <a:off x="483165" y="2372860"/>
            <a:ext cx="5351946" cy="1200329"/>
          </a:xfrm>
          <a:prstGeom prst="rect">
            <a:avLst/>
          </a:prstGeom>
          <a:noFill/>
        </p:spPr>
        <p:txBody>
          <a:bodyPr wrap="square">
            <a:spAutoFit/>
          </a:bodyPr>
          <a:lstStyle>
            <a:defPPr>
              <a:defRPr lang="en-US"/>
            </a:defPPr>
            <a:lvl1pPr>
              <a:defRPr sz="1200"/>
            </a:lvl1pPr>
            <a:lvl2pPr lvl="1">
              <a:defRPr sz="1200"/>
            </a:lvl2pPr>
          </a:lstStyle>
          <a:p>
            <a:r>
              <a:rPr lang="en-US" dirty="0"/>
              <a:t>def </a:t>
            </a:r>
            <a:r>
              <a:rPr lang="en-US" dirty="0" err="1"/>
              <a:t>toStr</a:t>
            </a:r>
            <a:r>
              <a:rPr lang="en-US" dirty="0"/>
              <a:t>(n, base):</a:t>
            </a:r>
          </a:p>
          <a:p>
            <a:pPr lvl="1"/>
            <a:r>
              <a:rPr lang="en-US" dirty="0" err="1"/>
              <a:t>convertString</a:t>
            </a:r>
            <a:r>
              <a:rPr lang="en-US" dirty="0"/>
              <a:t> = "0123456789ABCDEF"</a:t>
            </a:r>
          </a:p>
          <a:p>
            <a:pPr lvl="1"/>
            <a:r>
              <a:rPr lang="en-US" dirty="0"/>
              <a:t>if n &lt; base:</a:t>
            </a:r>
          </a:p>
          <a:p>
            <a:pPr lvl="1"/>
            <a:r>
              <a:rPr lang="en-US" dirty="0"/>
              <a:t>	return </a:t>
            </a:r>
            <a:r>
              <a:rPr lang="en-US" dirty="0" err="1"/>
              <a:t>convertString</a:t>
            </a:r>
            <a:r>
              <a:rPr lang="en-US" dirty="0"/>
              <a:t>[n]</a:t>
            </a:r>
          </a:p>
          <a:p>
            <a:pPr lvl="1"/>
            <a:r>
              <a:rPr lang="en-US" dirty="0"/>
              <a:t>else:</a:t>
            </a:r>
          </a:p>
          <a:p>
            <a:pPr lvl="1"/>
            <a:r>
              <a:rPr lang="en-US" dirty="0"/>
              <a:t>	return </a:t>
            </a:r>
            <a:r>
              <a:rPr lang="en-US" dirty="0" err="1"/>
              <a:t>toStr</a:t>
            </a:r>
            <a:r>
              <a:rPr lang="en-US" dirty="0"/>
              <a:t>(n//base, base) + </a:t>
            </a:r>
            <a:r>
              <a:rPr lang="en-US" dirty="0" err="1"/>
              <a:t>convertString</a:t>
            </a:r>
            <a:r>
              <a:rPr lang="en-US" dirty="0"/>
              <a:t>[</a:t>
            </a:r>
            <a:r>
              <a:rPr lang="en-US" dirty="0" err="1"/>
              <a:t>n%base</a:t>
            </a:r>
            <a:r>
              <a:rPr lang="en-US" dirty="0"/>
              <a:t>]</a:t>
            </a:r>
          </a:p>
        </p:txBody>
      </p:sp>
      <p:pic>
        <p:nvPicPr>
          <p:cNvPr id="9" name="Grafik 8">
            <a:extLst>
              <a:ext uri="{FF2B5EF4-FFF2-40B4-BE49-F238E27FC236}">
                <a16:creationId xmlns:a16="http://schemas.microsoft.com/office/drawing/2014/main" id="{18FFDE9C-103E-C166-3A76-059768084E38}"/>
              </a:ext>
            </a:extLst>
          </p:cNvPr>
          <p:cNvPicPr>
            <a:picLocks noChangeAspect="1"/>
          </p:cNvPicPr>
          <p:nvPr/>
        </p:nvPicPr>
        <p:blipFill>
          <a:blip r:embed="rId2"/>
          <a:stretch>
            <a:fillRect/>
          </a:stretch>
        </p:blipFill>
        <p:spPr>
          <a:xfrm>
            <a:off x="7747379" y="1808655"/>
            <a:ext cx="2186990" cy="2089169"/>
          </a:xfrm>
          <a:prstGeom prst="rect">
            <a:avLst/>
          </a:prstGeom>
        </p:spPr>
      </p:pic>
      <p:pic>
        <p:nvPicPr>
          <p:cNvPr id="11" name="Grafik 10">
            <a:extLst>
              <a:ext uri="{FF2B5EF4-FFF2-40B4-BE49-F238E27FC236}">
                <a16:creationId xmlns:a16="http://schemas.microsoft.com/office/drawing/2014/main" id="{29E342AC-3BA2-AE6C-12F7-763F0DE29C0C}"/>
              </a:ext>
            </a:extLst>
          </p:cNvPr>
          <p:cNvPicPr>
            <a:picLocks noChangeAspect="1"/>
          </p:cNvPicPr>
          <p:nvPr/>
        </p:nvPicPr>
        <p:blipFill>
          <a:blip r:embed="rId3"/>
          <a:stretch>
            <a:fillRect/>
          </a:stretch>
        </p:blipFill>
        <p:spPr>
          <a:xfrm>
            <a:off x="7570785" y="4049053"/>
            <a:ext cx="2540177" cy="2657717"/>
          </a:xfrm>
          <a:prstGeom prst="rect">
            <a:avLst/>
          </a:prstGeom>
        </p:spPr>
      </p:pic>
      <p:sp>
        <p:nvSpPr>
          <p:cNvPr id="13" name="Textfeld 12">
            <a:extLst>
              <a:ext uri="{FF2B5EF4-FFF2-40B4-BE49-F238E27FC236}">
                <a16:creationId xmlns:a16="http://schemas.microsoft.com/office/drawing/2014/main" id="{7D6B4642-748E-66FB-1D60-3E0760ADACCF}"/>
              </a:ext>
            </a:extLst>
          </p:cNvPr>
          <p:cNvSpPr txBox="1"/>
          <p:nvPr/>
        </p:nvSpPr>
        <p:spPr>
          <a:xfrm>
            <a:off x="483165" y="4636698"/>
            <a:ext cx="6106332" cy="1569660"/>
          </a:xfrm>
          <a:prstGeom prst="rect">
            <a:avLst/>
          </a:prstGeom>
          <a:noFill/>
        </p:spPr>
        <p:txBody>
          <a:bodyPr wrap="square">
            <a:spAutoFit/>
          </a:bodyPr>
          <a:lstStyle>
            <a:defPPr>
              <a:defRPr lang="en-US"/>
            </a:defPPr>
            <a:lvl1pPr>
              <a:defRPr sz="1200"/>
            </a:lvl1pPr>
            <a:lvl2pPr lvl="1">
              <a:defRPr sz="1200"/>
            </a:lvl2pPr>
          </a:lstStyle>
          <a:p>
            <a:r>
              <a:rPr lang="en-US" dirty="0" err="1"/>
              <a:t>rStack</a:t>
            </a:r>
            <a:r>
              <a:rPr lang="en-US" dirty="0"/>
              <a:t> = Stack()</a:t>
            </a:r>
          </a:p>
          <a:p>
            <a:r>
              <a:rPr lang="en-US" dirty="0"/>
              <a:t>def </a:t>
            </a:r>
            <a:r>
              <a:rPr lang="en-US" dirty="0" err="1"/>
              <a:t>toStrS</a:t>
            </a:r>
            <a:r>
              <a:rPr lang="en-US" dirty="0"/>
              <a:t>(n, base):</a:t>
            </a:r>
          </a:p>
          <a:p>
            <a:r>
              <a:rPr lang="en-US" dirty="0"/>
              <a:t>    </a:t>
            </a:r>
            <a:r>
              <a:rPr lang="en-US" dirty="0" err="1"/>
              <a:t>convertString</a:t>
            </a:r>
            <a:r>
              <a:rPr lang="en-US" dirty="0"/>
              <a:t> = "0123456789ABCDEF"</a:t>
            </a:r>
          </a:p>
          <a:p>
            <a:r>
              <a:rPr lang="en-US" dirty="0"/>
              <a:t>    if n &lt; base:</a:t>
            </a:r>
          </a:p>
          <a:p>
            <a:r>
              <a:rPr lang="en-US" dirty="0"/>
              <a:t>        </a:t>
            </a:r>
            <a:r>
              <a:rPr lang="en-US" dirty="0" err="1"/>
              <a:t>rStack.push</a:t>
            </a:r>
            <a:r>
              <a:rPr lang="en-US" dirty="0"/>
              <a:t>(</a:t>
            </a:r>
            <a:r>
              <a:rPr lang="en-US" dirty="0" err="1"/>
              <a:t>convertString</a:t>
            </a:r>
            <a:r>
              <a:rPr lang="en-US" dirty="0"/>
              <a:t>[n])</a:t>
            </a:r>
          </a:p>
          <a:p>
            <a:r>
              <a:rPr lang="en-US" dirty="0"/>
              <a:t>    else:</a:t>
            </a:r>
          </a:p>
          <a:p>
            <a:r>
              <a:rPr lang="en-US" dirty="0"/>
              <a:t>        </a:t>
            </a:r>
            <a:r>
              <a:rPr lang="en-US" dirty="0" err="1"/>
              <a:t>rStack.push</a:t>
            </a:r>
            <a:r>
              <a:rPr lang="en-US" dirty="0"/>
              <a:t>(</a:t>
            </a:r>
            <a:r>
              <a:rPr lang="en-US" dirty="0" err="1"/>
              <a:t>convertString</a:t>
            </a:r>
            <a:r>
              <a:rPr lang="en-US" dirty="0"/>
              <a:t>[n % base])</a:t>
            </a:r>
          </a:p>
          <a:p>
            <a:r>
              <a:rPr lang="en-US" dirty="0"/>
              <a:t>        </a:t>
            </a:r>
            <a:r>
              <a:rPr lang="en-US" dirty="0" err="1"/>
              <a:t>toStrS</a:t>
            </a:r>
            <a:r>
              <a:rPr lang="en-US" dirty="0"/>
              <a:t>(n // base, base)</a:t>
            </a:r>
          </a:p>
        </p:txBody>
      </p:sp>
      <p:sp>
        <p:nvSpPr>
          <p:cNvPr id="16" name="Textfeld 15">
            <a:extLst>
              <a:ext uri="{FF2B5EF4-FFF2-40B4-BE49-F238E27FC236}">
                <a16:creationId xmlns:a16="http://schemas.microsoft.com/office/drawing/2014/main" id="{1DDC2527-B9C7-8DDB-D696-0C269F16A3F7}"/>
              </a:ext>
            </a:extLst>
          </p:cNvPr>
          <p:cNvSpPr txBox="1"/>
          <p:nvPr/>
        </p:nvSpPr>
        <p:spPr>
          <a:xfrm>
            <a:off x="6222569" y="5192195"/>
            <a:ext cx="1524810" cy="646331"/>
          </a:xfrm>
          <a:prstGeom prst="rect">
            <a:avLst/>
          </a:prstGeom>
          <a:noFill/>
        </p:spPr>
        <p:txBody>
          <a:bodyPr wrap="square">
            <a:spAutoFit/>
          </a:bodyPr>
          <a:lstStyle/>
          <a:p>
            <a:pPr algn="ctr"/>
            <a:r>
              <a:rPr lang="en-US" dirty="0" err="1"/>
              <a:t>栈帧</a:t>
            </a:r>
            <a:endParaRPr lang="en-US" dirty="0"/>
          </a:p>
          <a:p>
            <a:r>
              <a:rPr lang="en-US" dirty="0"/>
              <a:t>stack frame</a:t>
            </a:r>
          </a:p>
        </p:txBody>
      </p:sp>
    </p:spTree>
    <p:extLst>
      <p:ext uri="{BB962C8B-B14F-4D97-AF65-F5344CB8AC3E}">
        <p14:creationId xmlns:p14="http://schemas.microsoft.com/office/powerpoint/2010/main" val="479224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dirty="0"/>
              <a:t>递归</a:t>
            </a:r>
            <a:br>
              <a:rPr lang="en-US" altLang="zh-CN" dirty="0"/>
            </a:br>
            <a:r>
              <a:rPr lang="de-DE" altLang="zh-CN" dirty="0"/>
              <a:t>(</a:t>
            </a:r>
            <a:r>
              <a:rPr lang="de-DE" altLang="zh-CN" dirty="0" err="1"/>
              <a:t>Recursion</a:t>
            </a:r>
            <a:r>
              <a:rPr lang="de-DE" altLang="zh-CN" dirty="0"/>
              <a:t>)</a:t>
            </a:r>
          </a:p>
        </p:txBody>
      </p:sp>
      <p:sp>
        <p:nvSpPr>
          <p:cNvPr id="15" name="Textfeld 14">
            <a:extLst>
              <a:ext uri="{FF2B5EF4-FFF2-40B4-BE49-F238E27FC236}">
                <a16:creationId xmlns:a16="http://schemas.microsoft.com/office/drawing/2014/main" id="{4DC9C578-9B1C-2A99-AC77-E71AD011FC85}"/>
              </a:ext>
            </a:extLst>
          </p:cNvPr>
          <p:cNvSpPr txBox="1"/>
          <p:nvPr/>
        </p:nvSpPr>
        <p:spPr>
          <a:xfrm>
            <a:off x="103456" y="1851971"/>
            <a:ext cx="7614699" cy="369332"/>
          </a:xfrm>
          <a:prstGeom prst="rect">
            <a:avLst/>
          </a:prstGeom>
          <a:noFill/>
        </p:spPr>
        <p:txBody>
          <a:bodyPr wrap="square">
            <a:spAutoFit/>
          </a:bodyPr>
          <a:lstStyle/>
          <a:p>
            <a:r>
              <a:rPr lang="zh-CN" altLang="en-US" dirty="0"/>
              <a:t>例</a:t>
            </a:r>
            <a:r>
              <a:rPr lang="de-DE" altLang="zh-CN" dirty="0"/>
              <a:t>3: </a:t>
            </a:r>
            <a:r>
              <a:rPr lang="de-DE" altLang="zh-CN" dirty="0" err="1"/>
              <a:t>Serpinski</a:t>
            </a:r>
            <a:r>
              <a:rPr lang="de-DE" altLang="zh-CN" dirty="0"/>
              <a:t> </a:t>
            </a:r>
            <a:r>
              <a:rPr lang="zh-CN" altLang="en-US" dirty="0"/>
              <a:t>三角</a:t>
            </a:r>
            <a:endParaRPr lang="en-US" dirty="0"/>
          </a:p>
        </p:txBody>
      </p:sp>
      <p:sp>
        <p:nvSpPr>
          <p:cNvPr id="19" name="Textfeld 18">
            <a:extLst>
              <a:ext uri="{FF2B5EF4-FFF2-40B4-BE49-F238E27FC236}">
                <a16:creationId xmlns:a16="http://schemas.microsoft.com/office/drawing/2014/main" id="{E66E8CFD-DE15-D0D6-9958-ADB20F877EBF}"/>
              </a:ext>
            </a:extLst>
          </p:cNvPr>
          <p:cNvSpPr txBox="1"/>
          <p:nvPr/>
        </p:nvSpPr>
        <p:spPr>
          <a:xfrm>
            <a:off x="483165" y="2372860"/>
            <a:ext cx="5351946" cy="1200329"/>
          </a:xfrm>
          <a:prstGeom prst="rect">
            <a:avLst/>
          </a:prstGeom>
          <a:noFill/>
        </p:spPr>
        <p:txBody>
          <a:bodyPr wrap="square">
            <a:spAutoFit/>
          </a:bodyPr>
          <a:lstStyle>
            <a:defPPr>
              <a:defRPr lang="en-US"/>
            </a:defPPr>
            <a:lvl1pPr>
              <a:defRPr sz="1200"/>
            </a:lvl1pPr>
            <a:lvl2pPr lvl="1">
              <a:defRPr sz="1200"/>
            </a:lvl2pPr>
          </a:lstStyle>
          <a:p>
            <a:r>
              <a:rPr lang="en-US" dirty="0"/>
              <a:t>def </a:t>
            </a:r>
            <a:r>
              <a:rPr lang="en-US" dirty="0" err="1"/>
              <a:t>toStr</a:t>
            </a:r>
            <a:r>
              <a:rPr lang="en-US" dirty="0"/>
              <a:t>(n, base):</a:t>
            </a:r>
          </a:p>
          <a:p>
            <a:pPr lvl="1"/>
            <a:r>
              <a:rPr lang="en-US" dirty="0" err="1"/>
              <a:t>convertString</a:t>
            </a:r>
            <a:r>
              <a:rPr lang="en-US" dirty="0"/>
              <a:t> = "0123456789ABCDEF"</a:t>
            </a:r>
          </a:p>
          <a:p>
            <a:pPr lvl="1"/>
            <a:r>
              <a:rPr lang="en-US" dirty="0"/>
              <a:t>if n &lt; base:</a:t>
            </a:r>
          </a:p>
          <a:p>
            <a:pPr lvl="1"/>
            <a:r>
              <a:rPr lang="en-US" dirty="0"/>
              <a:t>	return </a:t>
            </a:r>
            <a:r>
              <a:rPr lang="en-US" dirty="0" err="1"/>
              <a:t>convertString</a:t>
            </a:r>
            <a:r>
              <a:rPr lang="en-US" dirty="0"/>
              <a:t>[n]</a:t>
            </a:r>
          </a:p>
          <a:p>
            <a:pPr lvl="1"/>
            <a:r>
              <a:rPr lang="en-US" dirty="0"/>
              <a:t>else:</a:t>
            </a:r>
          </a:p>
          <a:p>
            <a:pPr lvl="1"/>
            <a:r>
              <a:rPr lang="en-US" dirty="0"/>
              <a:t>	return </a:t>
            </a:r>
            <a:r>
              <a:rPr lang="en-US" dirty="0" err="1"/>
              <a:t>toStr</a:t>
            </a:r>
            <a:r>
              <a:rPr lang="en-US" dirty="0"/>
              <a:t>(n//base, base) + </a:t>
            </a:r>
            <a:r>
              <a:rPr lang="en-US" dirty="0" err="1"/>
              <a:t>convertString</a:t>
            </a:r>
            <a:r>
              <a:rPr lang="en-US" dirty="0"/>
              <a:t>[</a:t>
            </a:r>
            <a:r>
              <a:rPr lang="en-US" dirty="0" err="1"/>
              <a:t>n%base</a:t>
            </a:r>
            <a:r>
              <a:rPr lang="en-US" dirty="0"/>
              <a:t>]</a:t>
            </a:r>
          </a:p>
        </p:txBody>
      </p:sp>
      <p:sp>
        <p:nvSpPr>
          <p:cNvPr id="13" name="Textfeld 12">
            <a:extLst>
              <a:ext uri="{FF2B5EF4-FFF2-40B4-BE49-F238E27FC236}">
                <a16:creationId xmlns:a16="http://schemas.microsoft.com/office/drawing/2014/main" id="{7D6B4642-748E-66FB-1D60-3E0760ADACCF}"/>
              </a:ext>
            </a:extLst>
          </p:cNvPr>
          <p:cNvSpPr txBox="1"/>
          <p:nvPr/>
        </p:nvSpPr>
        <p:spPr>
          <a:xfrm>
            <a:off x="483165" y="4636698"/>
            <a:ext cx="6106332" cy="1569660"/>
          </a:xfrm>
          <a:prstGeom prst="rect">
            <a:avLst/>
          </a:prstGeom>
          <a:noFill/>
        </p:spPr>
        <p:txBody>
          <a:bodyPr wrap="square">
            <a:spAutoFit/>
          </a:bodyPr>
          <a:lstStyle>
            <a:defPPr>
              <a:defRPr lang="en-US"/>
            </a:defPPr>
            <a:lvl1pPr>
              <a:defRPr sz="1200"/>
            </a:lvl1pPr>
            <a:lvl2pPr lvl="1">
              <a:defRPr sz="1200"/>
            </a:lvl2pPr>
          </a:lstStyle>
          <a:p>
            <a:r>
              <a:rPr lang="en-US" dirty="0" err="1"/>
              <a:t>rStack</a:t>
            </a:r>
            <a:r>
              <a:rPr lang="en-US" dirty="0"/>
              <a:t> = Stack()</a:t>
            </a:r>
          </a:p>
          <a:p>
            <a:r>
              <a:rPr lang="en-US" dirty="0"/>
              <a:t>def </a:t>
            </a:r>
            <a:r>
              <a:rPr lang="en-US" dirty="0" err="1"/>
              <a:t>toStrS</a:t>
            </a:r>
            <a:r>
              <a:rPr lang="en-US" dirty="0"/>
              <a:t>(n, base):</a:t>
            </a:r>
          </a:p>
          <a:p>
            <a:r>
              <a:rPr lang="en-US" dirty="0"/>
              <a:t>    </a:t>
            </a:r>
            <a:r>
              <a:rPr lang="en-US" dirty="0" err="1"/>
              <a:t>convertString</a:t>
            </a:r>
            <a:r>
              <a:rPr lang="en-US" dirty="0"/>
              <a:t> = "0123456789ABCDEF"</a:t>
            </a:r>
          </a:p>
          <a:p>
            <a:r>
              <a:rPr lang="en-US" dirty="0"/>
              <a:t>    if n &lt; base:</a:t>
            </a:r>
          </a:p>
          <a:p>
            <a:r>
              <a:rPr lang="en-US" dirty="0"/>
              <a:t>        </a:t>
            </a:r>
            <a:r>
              <a:rPr lang="en-US" dirty="0" err="1"/>
              <a:t>rStack.push</a:t>
            </a:r>
            <a:r>
              <a:rPr lang="en-US" dirty="0"/>
              <a:t>(</a:t>
            </a:r>
            <a:r>
              <a:rPr lang="en-US" dirty="0" err="1"/>
              <a:t>convertString</a:t>
            </a:r>
            <a:r>
              <a:rPr lang="en-US" dirty="0"/>
              <a:t>[n])</a:t>
            </a:r>
          </a:p>
          <a:p>
            <a:r>
              <a:rPr lang="en-US" dirty="0"/>
              <a:t>    else:</a:t>
            </a:r>
          </a:p>
          <a:p>
            <a:r>
              <a:rPr lang="en-US" dirty="0"/>
              <a:t>        </a:t>
            </a:r>
            <a:r>
              <a:rPr lang="en-US" dirty="0" err="1"/>
              <a:t>rStack.push</a:t>
            </a:r>
            <a:r>
              <a:rPr lang="en-US" dirty="0"/>
              <a:t>(</a:t>
            </a:r>
            <a:r>
              <a:rPr lang="en-US" dirty="0" err="1"/>
              <a:t>convertString</a:t>
            </a:r>
            <a:r>
              <a:rPr lang="en-US" dirty="0"/>
              <a:t>[n % base])</a:t>
            </a:r>
          </a:p>
          <a:p>
            <a:r>
              <a:rPr lang="en-US" dirty="0"/>
              <a:t>        </a:t>
            </a:r>
            <a:r>
              <a:rPr lang="en-US" dirty="0" err="1"/>
              <a:t>toStrS</a:t>
            </a:r>
            <a:r>
              <a:rPr lang="en-US" dirty="0"/>
              <a:t>(n // base, base)</a:t>
            </a:r>
          </a:p>
        </p:txBody>
      </p:sp>
      <p:pic>
        <p:nvPicPr>
          <p:cNvPr id="5" name="Grafik 4">
            <a:extLst>
              <a:ext uri="{FF2B5EF4-FFF2-40B4-BE49-F238E27FC236}">
                <a16:creationId xmlns:a16="http://schemas.microsoft.com/office/drawing/2014/main" id="{E4DAE44D-9264-C401-8A1B-58F789DB8656}"/>
              </a:ext>
            </a:extLst>
          </p:cNvPr>
          <p:cNvPicPr>
            <a:picLocks noChangeAspect="1"/>
          </p:cNvPicPr>
          <p:nvPr/>
        </p:nvPicPr>
        <p:blipFill>
          <a:blip r:embed="rId2"/>
          <a:stretch>
            <a:fillRect/>
          </a:stretch>
        </p:blipFill>
        <p:spPr>
          <a:xfrm>
            <a:off x="7145266" y="3781586"/>
            <a:ext cx="4023197" cy="3014419"/>
          </a:xfrm>
          <a:prstGeom prst="rect">
            <a:avLst/>
          </a:prstGeom>
        </p:spPr>
      </p:pic>
    </p:spTree>
    <p:extLst>
      <p:ext uri="{BB962C8B-B14F-4D97-AF65-F5344CB8AC3E}">
        <p14:creationId xmlns:p14="http://schemas.microsoft.com/office/powerpoint/2010/main" val="6743758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dirty="0"/>
              <a:t>递归</a:t>
            </a:r>
            <a:br>
              <a:rPr lang="en-US" altLang="zh-CN" dirty="0"/>
            </a:br>
            <a:r>
              <a:rPr lang="de-DE" altLang="zh-CN" dirty="0"/>
              <a:t>(</a:t>
            </a:r>
            <a:r>
              <a:rPr lang="de-DE" altLang="zh-CN" dirty="0" err="1"/>
              <a:t>Recursion</a:t>
            </a:r>
            <a:r>
              <a:rPr lang="de-DE" altLang="zh-CN" dirty="0"/>
              <a:t>) </a:t>
            </a:r>
            <a:br>
              <a:rPr lang="de-DE" altLang="zh-CN" dirty="0"/>
            </a:br>
            <a:r>
              <a:rPr lang="zh-CN" altLang="en-US" dirty="0"/>
              <a:t>动态规划</a:t>
            </a:r>
            <a:endParaRPr lang="de-DE" altLang="zh-CN" dirty="0"/>
          </a:p>
        </p:txBody>
      </p:sp>
      <p:sp>
        <p:nvSpPr>
          <p:cNvPr id="15" name="Textfeld 14">
            <a:extLst>
              <a:ext uri="{FF2B5EF4-FFF2-40B4-BE49-F238E27FC236}">
                <a16:creationId xmlns:a16="http://schemas.microsoft.com/office/drawing/2014/main" id="{4DC9C578-9B1C-2A99-AC77-E71AD011FC85}"/>
              </a:ext>
            </a:extLst>
          </p:cNvPr>
          <p:cNvSpPr txBox="1"/>
          <p:nvPr/>
        </p:nvSpPr>
        <p:spPr>
          <a:xfrm>
            <a:off x="103456" y="1851971"/>
            <a:ext cx="7614699" cy="369332"/>
          </a:xfrm>
          <a:prstGeom prst="rect">
            <a:avLst/>
          </a:prstGeom>
          <a:noFill/>
        </p:spPr>
        <p:txBody>
          <a:bodyPr wrap="square">
            <a:spAutoFit/>
          </a:bodyPr>
          <a:lstStyle/>
          <a:p>
            <a:r>
              <a:rPr lang="zh-CN" altLang="en-US" dirty="0"/>
              <a:t>找零时使用最少的硬币</a:t>
            </a:r>
            <a:endParaRPr lang="en-US" dirty="0"/>
          </a:p>
        </p:txBody>
      </p:sp>
      <p:sp>
        <p:nvSpPr>
          <p:cNvPr id="19" name="Textfeld 18">
            <a:extLst>
              <a:ext uri="{FF2B5EF4-FFF2-40B4-BE49-F238E27FC236}">
                <a16:creationId xmlns:a16="http://schemas.microsoft.com/office/drawing/2014/main" id="{E66E8CFD-DE15-D0D6-9958-ADB20F877EBF}"/>
              </a:ext>
            </a:extLst>
          </p:cNvPr>
          <p:cNvSpPr txBox="1"/>
          <p:nvPr/>
        </p:nvSpPr>
        <p:spPr>
          <a:xfrm>
            <a:off x="103456" y="2372859"/>
            <a:ext cx="6389212" cy="2492990"/>
          </a:xfrm>
          <a:prstGeom prst="rect">
            <a:avLst/>
          </a:prstGeom>
          <a:noFill/>
        </p:spPr>
        <p:txBody>
          <a:bodyPr wrap="square">
            <a:spAutoFit/>
          </a:bodyPr>
          <a:lstStyle>
            <a:defPPr>
              <a:defRPr lang="en-US"/>
            </a:defPPr>
            <a:lvl1pPr>
              <a:defRPr sz="1200"/>
            </a:lvl1pPr>
            <a:lvl2pPr lvl="1">
              <a:defRPr sz="1200"/>
            </a:lvl2pPr>
          </a:lstStyle>
          <a:p>
            <a:r>
              <a:rPr lang="zh-CN" altLang="en-US" dirty="0"/>
              <a:t>首先确定基本情况：如果要找的零钱金额与硬币的面值相同，那么只需找 </a:t>
            </a:r>
            <a:r>
              <a:rPr lang="en-US" altLang="zh-CN" dirty="0"/>
              <a:t>1</a:t>
            </a:r>
          </a:p>
          <a:p>
            <a:r>
              <a:rPr lang="zh-CN" altLang="en-US" dirty="0"/>
              <a:t>枚硬币即可。</a:t>
            </a:r>
            <a:endParaRPr lang="de-DE" altLang="zh-CN" dirty="0"/>
          </a:p>
          <a:p>
            <a:r>
              <a:rPr lang="zh-CN" altLang="en-US" dirty="0"/>
              <a:t>如果要找的零钱金额和硬币的面值不同，则有多种选择：</a:t>
            </a:r>
            <a:endParaRPr lang="de-DE" altLang="zh-CN" dirty="0"/>
          </a:p>
          <a:p>
            <a:pPr lvl="1"/>
            <a:r>
              <a:rPr lang="en-US" altLang="zh-CN" dirty="0"/>
              <a:t>1 </a:t>
            </a:r>
            <a:r>
              <a:rPr lang="zh-CN" altLang="en-US" dirty="0"/>
              <a:t>枚 </a:t>
            </a:r>
            <a:r>
              <a:rPr lang="en-US" altLang="zh-CN" dirty="0"/>
              <a:t>1 </a:t>
            </a:r>
            <a:r>
              <a:rPr lang="zh-CN" altLang="en-US" dirty="0"/>
              <a:t>分的硬币加上找零金额减去</a:t>
            </a:r>
            <a:r>
              <a:rPr lang="en-US" altLang="zh-CN" dirty="0"/>
              <a:t>1 </a:t>
            </a:r>
            <a:r>
              <a:rPr lang="zh-CN" altLang="en-US" dirty="0"/>
              <a:t>分之后所需的硬币；</a:t>
            </a:r>
            <a:endParaRPr lang="de-DE" altLang="zh-CN" dirty="0"/>
          </a:p>
          <a:p>
            <a:pPr lvl="1"/>
            <a:r>
              <a:rPr lang="en-US" altLang="zh-CN" dirty="0"/>
              <a:t>1 </a:t>
            </a:r>
            <a:r>
              <a:rPr lang="zh-CN" altLang="en-US" dirty="0"/>
              <a:t>枚 </a:t>
            </a:r>
            <a:r>
              <a:rPr lang="en-US" altLang="zh-CN" dirty="0"/>
              <a:t>5 </a:t>
            </a:r>
            <a:r>
              <a:rPr lang="zh-CN" altLang="en-US" dirty="0"/>
              <a:t>分的硬币加上找零金额减去 </a:t>
            </a:r>
            <a:r>
              <a:rPr lang="en-US" altLang="zh-CN" dirty="0"/>
              <a:t>5 </a:t>
            </a:r>
            <a:r>
              <a:rPr lang="zh-CN" altLang="en-US" dirty="0"/>
              <a:t>分之后所需的硬币；</a:t>
            </a:r>
            <a:endParaRPr lang="de-DE" altLang="zh-CN" dirty="0"/>
          </a:p>
          <a:p>
            <a:pPr lvl="1"/>
            <a:r>
              <a:rPr lang="en-US" altLang="zh-CN" dirty="0"/>
              <a:t>1 </a:t>
            </a:r>
            <a:r>
              <a:rPr lang="zh-CN" altLang="en-US" dirty="0"/>
              <a:t>枚 </a:t>
            </a:r>
            <a:r>
              <a:rPr lang="en-US" altLang="zh-CN" dirty="0"/>
              <a:t>10 </a:t>
            </a:r>
            <a:r>
              <a:rPr lang="zh-CN" altLang="en-US" dirty="0"/>
              <a:t>分的硬币加上找零金额减去 </a:t>
            </a:r>
            <a:r>
              <a:rPr lang="en-US" altLang="zh-CN" dirty="0"/>
              <a:t>10 </a:t>
            </a:r>
            <a:r>
              <a:rPr lang="zh-CN" altLang="en-US" dirty="0"/>
              <a:t>分之后所需的硬币；</a:t>
            </a:r>
            <a:endParaRPr lang="de-DE" altLang="zh-CN" dirty="0"/>
          </a:p>
          <a:p>
            <a:pPr lvl="1"/>
            <a:r>
              <a:rPr lang="en-US" altLang="zh-CN" dirty="0"/>
              <a:t>1 </a:t>
            </a:r>
            <a:r>
              <a:rPr lang="zh-CN" altLang="en-US" dirty="0"/>
              <a:t>枚 </a:t>
            </a:r>
            <a:r>
              <a:rPr lang="en-US" altLang="zh-CN" dirty="0"/>
              <a:t>25 </a:t>
            </a:r>
            <a:r>
              <a:rPr lang="zh-CN" altLang="en-US" dirty="0"/>
              <a:t>分的硬币加上找零金额减去 </a:t>
            </a:r>
            <a:r>
              <a:rPr lang="en-US" altLang="zh-CN" dirty="0"/>
              <a:t>25 </a:t>
            </a:r>
            <a:r>
              <a:rPr lang="zh-CN" altLang="en-US" dirty="0"/>
              <a:t>分之后所需的硬币。</a:t>
            </a:r>
            <a:endParaRPr lang="de-DE" altLang="zh-CN" dirty="0"/>
          </a:p>
          <a:p>
            <a:endParaRPr lang="de-DE" altLang="zh-CN" dirty="0"/>
          </a:p>
          <a:p>
            <a:r>
              <a:rPr lang="zh-CN" altLang="en-US" dirty="0"/>
              <a:t>我们需要从中找到硬币数最少的情况，如下所示。</a:t>
            </a:r>
          </a:p>
          <a:p>
            <a:r>
              <a:rPr lang="en-US" dirty="0" err="1"/>
              <a:t>numCoins</a:t>
            </a:r>
            <a:r>
              <a:rPr lang="en-US" dirty="0"/>
              <a:t> = min(1 + </a:t>
            </a:r>
            <a:r>
              <a:rPr lang="en-US" dirty="0" err="1"/>
              <a:t>numCoins</a:t>
            </a:r>
            <a:r>
              <a:rPr lang="en-US" dirty="0"/>
              <a:t>(</a:t>
            </a:r>
            <a:r>
              <a:rPr lang="en-US" dirty="0" err="1"/>
              <a:t>originalamount</a:t>
            </a:r>
            <a:r>
              <a:rPr lang="en-US" dirty="0"/>
              <a:t> - 1),</a:t>
            </a:r>
          </a:p>
          <a:p>
            <a:pPr lvl="2"/>
            <a:r>
              <a:rPr lang="en-US" sz="1200" dirty="0"/>
              <a:t>1 + </a:t>
            </a:r>
            <a:r>
              <a:rPr lang="en-US" sz="1200" dirty="0" err="1"/>
              <a:t>numCoins</a:t>
            </a:r>
            <a:r>
              <a:rPr lang="en-US" sz="1200" dirty="0"/>
              <a:t>(</a:t>
            </a:r>
            <a:r>
              <a:rPr lang="en-US" sz="1200" dirty="0" err="1"/>
              <a:t>originalamount</a:t>
            </a:r>
            <a:r>
              <a:rPr lang="en-US" sz="1200" dirty="0"/>
              <a:t> - 5),</a:t>
            </a:r>
          </a:p>
          <a:p>
            <a:pPr lvl="2"/>
            <a:r>
              <a:rPr lang="en-US" sz="1200" dirty="0"/>
              <a:t>1 + </a:t>
            </a:r>
            <a:r>
              <a:rPr lang="en-US" sz="1200" dirty="0" err="1"/>
              <a:t>numCoins</a:t>
            </a:r>
            <a:r>
              <a:rPr lang="en-US" sz="1200" dirty="0"/>
              <a:t>(</a:t>
            </a:r>
            <a:r>
              <a:rPr lang="en-US" sz="1200" dirty="0" err="1"/>
              <a:t>originalamount</a:t>
            </a:r>
            <a:r>
              <a:rPr lang="en-US" sz="1200" dirty="0"/>
              <a:t> - 10),</a:t>
            </a:r>
          </a:p>
          <a:p>
            <a:pPr lvl="2"/>
            <a:r>
              <a:rPr lang="en-US" sz="1200" dirty="0"/>
              <a:t>1 + </a:t>
            </a:r>
            <a:r>
              <a:rPr lang="en-US" sz="1200" dirty="0" err="1"/>
              <a:t>numCoins</a:t>
            </a:r>
            <a:r>
              <a:rPr lang="en-US" sz="1200" dirty="0"/>
              <a:t>(</a:t>
            </a:r>
            <a:r>
              <a:rPr lang="en-US" sz="1200" dirty="0" err="1"/>
              <a:t>originalamount</a:t>
            </a:r>
            <a:r>
              <a:rPr lang="en-US" sz="1200" dirty="0"/>
              <a:t> - 25))</a:t>
            </a:r>
          </a:p>
        </p:txBody>
      </p:sp>
      <p:sp>
        <p:nvSpPr>
          <p:cNvPr id="13" name="Textfeld 12">
            <a:extLst>
              <a:ext uri="{FF2B5EF4-FFF2-40B4-BE49-F238E27FC236}">
                <a16:creationId xmlns:a16="http://schemas.microsoft.com/office/drawing/2014/main" id="{7D6B4642-748E-66FB-1D60-3E0760ADACCF}"/>
              </a:ext>
            </a:extLst>
          </p:cNvPr>
          <p:cNvSpPr txBox="1"/>
          <p:nvPr/>
        </p:nvSpPr>
        <p:spPr>
          <a:xfrm>
            <a:off x="6492668" y="1851971"/>
            <a:ext cx="4739624" cy="1938992"/>
          </a:xfrm>
          <a:prstGeom prst="rect">
            <a:avLst/>
          </a:prstGeom>
          <a:noFill/>
        </p:spPr>
        <p:txBody>
          <a:bodyPr wrap="square">
            <a:spAutoFit/>
          </a:bodyPr>
          <a:lstStyle>
            <a:defPPr>
              <a:defRPr lang="en-US"/>
            </a:defPPr>
            <a:lvl1pPr>
              <a:defRPr sz="1200"/>
            </a:lvl1pPr>
            <a:lvl2pPr lvl="1">
              <a:defRPr sz="1200"/>
            </a:lvl2pPr>
          </a:lstStyle>
          <a:p>
            <a:r>
              <a:rPr lang="en-US" dirty="0"/>
              <a:t>def </a:t>
            </a:r>
            <a:r>
              <a:rPr lang="en-US" dirty="0" err="1"/>
              <a:t>recMC</a:t>
            </a:r>
            <a:r>
              <a:rPr lang="en-US" dirty="0"/>
              <a:t>(</a:t>
            </a:r>
            <a:r>
              <a:rPr lang="en-US" dirty="0" err="1"/>
              <a:t>coinValueList</a:t>
            </a:r>
            <a:r>
              <a:rPr lang="en-US" dirty="0"/>
              <a:t>, change):</a:t>
            </a:r>
          </a:p>
          <a:p>
            <a:r>
              <a:rPr lang="en-US" dirty="0"/>
              <a:t>    </a:t>
            </a:r>
            <a:r>
              <a:rPr lang="en-US" dirty="0" err="1"/>
              <a:t>minCoins</a:t>
            </a:r>
            <a:r>
              <a:rPr lang="en-US" dirty="0"/>
              <a:t> = change</a:t>
            </a:r>
          </a:p>
          <a:p>
            <a:r>
              <a:rPr lang="en-US" dirty="0"/>
              <a:t>    if change in </a:t>
            </a:r>
            <a:r>
              <a:rPr lang="en-US" dirty="0" err="1"/>
              <a:t>coinValueList</a:t>
            </a:r>
            <a:r>
              <a:rPr lang="en-US" dirty="0"/>
              <a:t>:</a:t>
            </a:r>
          </a:p>
          <a:p>
            <a:r>
              <a:rPr lang="en-US" dirty="0"/>
              <a:t>        return 1</a:t>
            </a:r>
          </a:p>
          <a:p>
            <a:r>
              <a:rPr lang="en-US" dirty="0"/>
              <a:t>    else:</a:t>
            </a:r>
          </a:p>
          <a:p>
            <a:r>
              <a:rPr lang="en-US" dirty="0"/>
              <a:t>        for </a:t>
            </a:r>
            <a:r>
              <a:rPr lang="en-US" dirty="0" err="1"/>
              <a:t>i</a:t>
            </a:r>
            <a:r>
              <a:rPr lang="en-US" dirty="0"/>
              <a:t> in [c for c in </a:t>
            </a:r>
            <a:r>
              <a:rPr lang="en-US" dirty="0" err="1"/>
              <a:t>coinValueList</a:t>
            </a:r>
            <a:r>
              <a:rPr lang="en-US" dirty="0"/>
              <a:t> if c &lt;= change]:</a:t>
            </a:r>
          </a:p>
          <a:p>
            <a:r>
              <a:rPr lang="en-US" dirty="0"/>
              <a:t>            </a:t>
            </a:r>
            <a:r>
              <a:rPr lang="en-US" dirty="0" err="1"/>
              <a:t>numCoins</a:t>
            </a:r>
            <a:r>
              <a:rPr lang="en-US" dirty="0"/>
              <a:t> = 1 + </a:t>
            </a:r>
            <a:r>
              <a:rPr lang="en-US" dirty="0" err="1"/>
              <a:t>recMC</a:t>
            </a:r>
            <a:r>
              <a:rPr lang="en-US" dirty="0"/>
              <a:t>(</a:t>
            </a:r>
            <a:r>
              <a:rPr lang="en-US" dirty="0" err="1"/>
              <a:t>coinValueList</a:t>
            </a:r>
            <a:r>
              <a:rPr lang="en-US" dirty="0"/>
              <a:t>, change-</a:t>
            </a:r>
            <a:r>
              <a:rPr lang="en-US" dirty="0" err="1"/>
              <a:t>i</a:t>
            </a:r>
            <a:r>
              <a:rPr lang="en-US" dirty="0"/>
              <a:t>)</a:t>
            </a:r>
          </a:p>
          <a:p>
            <a:r>
              <a:rPr lang="en-US" dirty="0"/>
              <a:t>            if </a:t>
            </a:r>
            <a:r>
              <a:rPr lang="en-US" dirty="0" err="1"/>
              <a:t>numCoins</a:t>
            </a:r>
            <a:r>
              <a:rPr lang="en-US" dirty="0"/>
              <a:t> &lt; </a:t>
            </a:r>
            <a:r>
              <a:rPr lang="en-US" dirty="0" err="1"/>
              <a:t>minCoins</a:t>
            </a:r>
            <a:r>
              <a:rPr lang="en-US" dirty="0"/>
              <a:t>:</a:t>
            </a:r>
          </a:p>
          <a:p>
            <a:r>
              <a:rPr lang="en-US" dirty="0"/>
              <a:t>                </a:t>
            </a:r>
            <a:r>
              <a:rPr lang="en-US" dirty="0" err="1"/>
              <a:t>minCoins</a:t>
            </a:r>
            <a:r>
              <a:rPr lang="en-US" dirty="0"/>
              <a:t> = </a:t>
            </a:r>
            <a:r>
              <a:rPr lang="en-US" dirty="0" err="1"/>
              <a:t>numCoins</a:t>
            </a:r>
            <a:endParaRPr lang="en-US" dirty="0"/>
          </a:p>
          <a:p>
            <a:r>
              <a:rPr lang="en-US" dirty="0"/>
              <a:t>    return </a:t>
            </a:r>
            <a:r>
              <a:rPr lang="en-US" dirty="0" err="1"/>
              <a:t>minCoins</a:t>
            </a:r>
            <a:endParaRPr lang="en-US" dirty="0"/>
          </a:p>
        </p:txBody>
      </p:sp>
      <p:sp>
        <p:nvSpPr>
          <p:cNvPr id="6" name="Textfeld 5">
            <a:extLst>
              <a:ext uri="{FF2B5EF4-FFF2-40B4-BE49-F238E27FC236}">
                <a16:creationId xmlns:a16="http://schemas.microsoft.com/office/drawing/2014/main" id="{1665382B-2839-1F9B-0532-E8E991F333E3}"/>
              </a:ext>
            </a:extLst>
          </p:cNvPr>
          <p:cNvSpPr txBox="1"/>
          <p:nvPr/>
        </p:nvSpPr>
        <p:spPr>
          <a:xfrm>
            <a:off x="2694803" y="1882968"/>
            <a:ext cx="2927521" cy="369332"/>
          </a:xfrm>
          <a:prstGeom prst="rect">
            <a:avLst/>
          </a:prstGeom>
          <a:noFill/>
        </p:spPr>
        <p:txBody>
          <a:bodyPr wrap="square">
            <a:spAutoFit/>
          </a:bodyPr>
          <a:lstStyle/>
          <a:p>
            <a:r>
              <a:rPr lang="en-US" dirty="0"/>
              <a:t>1 分、5 分、10 </a:t>
            </a:r>
            <a:r>
              <a:rPr lang="en-US" dirty="0" err="1"/>
              <a:t>分和</a:t>
            </a:r>
            <a:r>
              <a:rPr lang="en-US" dirty="0"/>
              <a:t> 25 分</a:t>
            </a:r>
          </a:p>
        </p:txBody>
      </p:sp>
      <p:pic>
        <p:nvPicPr>
          <p:cNvPr id="8" name="Grafik 7">
            <a:extLst>
              <a:ext uri="{FF2B5EF4-FFF2-40B4-BE49-F238E27FC236}">
                <a16:creationId xmlns:a16="http://schemas.microsoft.com/office/drawing/2014/main" id="{5EBC367B-F470-D160-EB8B-B616255CFF54}"/>
              </a:ext>
            </a:extLst>
          </p:cNvPr>
          <p:cNvPicPr>
            <a:picLocks noChangeAspect="1"/>
          </p:cNvPicPr>
          <p:nvPr/>
        </p:nvPicPr>
        <p:blipFill>
          <a:blip r:embed="rId2"/>
          <a:stretch>
            <a:fillRect/>
          </a:stretch>
        </p:blipFill>
        <p:spPr>
          <a:xfrm>
            <a:off x="4457426" y="3821960"/>
            <a:ext cx="6688368" cy="2953553"/>
          </a:xfrm>
          <a:prstGeom prst="rect">
            <a:avLst/>
          </a:prstGeom>
        </p:spPr>
      </p:pic>
      <p:sp>
        <p:nvSpPr>
          <p:cNvPr id="10" name="Textfeld 9">
            <a:extLst>
              <a:ext uri="{FF2B5EF4-FFF2-40B4-BE49-F238E27FC236}">
                <a16:creationId xmlns:a16="http://schemas.microsoft.com/office/drawing/2014/main" id="{7B2E50DE-B008-861B-4487-BCDA2045C1B7}"/>
              </a:ext>
            </a:extLst>
          </p:cNvPr>
          <p:cNvSpPr txBox="1"/>
          <p:nvPr/>
        </p:nvSpPr>
        <p:spPr>
          <a:xfrm>
            <a:off x="9448028" y="3669633"/>
            <a:ext cx="1887238" cy="369332"/>
          </a:xfrm>
          <a:prstGeom prst="rect">
            <a:avLst/>
          </a:prstGeom>
          <a:noFill/>
        </p:spPr>
        <p:txBody>
          <a:bodyPr wrap="square">
            <a:spAutoFit/>
          </a:bodyPr>
          <a:lstStyle/>
          <a:p>
            <a:r>
              <a:rPr lang="en-US" dirty="0" err="1"/>
              <a:t>找零</a:t>
            </a:r>
            <a:r>
              <a:rPr lang="en-US" dirty="0"/>
              <a:t> 26 分</a:t>
            </a:r>
          </a:p>
        </p:txBody>
      </p:sp>
    </p:spTree>
    <p:extLst>
      <p:ext uri="{BB962C8B-B14F-4D97-AF65-F5344CB8AC3E}">
        <p14:creationId xmlns:p14="http://schemas.microsoft.com/office/powerpoint/2010/main" val="30040106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dirty="0"/>
              <a:t>递归</a:t>
            </a:r>
            <a:br>
              <a:rPr lang="en-US" altLang="zh-CN" dirty="0"/>
            </a:br>
            <a:r>
              <a:rPr lang="de-DE" altLang="zh-CN" dirty="0"/>
              <a:t>(</a:t>
            </a:r>
            <a:r>
              <a:rPr lang="de-DE" altLang="zh-CN" dirty="0" err="1"/>
              <a:t>Recursion</a:t>
            </a:r>
            <a:r>
              <a:rPr lang="de-DE" altLang="zh-CN" dirty="0"/>
              <a:t>) </a:t>
            </a:r>
            <a:br>
              <a:rPr lang="de-DE" altLang="zh-CN" dirty="0"/>
            </a:br>
            <a:r>
              <a:rPr lang="zh-CN" altLang="en-US" dirty="0"/>
              <a:t>动态规划 </a:t>
            </a:r>
            <a:r>
              <a:rPr lang="de-DE" altLang="zh-CN" dirty="0"/>
              <a:t>(</a:t>
            </a:r>
            <a:r>
              <a:rPr lang="de-DE" altLang="zh-CN" dirty="0" err="1"/>
              <a:t>dynamic</a:t>
            </a:r>
            <a:r>
              <a:rPr lang="de-DE" altLang="zh-CN" dirty="0"/>
              <a:t> </a:t>
            </a:r>
            <a:r>
              <a:rPr lang="de-DE" altLang="zh-CN" dirty="0" err="1"/>
              <a:t>programming</a:t>
            </a:r>
            <a:r>
              <a:rPr lang="de-DE" altLang="zh-CN" dirty="0"/>
              <a:t>)</a:t>
            </a:r>
          </a:p>
        </p:txBody>
      </p:sp>
      <p:sp>
        <p:nvSpPr>
          <p:cNvPr id="15" name="Textfeld 14">
            <a:extLst>
              <a:ext uri="{FF2B5EF4-FFF2-40B4-BE49-F238E27FC236}">
                <a16:creationId xmlns:a16="http://schemas.microsoft.com/office/drawing/2014/main" id="{4DC9C578-9B1C-2A99-AC77-E71AD011FC85}"/>
              </a:ext>
            </a:extLst>
          </p:cNvPr>
          <p:cNvSpPr txBox="1"/>
          <p:nvPr/>
        </p:nvSpPr>
        <p:spPr>
          <a:xfrm>
            <a:off x="103456" y="1851971"/>
            <a:ext cx="7614699" cy="369332"/>
          </a:xfrm>
          <a:prstGeom prst="rect">
            <a:avLst/>
          </a:prstGeom>
          <a:noFill/>
        </p:spPr>
        <p:txBody>
          <a:bodyPr wrap="square">
            <a:spAutoFit/>
          </a:bodyPr>
          <a:lstStyle/>
          <a:p>
            <a:r>
              <a:rPr lang="zh-CN" altLang="en-US" dirty="0"/>
              <a:t>找零时使用最少的硬币</a:t>
            </a:r>
            <a:endParaRPr lang="en-US" dirty="0"/>
          </a:p>
        </p:txBody>
      </p:sp>
      <p:sp>
        <p:nvSpPr>
          <p:cNvPr id="19" name="Textfeld 18">
            <a:extLst>
              <a:ext uri="{FF2B5EF4-FFF2-40B4-BE49-F238E27FC236}">
                <a16:creationId xmlns:a16="http://schemas.microsoft.com/office/drawing/2014/main" id="{E66E8CFD-DE15-D0D6-9958-ADB20F877EBF}"/>
              </a:ext>
            </a:extLst>
          </p:cNvPr>
          <p:cNvSpPr txBox="1"/>
          <p:nvPr/>
        </p:nvSpPr>
        <p:spPr>
          <a:xfrm>
            <a:off x="103456" y="2283297"/>
            <a:ext cx="6389212" cy="646331"/>
          </a:xfrm>
          <a:prstGeom prst="rect">
            <a:avLst/>
          </a:prstGeom>
          <a:noFill/>
        </p:spPr>
        <p:txBody>
          <a:bodyPr wrap="square">
            <a:spAutoFit/>
          </a:bodyPr>
          <a:lstStyle>
            <a:defPPr>
              <a:defRPr lang="en-US"/>
            </a:defPPr>
            <a:lvl1pPr>
              <a:defRPr sz="1200"/>
            </a:lvl1pPr>
            <a:lvl2pPr lvl="1">
              <a:defRPr sz="1200"/>
            </a:lvl2pPr>
          </a:lstStyle>
          <a:p>
            <a:r>
              <a:rPr lang="zh-CN" altLang="en-US" dirty="0"/>
              <a:t>改进</a:t>
            </a:r>
            <a:r>
              <a:rPr lang="de-DE" altLang="zh-CN" dirty="0"/>
              <a:t>:</a:t>
            </a:r>
          </a:p>
          <a:p>
            <a:r>
              <a:rPr lang="zh-CN" altLang="en-US" dirty="0"/>
              <a:t>简单的做法是把最少硬币数的计算结果存储在一张表中，并在计算新的最少硬币数之前，检查结果是否已在表中。如果是，就直接使用结果，而不是重新计算。</a:t>
            </a:r>
            <a:endParaRPr lang="en-US" sz="1200" dirty="0"/>
          </a:p>
        </p:txBody>
      </p:sp>
      <p:sp>
        <p:nvSpPr>
          <p:cNvPr id="6" name="Textfeld 5">
            <a:extLst>
              <a:ext uri="{FF2B5EF4-FFF2-40B4-BE49-F238E27FC236}">
                <a16:creationId xmlns:a16="http://schemas.microsoft.com/office/drawing/2014/main" id="{1665382B-2839-1F9B-0532-E8E991F333E3}"/>
              </a:ext>
            </a:extLst>
          </p:cNvPr>
          <p:cNvSpPr txBox="1"/>
          <p:nvPr/>
        </p:nvSpPr>
        <p:spPr>
          <a:xfrm>
            <a:off x="2694803" y="1882968"/>
            <a:ext cx="2927521" cy="369332"/>
          </a:xfrm>
          <a:prstGeom prst="rect">
            <a:avLst/>
          </a:prstGeom>
          <a:noFill/>
        </p:spPr>
        <p:txBody>
          <a:bodyPr wrap="square">
            <a:spAutoFit/>
          </a:bodyPr>
          <a:lstStyle/>
          <a:p>
            <a:r>
              <a:rPr lang="en-US" dirty="0"/>
              <a:t>1 分、5 分、10 </a:t>
            </a:r>
            <a:r>
              <a:rPr lang="en-US" dirty="0" err="1"/>
              <a:t>分和</a:t>
            </a:r>
            <a:r>
              <a:rPr lang="en-US" dirty="0"/>
              <a:t> 25 分</a:t>
            </a:r>
          </a:p>
        </p:txBody>
      </p:sp>
      <p:sp>
        <p:nvSpPr>
          <p:cNvPr id="5" name="Textfeld 4">
            <a:extLst>
              <a:ext uri="{FF2B5EF4-FFF2-40B4-BE49-F238E27FC236}">
                <a16:creationId xmlns:a16="http://schemas.microsoft.com/office/drawing/2014/main" id="{CB57E371-5C53-6032-09EF-DCA326DFF39E}"/>
              </a:ext>
            </a:extLst>
          </p:cNvPr>
          <p:cNvSpPr txBox="1"/>
          <p:nvPr/>
        </p:nvSpPr>
        <p:spPr>
          <a:xfrm>
            <a:off x="287518" y="3054115"/>
            <a:ext cx="6166828" cy="3416320"/>
          </a:xfrm>
          <a:prstGeom prst="rect">
            <a:avLst/>
          </a:prstGeom>
          <a:noFill/>
        </p:spPr>
        <p:txBody>
          <a:bodyPr wrap="square">
            <a:spAutoFit/>
          </a:bodyPr>
          <a:lstStyle/>
          <a:p>
            <a:r>
              <a:rPr lang="en-US" sz="1200" dirty="0"/>
              <a:t>def </a:t>
            </a:r>
            <a:r>
              <a:rPr lang="en-US" sz="1200" dirty="0" err="1"/>
              <a:t>dpMakeChange</a:t>
            </a:r>
            <a:r>
              <a:rPr lang="en-US" sz="1200" dirty="0"/>
              <a:t>(</a:t>
            </a:r>
            <a:r>
              <a:rPr lang="en-US" sz="1200" dirty="0" err="1"/>
              <a:t>coinValueList</a:t>
            </a:r>
            <a:r>
              <a:rPr lang="en-US" sz="1200" dirty="0"/>
              <a:t>, change, </a:t>
            </a:r>
            <a:r>
              <a:rPr lang="en-US" sz="1200" dirty="0" err="1"/>
              <a:t>minCoins</a:t>
            </a:r>
            <a:r>
              <a:rPr lang="en-US" sz="1200" dirty="0"/>
              <a:t>, </a:t>
            </a:r>
            <a:r>
              <a:rPr lang="en-US" sz="1200" dirty="0" err="1"/>
              <a:t>coinsUsed</a:t>
            </a:r>
            <a:r>
              <a:rPr lang="en-US" sz="1200" dirty="0"/>
              <a:t>):</a:t>
            </a:r>
          </a:p>
          <a:p>
            <a:r>
              <a:rPr lang="en-US" sz="1200" dirty="0"/>
              <a:t>    for cents in range(change+1):</a:t>
            </a:r>
          </a:p>
          <a:p>
            <a:r>
              <a:rPr lang="en-US" sz="1200" dirty="0"/>
              <a:t>        </a:t>
            </a:r>
            <a:r>
              <a:rPr lang="en-US" sz="1200" dirty="0" err="1"/>
              <a:t>coinCount</a:t>
            </a:r>
            <a:r>
              <a:rPr lang="en-US" sz="1200" dirty="0"/>
              <a:t> = cents</a:t>
            </a:r>
          </a:p>
          <a:p>
            <a:r>
              <a:rPr lang="en-US" sz="1200" dirty="0"/>
              <a:t>        </a:t>
            </a:r>
            <a:r>
              <a:rPr lang="en-US" sz="1200" dirty="0" err="1"/>
              <a:t>newCoin</a:t>
            </a:r>
            <a:r>
              <a:rPr lang="en-US" sz="1200" dirty="0"/>
              <a:t> = 1</a:t>
            </a:r>
          </a:p>
          <a:p>
            <a:r>
              <a:rPr lang="en-US" sz="1200" dirty="0"/>
              <a:t>        for j in [c for c in </a:t>
            </a:r>
            <a:r>
              <a:rPr lang="en-US" sz="1200" dirty="0" err="1"/>
              <a:t>coinValueList</a:t>
            </a:r>
            <a:r>
              <a:rPr lang="en-US" sz="1200" dirty="0"/>
              <a:t> if c &lt;= cents]:</a:t>
            </a:r>
          </a:p>
          <a:p>
            <a:r>
              <a:rPr lang="en-US" sz="1200" dirty="0"/>
              <a:t>            if </a:t>
            </a:r>
            <a:r>
              <a:rPr lang="en-US" sz="1200" dirty="0" err="1"/>
              <a:t>minCoins</a:t>
            </a:r>
            <a:r>
              <a:rPr lang="en-US" sz="1200" dirty="0"/>
              <a:t>[cents-j] + 1 &lt; </a:t>
            </a:r>
            <a:r>
              <a:rPr lang="en-US" sz="1200" dirty="0" err="1"/>
              <a:t>coinCount</a:t>
            </a:r>
            <a:r>
              <a:rPr lang="en-US" sz="1200" dirty="0"/>
              <a:t>:</a:t>
            </a:r>
          </a:p>
          <a:p>
            <a:r>
              <a:rPr lang="en-US" sz="1200" dirty="0"/>
              <a:t>                </a:t>
            </a:r>
            <a:r>
              <a:rPr lang="en-US" sz="1200" dirty="0" err="1"/>
              <a:t>coinCount</a:t>
            </a:r>
            <a:r>
              <a:rPr lang="en-US" sz="1200" dirty="0"/>
              <a:t> = </a:t>
            </a:r>
            <a:r>
              <a:rPr lang="en-US" sz="1200" dirty="0" err="1"/>
              <a:t>minCoins</a:t>
            </a:r>
            <a:r>
              <a:rPr lang="en-US" sz="1200" dirty="0"/>
              <a:t>[cents -j]+1</a:t>
            </a:r>
          </a:p>
          <a:p>
            <a:r>
              <a:rPr lang="en-US" sz="1200" dirty="0"/>
              <a:t>                </a:t>
            </a:r>
            <a:r>
              <a:rPr lang="en-US" sz="1200" dirty="0" err="1"/>
              <a:t>newCoin</a:t>
            </a:r>
            <a:r>
              <a:rPr lang="en-US" sz="1200" dirty="0"/>
              <a:t> = j</a:t>
            </a:r>
          </a:p>
          <a:p>
            <a:r>
              <a:rPr lang="en-US" sz="1200" dirty="0"/>
              <a:t>        </a:t>
            </a:r>
            <a:r>
              <a:rPr lang="en-US" sz="1200" dirty="0" err="1"/>
              <a:t>minCoins</a:t>
            </a:r>
            <a:r>
              <a:rPr lang="en-US" sz="1200" dirty="0"/>
              <a:t>[cents] = </a:t>
            </a:r>
            <a:r>
              <a:rPr lang="en-US" sz="1200" dirty="0" err="1"/>
              <a:t>coinCount</a:t>
            </a:r>
            <a:endParaRPr lang="en-US" sz="1200" dirty="0"/>
          </a:p>
          <a:p>
            <a:r>
              <a:rPr lang="en-US" sz="1200" dirty="0"/>
              <a:t>        </a:t>
            </a:r>
            <a:r>
              <a:rPr lang="en-US" sz="1200" dirty="0" err="1"/>
              <a:t>coinsUsed</a:t>
            </a:r>
            <a:r>
              <a:rPr lang="en-US" sz="1200" dirty="0"/>
              <a:t>[cents] = </a:t>
            </a:r>
            <a:r>
              <a:rPr lang="en-US" sz="1200" dirty="0" err="1"/>
              <a:t>newCoin</a:t>
            </a:r>
            <a:endParaRPr lang="en-US" sz="1200" dirty="0"/>
          </a:p>
          <a:p>
            <a:r>
              <a:rPr lang="en-US" sz="1200" dirty="0"/>
              <a:t>    return </a:t>
            </a:r>
            <a:r>
              <a:rPr lang="en-US" sz="1200" dirty="0" err="1"/>
              <a:t>minCoins</a:t>
            </a:r>
            <a:r>
              <a:rPr lang="en-US" sz="1200" dirty="0"/>
              <a:t>[change]</a:t>
            </a:r>
          </a:p>
          <a:p>
            <a:endParaRPr lang="en-US" sz="1200" dirty="0"/>
          </a:p>
          <a:p>
            <a:r>
              <a:rPr lang="en-US" sz="1200" dirty="0"/>
              <a:t>def </a:t>
            </a:r>
            <a:r>
              <a:rPr lang="en-US" sz="1200" dirty="0" err="1"/>
              <a:t>printCoins</a:t>
            </a:r>
            <a:r>
              <a:rPr lang="en-US" sz="1200" dirty="0"/>
              <a:t>(</a:t>
            </a:r>
            <a:r>
              <a:rPr lang="en-US" sz="1200" dirty="0" err="1"/>
              <a:t>coinsUsed</a:t>
            </a:r>
            <a:r>
              <a:rPr lang="en-US" sz="1200" dirty="0"/>
              <a:t>, change):</a:t>
            </a:r>
          </a:p>
          <a:p>
            <a:r>
              <a:rPr lang="en-US" sz="1200" dirty="0"/>
              <a:t>    coin = change</a:t>
            </a:r>
          </a:p>
          <a:p>
            <a:r>
              <a:rPr lang="en-US" sz="1200" dirty="0"/>
              <a:t>    while coin &gt; 0:</a:t>
            </a:r>
          </a:p>
          <a:p>
            <a:r>
              <a:rPr lang="en-US" sz="1200" dirty="0"/>
              <a:t>        </a:t>
            </a:r>
            <a:r>
              <a:rPr lang="en-US" sz="1200" dirty="0" err="1"/>
              <a:t>thisCoin</a:t>
            </a:r>
            <a:r>
              <a:rPr lang="en-US" sz="1200" dirty="0"/>
              <a:t> = </a:t>
            </a:r>
            <a:r>
              <a:rPr lang="en-US" sz="1200" dirty="0" err="1"/>
              <a:t>coinsUsed</a:t>
            </a:r>
            <a:r>
              <a:rPr lang="en-US" sz="1200" dirty="0"/>
              <a:t>[coin]</a:t>
            </a:r>
          </a:p>
          <a:p>
            <a:r>
              <a:rPr lang="en-US" sz="1200" dirty="0"/>
              <a:t>        print(</a:t>
            </a:r>
            <a:r>
              <a:rPr lang="en-US" sz="1200" dirty="0" err="1"/>
              <a:t>thisCoin</a:t>
            </a:r>
            <a:r>
              <a:rPr lang="en-US" sz="1200" dirty="0"/>
              <a:t>)</a:t>
            </a:r>
          </a:p>
          <a:p>
            <a:r>
              <a:rPr lang="en-US" sz="1200" dirty="0"/>
              <a:t>        coin = coin - </a:t>
            </a:r>
            <a:r>
              <a:rPr lang="en-US" sz="1200" dirty="0" err="1"/>
              <a:t>thisCoin</a:t>
            </a:r>
            <a:endParaRPr lang="en-US" sz="1200" dirty="0"/>
          </a:p>
        </p:txBody>
      </p:sp>
      <p:pic>
        <p:nvPicPr>
          <p:cNvPr id="9" name="Grafik 8">
            <a:extLst>
              <a:ext uri="{FF2B5EF4-FFF2-40B4-BE49-F238E27FC236}">
                <a16:creationId xmlns:a16="http://schemas.microsoft.com/office/drawing/2014/main" id="{67280DC1-16A5-1C62-29C0-4575B851D4BB}"/>
              </a:ext>
            </a:extLst>
          </p:cNvPr>
          <p:cNvPicPr>
            <a:picLocks noChangeAspect="1"/>
          </p:cNvPicPr>
          <p:nvPr/>
        </p:nvPicPr>
        <p:blipFill>
          <a:blip r:embed="rId2"/>
          <a:stretch>
            <a:fillRect/>
          </a:stretch>
        </p:blipFill>
        <p:spPr>
          <a:xfrm>
            <a:off x="7177312" y="1846169"/>
            <a:ext cx="2921868" cy="2482815"/>
          </a:xfrm>
          <a:prstGeom prst="rect">
            <a:avLst/>
          </a:prstGeom>
        </p:spPr>
      </p:pic>
      <p:pic>
        <p:nvPicPr>
          <p:cNvPr id="12" name="Grafik 11">
            <a:extLst>
              <a:ext uri="{FF2B5EF4-FFF2-40B4-BE49-F238E27FC236}">
                <a16:creationId xmlns:a16="http://schemas.microsoft.com/office/drawing/2014/main" id="{C066979F-CDD7-399D-473D-14B6FEAB7D31}"/>
              </a:ext>
            </a:extLst>
          </p:cNvPr>
          <p:cNvPicPr>
            <a:picLocks noChangeAspect="1"/>
          </p:cNvPicPr>
          <p:nvPr/>
        </p:nvPicPr>
        <p:blipFill>
          <a:blip r:embed="rId3"/>
          <a:stretch>
            <a:fillRect/>
          </a:stretch>
        </p:blipFill>
        <p:spPr>
          <a:xfrm>
            <a:off x="6919867" y="4465118"/>
            <a:ext cx="4132676" cy="1340793"/>
          </a:xfrm>
          <a:prstGeom prst="rect">
            <a:avLst/>
          </a:prstGeom>
        </p:spPr>
      </p:pic>
      <p:cxnSp>
        <p:nvCxnSpPr>
          <p:cNvPr id="16" name="Gerade Verbindung mit Pfeil 15">
            <a:extLst>
              <a:ext uri="{FF2B5EF4-FFF2-40B4-BE49-F238E27FC236}">
                <a16:creationId xmlns:a16="http://schemas.microsoft.com/office/drawing/2014/main" id="{11CE94FF-D13A-685D-C00A-09799BC1C297}"/>
              </a:ext>
            </a:extLst>
          </p:cNvPr>
          <p:cNvCxnSpPr>
            <a:cxnSpLocks/>
          </p:cNvCxnSpPr>
          <p:nvPr/>
        </p:nvCxnSpPr>
        <p:spPr>
          <a:xfrm>
            <a:off x="9947189" y="2221303"/>
            <a:ext cx="741406" cy="22438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feld 20">
            <a:extLst>
              <a:ext uri="{FF2B5EF4-FFF2-40B4-BE49-F238E27FC236}">
                <a16:creationId xmlns:a16="http://schemas.microsoft.com/office/drawing/2014/main" id="{D08BF126-13E7-216A-6499-43478D75EC14}"/>
              </a:ext>
            </a:extLst>
          </p:cNvPr>
          <p:cNvSpPr txBox="1"/>
          <p:nvPr/>
        </p:nvSpPr>
        <p:spPr>
          <a:xfrm>
            <a:off x="8855676" y="2057671"/>
            <a:ext cx="131805" cy="246221"/>
          </a:xfrm>
          <a:prstGeom prst="rect">
            <a:avLst/>
          </a:prstGeom>
          <a:solidFill>
            <a:srgbClr val="F0F0F0"/>
          </a:solidFill>
        </p:spPr>
        <p:txBody>
          <a:bodyPr wrap="square" rtlCol="0">
            <a:spAutoFit/>
          </a:bodyPr>
          <a:lstStyle/>
          <a:p>
            <a:r>
              <a:rPr lang="de-DE" sz="1000" dirty="0">
                <a:latin typeface="Arial" panose="020B0604020202020204" pitchFamily="34" charset="0"/>
                <a:cs typeface="Arial" panose="020B0604020202020204" pitchFamily="34" charset="0"/>
              </a:rPr>
              <a:t>7</a:t>
            </a:r>
            <a:endParaRPr lang="en-US" sz="1000" dirty="0">
              <a:latin typeface="Arial" panose="020B0604020202020204" pitchFamily="34" charset="0"/>
              <a:cs typeface="Arial" panose="020B0604020202020204" pitchFamily="34" charset="0"/>
            </a:endParaRPr>
          </a:p>
        </p:txBody>
      </p:sp>
      <p:sp>
        <p:nvSpPr>
          <p:cNvPr id="23" name="Textfeld 22">
            <a:extLst>
              <a:ext uri="{FF2B5EF4-FFF2-40B4-BE49-F238E27FC236}">
                <a16:creationId xmlns:a16="http://schemas.microsoft.com/office/drawing/2014/main" id="{8DC2D50D-4AA6-B50B-4635-0ABD01ACCB18}"/>
              </a:ext>
            </a:extLst>
          </p:cNvPr>
          <p:cNvSpPr txBox="1"/>
          <p:nvPr/>
        </p:nvSpPr>
        <p:spPr>
          <a:xfrm>
            <a:off x="3568859" y="5962623"/>
            <a:ext cx="7684027" cy="369332"/>
          </a:xfrm>
          <a:prstGeom prst="rect">
            <a:avLst/>
          </a:prstGeom>
          <a:noFill/>
        </p:spPr>
        <p:txBody>
          <a:bodyPr wrap="square">
            <a:spAutoFit/>
          </a:bodyPr>
          <a:lstStyle/>
          <a:p>
            <a:r>
              <a:rPr lang="en-US" dirty="0" err="1"/>
              <a:t>能够用递归方法解决问题，并不代表递归方法是最好或最高效的方法</a:t>
            </a:r>
            <a:r>
              <a:rPr lang="en-US" dirty="0"/>
              <a:t>。</a:t>
            </a:r>
          </a:p>
        </p:txBody>
      </p:sp>
    </p:spTree>
    <p:extLst>
      <p:ext uri="{BB962C8B-B14F-4D97-AF65-F5344CB8AC3E}">
        <p14:creationId xmlns:p14="http://schemas.microsoft.com/office/powerpoint/2010/main" val="4178217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down)">
                                      <p:cBhvr>
                                        <p:cTn id="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864BBFA7-F4D7-5E35-35A2-C73E1E670F13}"/>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lstStyle/>
          <a:p>
            <a:pPr lvl="1"/>
            <a:r>
              <a:rPr lang="zh-CN" altLang="en-US" dirty="0"/>
              <a:t>逻辑结构：</a:t>
            </a:r>
            <a:br>
              <a:rPr lang="de-DE" altLang="zh-CN" dirty="0"/>
            </a:br>
            <a:r>
              <a:rPr lang="zh-CN" altLang="en-US" dirty="0"/>
              <a:t>是指数据对象中数据元素之间的相互关系。</a:t>
            </a:r>
            <a:endParaRPr lang="de-DE" altLang="zh-CN" dirty="0"/>
          </a:p>
        </p:txBody>
      </p:sp>
      <p:sp>
        <p:nvSpPr>
          <p:cNvPr id="6" name="Textfeld 5">
            <a:extLst>
              <a:ext uri="{FF2B5EF4-FFF2-40B4-BE49-F238E27FC236}">
                <a16:creationId xmlns:a16="http://schemas.microsoft.com/office/drawing/2014/main" id="{276C69A3-808C-81D5-3FEB-D6F957C0BBEA}"/>
              </a:ext>
            </a:extLst>
          </p:cNvPr>
          <p:cNvSpPr txBox="1"/>
          <p:nvPr/>
        </p:nvSpPr>
        <p:spPr>
          <a:xfrm>
            <a:off x="506027" y="1864311"/>
            <a:ext cx="10608816" cy="1200329"/>
          </a:xfrm>
          <a:prstGeom prst="rect">
            <a:avLst/>
          </a:prstGeom>
          <a:noFill/>
        </p:spPr>
        <p:txBody>
          <a:bodyPr wrap="square" rtlCol="0">
            <a:spAutoFit/>
          </a:bodyPr>
          <a:lstStyle/>
          <a:p>
            <a:r>
              <a:rPr lang="en-US" altLang="zh-CN" dirty="0"/>
              <a:t>1</a:t>
            </a:r>
            <a:r>
              <a:rPr lang="zh-CN" altLang="en-US" dirty="0"/>
              <a:t>．线性结构</a:t>
            </a:r>
            <a:endParaRPr lang="de-DE" altLang="zh-CN" dirty="0"/>
          </a:p>
          <a:p>
            <a:r>
              <a:rPr lang="en-US" altLang="zh-CN" dirty="0"/>
              <a:t>2</a:t>
            </a:r>
            <a:r>
              <a:rPr lang="zh-CN" altLang="en-US" dirty="0"/>
              <a:t>．集合结构</a:t>
            </a:r>
            <a:endParaRPr lang="de-DE" altLang="zh-CN" dirty="0"/>
          </a:p>
          <a:p>
            <a:r>
              <a:rPr lang="en-US" altLang="zh-CN" dirty="0"/>
              <a:t>3</a:t>
            </a:r>
            <a:r>
              <a:rPr lang="zh-CN" altLang="en-US" dirty="0"/>
              <a:t>．树形结构</a:t>
            </a:r>
            <a:endParaRPr lang="de-DE" altLang="zh-CN" dirty="0"/>
          </a:p>
          <a:p>
            <a:r>
              <a:rPr lang="en-US" altLang="zh-CN" dirty="0"/>
              <a:t>4</a:t>
            </a:r>
            <a:r>
              <a:rPr lang="zh-CN" altLang="en-US" dirty="0"/>
              <a:t>．图形结构</a:t>
            </a:r>
            <a:endParaRPr lang="en-US" dirty="0"/>
          </a:p>
        </p:txBody>
      </p:sp>
      <p:pic>
        <p:nvPicPr>
          <p:cNvPr id="4" name="Grafik 3">
            <a:extLst>
              <a:ext uri="{FF2B5EF4-FFF2-40B4-BE49-F238E27FC236}">
                <a16:creationId xmlns:a16="http://schemas.microsoft.com/office/drawing/2014/main" id="{23476EDB-4BB4-649B-1C2A-F264BAFC366C}"/>
              </a:ext>
            </a:extLst>
          </p:cNvPr>
          <p:cNvPicPr>
            <a:picLocks noChangeAspect="1"/>
          </p:cNvPicPr>
          <p:nvPr/>
        </p:nvPicPr>
        <p:blipFill>
          <a:blip r:embed="rId2"/>
          <a:stretch>
            <a:fillRect/>
          </a:stretch>
        </p:blipFill>
        <p:spPr>
          <a:xfrm>
            <a:off x="6359610" y="1802192"/>
            <a:ext cx="1901537" cy="1856835"/>
          </a:xfrm>
          <a:prstGeom prst="rect">
            <a:avLst/>
          </a:prstGeom>
        </p:spPr>
      </p:pic>
      <p:pic>
        <p:nvPicPr>
          <p:cNvPr id="7" name="Grafik 6">
            <a:extLst>
              <a:ext uri="{FF2B5EF4-FFF2-40B4-BE49-F238E27FC236}">
                <a16:creationId xmlns:a16="http://schemas.microsoft.com/office/drawing/2014/main" id="{E3F3E2FC-B01D-88BB-9F4D-A63F726E3ACC}"/>
              </a:ext>
            </a:extLst>
          </p:cNvPr>
          <p:cNvPicPr>
            <a:picLocks noChangeAspect="1"/>
          </p:cNvPicPr>
          <p:nvPr/>
        </p:nvPicPr>
        <p:blipFill>
          <a:blip r:embed="rId3"/>
          <a:stretch>
            <a:fillRect/>
          </a:stretch>
        </p:blipFill>
        <p:spPr>
          <a:xfrm>
            <a:off x="2277111" y="1802028"/>
            <a:ext cx="2675175" cy="1715112"/>
          </a:xfrm>
          <a:prstGeom prst="rect">
            <a:avLst/>
          </a:prstGeom>
        </p:spPr>
      </p:pic>
      <p:pic>
        <p:nvPicPr>
          <p:cNvPr id="9" name="Grafik 8">
            <a:extLst>
              <a:ext uri="{FF2B5EF4-FFF2-40B4-BE49-F238E27FC236}">
                <a16:creationId xmlns:a16="http://schemas.microsoft.com/office/drawing/2014/main" id="{7179BA48-A547-DB12-FA35-E46F2D911837}"/>
              </a:ext>
            </a:extLst>
          </p:cNvPr>
          <p:cNvPicPr>
            <a:picLocks noChangeAspect="1"/>
          </p:cNvPicPr>
          <p:nvPr/>
        </p:nvPicPr>
        <p:blipFill>
          <a:blip r:embed="rId4"/>
          <a:stretch>
            <a:fillRect/>
          </a:stretch>
        </p:blipFill>
        <p:spPr>
          <a:xfrm>
            <a:off x="2520128" y="4063414"/>
            <a:ext cx="3329683" cy="1715112"/>
          </a:xfrm>
          <a:prstGeom prst="rect">
            <a:avLst/>
          </a:prstGeom>
        </p:spPr>
      </p:pic>
      <p:pic>
        <p:nvPicPr>
          <p:cNvPr id="11" name="Grafik 10">
            <a:extLst>
              <a:ext uri="{FF2B5EF4-FFF2-40B4-BE49-F238E27FC236}">
                <a16:creationId xmlns:a16="http://schemas.microsoft.com/office/drawing/2014/main" id="{6FF51C5E-E314-FA3A-1B6B-463EAEE9EA57}"/>
              </a:ext>
            </a:extLst>
          </p:cNvPr>
          <p:cNvPicPr>
            <a:picLocks noChangeAspect="1"/>
          </p:cNvPicPr>
          <p:nvPr/>
        </p:nvPicPr>
        <p:blipFill>
          <a:blip r:embed="rId5"/>
          <a:stretch>
            <a:fillRect/>
          </a:stretch>
        </p:blipFill>
        <p:spPr>
          <a:xfrm>
            <a:off x="6095999" y="3985014"/>
            <a:ext cx="2776151" cy="2201455"/>
          </a:xfrm>
          <a:prstGeom prst="rect">
            <a:avLst/>
          </a:prstGeom>
        </p:spPr>
      </p:pic>
    </p:spTree>
    <p:extLst>
      <p:ext uri="{BB962C8B-B14F-4D97-AF65-F5344CB8AC3E}">
        <p14:creationId xmlns:p14="http://schemas.microsoft.com/office/powerpoint/2010/main" val="216033759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dirty="0"/>
              <a:t>搜索</a:t>
            </a:r>
            <a:br>
              <a:rPr lang="en-US" altLang="zh-CN" dirty="0"/>
            </a:br>
            <a:r>
              <a:rPr lang="de-DE" altLang="zh-CN" dirty="0"/>
              <a:t>(</a:t>
            </a:r>
            <a:r>
              <a:rPr lang="de-DE" altLang="zh-CN" dirty="0" err="1"/>
              <a:t>Searching</a:t>
            </a:r>
            <a:r>
              <a:rPr lang="de-DE" altLang="zh-CN" dirty="0"/>
              <a:t>)</a:t>
            </a:r>
            <a:br>
              <a:rPr lang="de-DE" altLang="zh-CN" dirty="0"/>
            </a:br>
            <a:r>
              <a:rPr lang="zh-CN" altLang="en-US" dirty="0"/>
              <a:t>顺序搜索 </a:t>
            </a:r>
            <a:r>
              <a:rPr lang="de-DE" altLang="zh-CN" dirty="0"/>
              <a:t>(</a:t>
            </a:r>
            <a:r>
              <a:rPr lang="de-DE" altLang="zh-CN" dirty="0" err="1"/>
              <a:t>Sequential</a:t>
            </a:r>
            <a:r>
              <a:rPr lang="de-DE" altLang="zh-CN" dirty="0"/>
              <a:t> Search) </a:t>
            </a:r>
          </a:p>
        </p:txBody>
      </p:sp>
      <p:pic>
        <p:nvPicPr>
          <p:cNvPr id="7" name="Grafik 6">
            <a:extLst>
              <a:ext uri="{FF2B5EF4-FFF2-40B4-BE49-F238E27FC236}">
                <a16:creationId xmlns:a16="http://schemas.microsoft.com/office/drawing/2014/main" id="{F3025A95-6E73-86B9-AD26-788952CDF3BD}"/>
              </a:ext>
            </a:extLst>
          </p:cNvPr>
          <p:cNvPicPr>
            <a:picLocks noChangeAspect="1"/>
          </p:cNvPicPr>
          <p:nvPr/>
        </p:nvPicPr>
        <p:blipFill>
          <a:blip r:embed="rId2"/>
          <a:stretch>
            <a:fillRect/>
          </a:stretch>
        </p:blipFill>
        <p:spPr>
          <a:xfrm>
            <a:off x="68991" y="2255518"/>
            <a:ext cx="3945924" cy="608010"/>
          </a:xfrm>
          <a:prstGeom prst="rect">
            <a:avLst/>
          </a:prstGeom>
        </p:spPr>
      </p:pic>
      <p:sp>
        <p:nvSpPr>
          <p:cNvPr id="13" name="Textfeld 12">
            <a:extLst>
              <a:ext uri="{FF2B5EF4-FFF2-40B4-BE49-F238E27FC236}">
                <a16:creationId xmlns:a16="http://schemas.microsoft.com/office/drawing/2014/main" id="{DDF62FB9-847E-29EB-B7DA-76E9999AAFFB}"/>
              </a:ext>
            </a:extLst>
          </p:cNvPr>
          <p:cNvSpPr txBox="1"/>
          <p:nvPr/>
        </p:nvSpPr>
        <p:spPr>
          <a:xfrm>
            <a:off x="283175" y="2856783"/>
            <a:ext cx="4010796" cy="1754326"/>
          </a:xfrm>
          <a:prstGeom prst="rect">
            <a:avLst/>
          </a:prstGeom>
          <a:noFill/>
        </p:spPr>
        <p:txBody>
          <a:bodyPr wrap="square">
            <a:spAutoFit/>
          </a:bodyPr>
          <a:lstStyle/>
          <a:p>
            <a:r>
              <a:rPr lang="en-US" sz="1200" b="0" dirty="0">
                <a:effectLst/>
                <a:latin typeface="Consolas" panose="020B0609020204030204" pitchFamily="49" charset="0"/>
              </a:rPr>
              <a:t>def </a:t>
            </a:r>
            <a:r>
              <a:rPr lang="en-US" sz="1200" b="0" dirty="0" err="1">
                <a:effectLst/>
                <a:latin typeface="Consolas" panose="020B0609020204030204" pitchFamily="49" charset="0"/>
              </a:rPr>
              <a:t>sequentialSearch</a:t>
            </a:r>
            <a:r>
              <a:rPr lang="en-US" sz="1200" b="0" dirty="0">
                <a:effectLst/>
                <a:latin typeface="Consolas" panose="020B0609020204030204" pitchFamily="49" charset="0"/>
              </a:rPr>
              <a:t>(</a:t>
            </a:r>
            <a:r>
              <a:rPr lang="en-US" sz="1200" b="0" dirty="0" err="1">
                <a:effectLst/>
                <a:latin typeface="Consolas" panose="020B0609020204030204" pitchFamily="49" charset="0"/>
              </a:rPr>
              <a:t>alist</a:t>
            </a:r>
            <a:r>
              <a:rPr lang="en-US" sz="1200" b="0" dirty="0">
                <a:effectLst/>
                <a:latin typeface="Consolas" panose="020B0609020204030204" pitchFamily="49" charset="0"/>
              </a:rPr>
              <a:t>, item):</a:t>
            </a:r>
          </a:p>
          <a:p>
            <a:r>
              <a:rPr lang="en-US" sz="1200" b="0" dirty="0">
                <a:effectLst/>
                <a:latin typeface="Consolas" panose="020B0609020204030204" pitchFamily="49" charset="0"/>
              </a:rPr>
              <a:t>    pos = 0</a:t>
            </a:r>
          </a:p>
          <a:p>
            <a:r>
              <a:rPr lang="en-US" sz="1200" b="0" dirty="0">
                <a:effectLst/>
                <a:latin typeface="Consolas" panose="020B0609020204030204" pitchFamily="49" charset="0"/>
              </a:rPr>
              <a:t>    found = False</a:t>
            </a:r>
          </a:p>
          <a:p>
            <a:r>
              <a:rPr lang="en-US" sz="1200" b="0" dirty="0">
                <a:effectLst/>
                <a:latin typeface="Consolas" panose="020B0609020204030204" pitchFamily="49" charset="0"/>
              </a:rPr>
              <a:t>    while pos &lt; </a:t>
            </a:r>
            <a:r>
              <a:rPr lang="en-US" sz="1200" b="0" dirty="0" err="1">
                <a:effectLst/>
                <a:latin typeface="Consolas" panose="020B0609020204030204" pitchFamily="49" charset="0"/>
              </a:rPr>
              <a:t>len</a:t>
            </a:r>
            <a:r>
              <a:rPr lang="en-US" sz="1200" b="0" dirty="0">
                <a:effectLst/>
                <a:latin typeface="Consolas" panose="020B0609020204030204" pitchFamily="49" charset="0"/>
              </a:rPr>
              <a:t>(</a:t>
            </a:r>
            <a:r>
              <a:rPr lang="en-US" sz="1200" b="0" dirty="0" err="1">
                <a:effectLst/>
                <a:latin typeface="Consolas" panose="020B0609020204030204" pitchFamily="49" charset="0"/>
              </a:rPr>
              <a:t>alist</a:t>
            </a:r>
            <a:r>
              <a:rPr lang="en-US" sz="1200" b="0" dirty="0">
                <a:effectLst/>
                <a:latin typeface="Consolas" panose="020B0609020204030204" pitchFamily="49" charset="0"/>
              </a:rPr>
              <a:t>) and not found:</a:t>
            </a:r>
          </a:p>
          <a:p>
            <a:r>
              <a:rPr lang="en-US" sz="1200" b="0" dirty="0">
                <a:effectLst/>
                <a:latin typeface="Consolas" panose="020B0609020204030204" pitchFamily="49" charset="0"/>
              </a:rPr>
              <a:t>        if </a:t>
            </a:r>
            <a:r>
              <a:rPr lang="en-US" sz="1200" b="0" dirty="0" err="1">
                <a:effectLst/>
                <a:latin typeface="Consolas" panose="020B0609020204030204" pitchFamily="49" charset="0"/>
              </a:rPr>
              <a:t>alist</a:t>
            </a:r>
            <a:r>
              <a:rPr lang="en-US" sz="1200" b="0" dirty="0">
                <a:effectLst/>
                <a:latin typeface="Consolas" panose="020B0609020204030204" pitchFamily="49" charset="0"/>
              </a:rPr>
              <a:t>[pos] == item:</a:t>
            </a:r>
          </a:p>
          <a:p>
            <a:r>
              <a:rPr lang="en-US" sz="1200" b="0" dirty="0">
                <a:effectLst/>
                <a:latin typeface="Consolas" panose="020B0609020204030204" pitchFamily="49" charset="0"/>
              </a:rPr>
              <a:t>            found = True</a:t>
            </a:r>
          </a:p>
          <a:p>
            <a:r>
              <a:rPr lang="en-US" sz="1200" b="0" dirty="0">
                <a:effectLst/>
                <a:latin typeface="Consolas" panose="020B0609020204030204" pitchFamily="49" charset="0"/>
              </a:rPr>
              <a:t>        else:</a:t>
            </a:r>
          </a:p>
          <a:p>
            <a:r>
              <a:rPr lang="en-US" sz="1200" b="0" dirty="0">
                <a:effectLst/>
                <a:latin typeface="Consolas" panose="020B0609020204030204" pitchFamily="49" charset="0"/>
              </a:rPr>
              <a:t>            pos = pos +1</a:t>
            </a:r>
          </a:p>
          <a:p>
            <a:r>
              <a:rPr lang="en-US" sz="1200" b="0" dirty="0">
                <a:effectLst/>
                <a:latin typeface="Consolas" panose="020B0609020204030204" pitchFamily="49" charset="0"/>
              </a:rPr>
              <a:t>    return found</a:t>
            </a:r>
          </a:p>
        </p:txBody>
      </p:sp>
      <p:sp>
        <p:nvSpPr>
          <p:cNvPr id="17" name="Textfeld 16">
            <a:extLst>
              <a:ext uri="{FF2B5EF4-FFF2-40B4-BE49-F238E27FC236}">
                <a16:creationId xmlns:a16="http://schemas.microsoft.com/office/drawing/2014/main" id="{673E5D54-E68E-35BE-D8DB-9F4921C2E130}"/>
              </a:ext>
            </a:extLst>
          </p:cNvPr>
          <p:cNvSpPr txBox="1"/>
          <p:nvPr/>
        </p:nvSpPr>
        <p:spPr>
          <a:xfrm>
            <a:off x="402626" y="1844086"/>
            <a:ext cx="6106296" cy="369332"/>
          </a:xfrm>
          <a:prstGeom prst="rect">
            <a:avLst/>
          </a:prstGeom>
          <a:noFill/>
        </p:spPr>
        <p:txBody>
          <a:bodyPr wrap="square">
            <a:spAutoFit/>
          </a:bodyPr>
          <a:lstStyle/>
          <a:p>
            <a:r>
              <a:rPr lang="en-US" dirty="0"/>
              <a:t>无序列表的顺序搜索50</a:t>
            </a:r>
          </a:p>
        </p:txBody>
      </p:sp>
      <p:sp>
        <p:nvSpPr>
          <p:cNvPr id="18" name="Textfeld 17">
            <a:extLst>
              <a:ext uri="{FF2B5EF4-FFF2-40B4-BE49-F238E27FC236}">
                <a16:creationId xmlns:a16="http://schemas.microsoft.com/office/drawing/2014/main" id="{F6221AB8-490C-DA77-FB58-73A8D983EA80}"/>
              </a:ext>
            </a:extLst>
          </p:cNvPr>
          <p:cNvSpPr txBox="1"/>
          <p:nvPr/>
        </p:nvSpPr>
        <p:spPr>
          <a:xfrm>
            <a:off x="511260" y="5242459"/>
            <a:ext cx="9246459" cy="923330"/>
          </a:xfrm>
          <a:prstGeom prst="rect">
            <a:avLst/>
          </a:prstGeom>
          <a:noFill/>
        </p:spPr>
        <p:txBody>
          <a:bodyPr wrap="square" rtlCol="0">
            <a:spAutoFit/>
          </a:bodyPr>
          <a:lstStyle/>
          <a:p>
            <a:r>
              <a:rPr lang="zh-CN" altLang="en-US" dirty="0"/>
              <a:t>问题</a:t>
            </a:r>
            <a:r>
              <a:rPr lang="de-DE" altLang="zh-CN" dirty="0"/>
              <a:t>:</a:t>
            </a:r>
            <a:endParaRPr lang="en-US" altLang="zh-CN" dirty="0"/>
          </a:p>
          <a:p>
            <a:r>
              <a:rPr lang="en-US" altLang="zh-CN" dirty="0"/>
              <a:t>O(? ) 													O(? ) 								</a:t>
            </a:r>
            <a:endParaRPr lang="en-US" dirty="0"/>
          </a:p>
        </p:txBody>
      </p:sp>
      <p:sp>
        <p:nvSpPr>
          <p:cNvPr id="22" name="Textfeld 21">
            <a:extLst>
              <a:ext uri="{FF2B5EF4-FFF2-40B4-BE49-F238E27FC236}">
                <a16:creationId xmlns:a16="http://schemas.microsoft.com/office/drawing/2014/main" id="{173D88AA-4044-17AE-2415-B2809B058020}"/>
              </a:ext>
            </a:extLst>
          </p:cNvPr>
          <p:cNvSpPr txBox="1"/>
          <p:nvPr/>
        </p:nvSpPr>
        <p:spPr>
          <a:xfrm>
            <a:off x="6096000" y="1856101"/>
            <a:ext cx="6106296" cy="369332"/>
          </a:xfrm>
          <a:prstGeom prst="rect">
            <a:avLst/>
          </a:prstGeom>
          <a:noFill/>
        </p:spPr>
        <p:txBody>
          <a:bodyPr wrap="square">
            <a:spAutoFit/>
          </a:bodyPr>
          <a:lstStyle/>
          <a:p>
            <a:r>
              <a:rPr lang="en-US" dirty="0"/>
              <a:t>有序列表的顺序搜索50</a:t>
            </a:r>
          </a:p>
        </p:txBody>
      </p:sp>
      <p:sp>
        <p:nvSpPr>
          <p:cNvPr id="25" name="Textfeld 24">
            <a:extLst>
              <a:ext uri="{FF2B5EF4-FFF2-40B4-BE49-F238E27FC236}">
                <a16:creationId xmlns:a16="http://schemas.microsoft.com/office/drawing/2014/main" id="{9695F5A4-D0B0-C937-C5FC-7B8932D7D692}"/>
              </a:ext>
            </a:extLst>
          </p:cNvPr>
          <p:cNvSpPr txBox="1"/>
          <p:nvPr/>
        </p:nvSpPr>
        <p:spPr>
          <a:xfrm>
            <a:off x="5538916" y="2856783"/>
            <a:ext cx="6106296" cy="2492990"/>
          </a:xfrm>
          <a:prstGeom prst="rect">
            <a:avLst/>
          </a:prstGeom>
          <a:noFill/>
        </p:spPr>
        <p:txBody>
          <a:bodyPr wrap="square">
            <a:spAutoFit/>
          </a:bodyPr>
          <a:lstStyle>
            <a:defPPr>
              <a:defRPr lang="en-US"/>
            </a:defPPr>
            <a:lvl1pPr>
              <a:defRPr sz="1200" b="0">
                <a:effectLst/>
                <a:latin typeface="Consolas" panose="020B0609020204030204" pitchFamily="49" charset="0"/>
              </a:defRPr>
            </a:lvl1pPr>
          </a:lstStyle>
          <a:p>
            <a:r>
              <a:rPr lang="en-US" dirty="0"/>
              <a:t>def </a:t>
            </a:r>
            <a:r>
              <a:rPr lang="en-US" dirty="0" err="1"/>
              <a:t>orderedSequentialSearch</a:t>
            </a:r>
            <a:r>
              <a:rPr lang="en-US" dirty="0"/>
              <a:t>(</a:t>
            </a:r>
            <a:r>
              <a:rPr lang="en-US" dirty="0" err="1"/>
              <a:t>alist</a:t>
            </a:r>
            <a:r>
              <a:rPr lang="en-US" dirty="0"/>
              <a:t>, item):</a:t>
            </a:r>
          </a:p>
          <a:p>
            <a:r>
              <a:rPr lang="en-US" dirty="0"/>
              <a:t>    pos = 0</a:t>
            </a:r>
          </a:p>
          <a:p>
            <a:r>
              <a:rPr lang="en-US" dirty="0"/>
              <a:t>    found = False</a:t>
            </a:r>
          </a:p>
          <a:p>
            <a:r>
              <a:rPr lang="en-US" dirty="0"/>
              <a:t>    stop = False</a:t>
            </a:r>
          </a:p>
          <a:p>
            <a:r>
              <a:rPr lang="en-US" dirty="0"/>
              <a:t>    while pos &lt; </a:t>
            </a:r>
            <a:r>
              <a:rPr lang="en-US" dirty="0" err="1"/>
              <a:t>len</a:t>
            </a:r>
            <a:r>
              <a:rPr lang="en-US" dirty="0"/>
              <a:t>(</a:t>
            </a:r>
            <a:r>
              <a:rPr lang="en-US" dirty="0" err="1"/>
              <a:t>alist</a:t>
            </a:r>
            <a:r>
              <a:rPr lang="en-US" dirty="0"/>
              <a:t>) and not found and not stop:</a:t>
            </a:r>
          </a:p>
          <a:p>
            <a:r>
              <a:rPr lang="en-US" dirty="0"/>
              <a:t>        if </a:t>
            </a:r>
            <a:r>
              <a:rPr lang="en-US" dirty="0" err="1"/>
              <a:t>alist</a:t>
            </a:r>
            <a:r>
              <a:rPr lang="en-US" dirty="0"/>
              <a:t>[pos] == item:</a:t>
            </a:r>
          </a:p>
          <a:p>
            <a:r>
              <a:rPr lang="en-US" dirty="0"/>
              <a:t>            found = True</a:t>
            </a:r>
          </a:p>
          <a:p>
            <a:r>
              <a:rPr lang="en-US" dirty="0"/>
              <a:t>        else:</a:t>
            </a:r>
          </a:p>
          <a:p>
            <a:r>
              <a:rPr lang="en-US" dirty="0"/>
              <a:t>            if </a:t>
            </a:r>
            <a:r>
              <a:rPr lang="en-US" dirty="0" err="1"/>
              <a:t>alist</a:t>
            </a:r>
            <a:r>
              <a:rPr lang="en-US" dirty="0"/>
              <a:t>[pos] &gt; item:</a:t>
            </a:r>
          </a:p>
          <a:p>
            <a:r>
              <a:rPr lang="en-US" dirty="0"/>
              <a:t>                stop = True</a:t>
            </a:r>
          </a:p>
          <a:p>
            <a:r>
              <a:rPr lang="en-US" dirty="0"/>
              <a:t>            else:</a:t>
            </a:r>
          </a:p>
          <a:p>
            <a:r>
              <a:rPr lang="en-US" dirty="0"/>
              <a:t>                pos = pos +1</a:t>
            </a:r>
          </a:p>
          <a:p>
            <a:r>
              <a:rPr lang="en-US" dirty="0"/>
              <a:t>    return found</a:t>
            </a:r>
          </a:p>
        </p:txBody>
      </p:sp>
      <p:pic>
        <p:nvPicPr>
          <p:cNvPr id="27" name="Grafik 26">
            <a:extLst>
              <a:ext uri="{FF2B5EF4-FFF2-40B4-BE49-F238E27FC236}">
                <a16:creationId xmlns:a16="http://schemas.microsoft.com/office/drawing/2014/main" id="{D22D0F60-8AFB-5CFA-959F-ECA634C523DF}"/>
              </a:ext>
            </a:extLst>
          </p:cNvPr>
          <p:cNvPicPr>
            <a:picLocks noChangeAspect="1"/>
          </p:cNvPicPr>
          <p:nvPr/>
        </p:nvPicPr>
        <p:blipFill>
          <a:blip r:embed="rId3"/>
          <a:stretch>
            <a:fillRect/>
          </a:stretch>
        </p:blipFill>
        <p:spPr>
          <a:xfrm>
            <a:off x="5642919" y="2213418"/>
            <a:ext cx="3768812" cy="599449"/>
          </a:xfrm>
          <a:prstGeom prst="rect">
            <a:avLst/>
          </a:prstGeom>
        </p:spPr>
      </p:pic>
    </p:spTree>
    <p:extLst>
      <p:ext uri="{BB962C8B-B14F-4D97-AF65-F5344CB8AC3E}">
        <p14:creationId xmlns:p14="http://schemas.microsoft.com/office/powerpoint/2010/main" val="2305843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dirty="0"/>
              <a:t>搜索</a:t>
            </a:r>
            <a:br>
              <a:rPr lang="en-US" altLang="zh-CN" dirty="0"/>
            </a:br>
            <a:r>
              <a:rPr lang="de-DE" altLang="zh-CN" dirty="0"/>
              <a:t>(</a:t>
            </a:r>
            <a:r>
              <a:rPr lang="de-DE" altLang="zh-CN" dirty="0" err="1"/>
              <a:t>Searching</a:t>
            </a:r>
            <a:r>
              <a:rPr lang="de-DE" altLang="zh-CN" dirty="0"/>
              <a:t>)</a:t>
            </a:r>
            <a:br>
              <a:rPr lang="de-DE" altLang="zh-CN" dirty="0"/>
            </a:br>
            <a:r>
              <a:rPr lang="zh-CN" altLang="en-US" dirty="0"/>
              <a:t>二分搜索 </a:t>
            </a:r>
            <a:r>
              <a:rPr lang="de-DE" altLang="zh-CN" dirty="0"/>
              <a:t>(Binary Search)</a:t>
            </a:r>
          </a:p>
        </p:txBody>
      </p:sp>
      <p:sp>
        <p:nvSpPr>
          <p:cNvPr id="18" name="Textfeld 17">
            <a:extLst>
              <a:ext uri="{FF2B5EF4-FFF2-40B4-BE49-F238E27FC236}">
                <a16:creationId xmlns:a16="http://schemas.microsoft.com/office/drawing/2014/main" id="{F6221AB8-490C-DA77-FB58-73A8D983EA80}"/>
              </a:ext>
            </a:extLst>
          </p:cNvPr>
          <p:cNvSpPr txBox="1"/>
          <p:nvPr/>
        </p:nvSpPr>
        <p:spPr>
          <a:xfrm>
            <a:off x="585400" y="5889077"/>
            <a:ext cx="9246459" cy="923330"/>
          </a:xfrm>
          <a:prstGeom prst="rect">
            <a:avLst/>
          </a:prstGeom>
          <a:noFill/>
        </p:spPr>
        <p:txBody>
          <a:bodyPr wrap="square" rtlCol="0">
            <a:spAutoFit/>
          </a:bodyPr>
          <a:lstStyle/>
          <a:p>
            <a:r>
              <a:rPr lang="zh-CN" altLang="en-US" dirty="0"/>
              <a:t>问题</a:t>
            </a:r>
            <a:r>
              <a:rPr lang="de-DE" altLang="zh-CN" dirty="0"/>
              <a:t>:</a:t>
            </a:r>
            <a:endParaRPr lang="en-US" altLang="zh-CN" dirty="0"/>
          </a:p>
          <a:p>
            <a:r>
              <a:rPr lang="en-US" altLang="zh-CN" dirty="0"/>
              <a:t>O(? ) 													O(? ) 								</a:t>
            </a:r>
            <a:endParaRPr lang="en-US" dirty="0"/>
          </a:p>
        </p:txBody>
      </p:sp>
      <p:sp>
        <p:nvSpPr>
          <p:cNvPr id="22" name="Textfeld 21">
            <a:extLst>
              <a:ext uri="{FF2B5EF4-FFF2-40B4-BE49-F238E27FC236}">
                <a16:creationId xmlns:a16="http://schemas.microsoft.com/office/drawing/2014/main" id="{173D88AA-4044-17AE-2415-B2809B058020}"/>
              </a:ext>
            </a:extLst>
          </p:cNvPr>
          <p:cNvSpPr txBox="1"/>
          <p:nvPr/>
        </p:nvSpPr>
        <p:spPr>
          <a:xfrm>
            <a:off x="511260" y="1795241"/>
            <a:ext cx="6106296" cy="369332"/>
          </a:xfrm>
          <a:prstGeom prst="rect">
            <a:avLst/>
          </a:prstGeom>
          <a:noFill/>
        </p:spPr>
        <p:txBody>
          <a:bodyPr wrap="square">
            <a:spAutoFit/>
          </a:bodyPr>
          <a:lstStyle/>
          <a:p>
            <a:r>
              <a:rPr lang="en-US" dirty="0" err="1"/>
              <a:t>有序列表</a:t>
            </a:r>
            <a:r>
              <a:rPr lang="zh-CN" altLang="en-US" dirty="0"/>
              <a:t>二分法</a:t>
            </a:r>
            <a:r>
              <a:rPr lang="en-US" dirty="0" err="1"/>
              <a:t>搜索</a:t>
            </a:r>
            <a:endParaRPr lang="en-US" dirty="0"/>
          </a:p>
        </p:txBody>
      </p:sp>
      <p:pic>
        <p:nvPicPr>
          <p:cNvPr id="5" name="Grafik 4">
            <a:extLst>
              <a:ext uri="{FF2B5EF4-FFF2-40B4-BE49-F238E27FC236}">
                <a16:creationId xmlns:a16="http://schemas.microsoft.com/office/drawing/2014/main" id="{CD0EFADD-395B-9939-5EBD-BF9635DA15B8}"/>
              </a:ext>
            </a:extLst>
          </p:cNvPr>
          <p:cNvPicPr>
            <a:picLocks noChangeAspect="1"/>
          </p:cNvPicPr>
          <p:nvPr/>
        </p:nvPicPr>
        <p:blipFill>
          <a:blip r:embed="rId2"/>
          <a:stretch>
            <a:fillRect/>
          </a:stretch>
        </p:blipFill>
        <p:spPr>
          <a:xfrm>
            <a:off x="214354" y="2144213"/>
            <a:ext cx="4283506" cy="1122485"/>
          </a:xfrm>
          <a:prstGeom prst="rect">
            <a:avLst/>
          </a:prstGeom>
        </p:spPr>
      </p:pic>
      <p:sp>
        <p:nvSpPr>
          <p:cNvPr id="8" name="Textfeld 7">
            <a:extLst>
              <a:ext uri="{FF2B5EF4-FFF2-40B4-BE49-F238E27FC236}">
                <a16:creationId xmlns:a16="http://schemas.microsoft.com/office/drawing/2014/main" id="{123D0D50-9266-65B8-85DE-3652D5E7AA10}"/>
              </a:ext>
            </a:extLst>
          </p:cNvPr>
          <p:cNvSpPr txBox="1"/>
          <p:nvPr/>
        </p:nvSpPr>
        <p:spPr>
          <a:xfrm>
            <a:off x="326425" y="3211421"/>
            <a:ext cx="3874872" cy="2677656"/>
          </a:xfrm>
          <a:prstGeom prst="rect">
            <a:avLst/>
          </a:prstGeom>
          <a:noFill/>
        </p:spPr>
        <p:txBody>
          <a:bodyPr wrap="square">
            <a:spAutoFit/>
          </a:bodyPr>
          <a:lstStyle/>
          <a:p>
            <a:r>
              <a:rPr lang="en-US" sz="1200" b="0" dirty="0">
                <a:effectLst/>
                <a:latin typeface="Consolas" panose="020B0609020204030204" pitchFamily="49" charset="0"/>
              </a:rPr>
              <a:t>def </a:t>
            </a:r>
            <a:r>
              <a:rPr lang="en-US" sz="1200" b="0" dirty="0" err="1">
                <a:effectLst/>
                <a:latin typeface="Consolas" panose="020B0609020204030204" pitchFamily="49" charset="0"/>
              </a:rPr>
              <a:t>binarySearch</a:t>
            </a:r>
            <a:r>
              <a:rPr lang="en-US" sz="1200" b="0" dirty="0">
                <a:effectLst/>
                <a:latin typeface="Consolas" panose="020B0609020204030204" pitchFamily="49" charset="0"/>
              </a:rPr>
              <a:t>(</a:t>
            </a:r>
            <a:r>
              <a:rPr lang="en-US" sz="1200" b="0" dirty="0" err="1">
                <a:effectLst/>
                <a:latin typeface="Consolas" panose="020B0609020204030204" pitchFamily="49" charset="0"/>
              </a:rPr>
              <a:t>alist</a:t>
            </a:r>
            <a:r>
              <a:rPr lang="en-US" sz="1200" b="0" dirty="0">
                <a:effectLst/>
                <a:latin typeface="Consolas" panose="020B0609020204030204" pitchFamily="49" charset="0"/>
              </a:rPr>
              <a:t>, item):</a:t>
            </a:r>
          </a:p>
          <a:p>
            <a:r>
              <a:rPr lang="en-US" sz="1200" b="0" dirty="0">
                <a:effectLst/>
                <a:latin typeface="Consolas" panose="020B0609020204030204" pitchFamily="49" charset="0"/>
              </a:rPr>
              <a:t>    first = 0</a:t>
            </a:r>
          </a:p>
          <a:p>
            <a:r>
              <a:rPr lang="en-US" sz="1200" b="0" dirty="0">
                <a:effectLst/>
                <a:latin typeface="Consolas" panose="020B0609020204030204" pitchFamily="49" charset="0"/>
              </a:rPr>
              <a:t>    last = </a:t>
            </a:r>
            <a:r>
              <a:rPr lang="en-US" sz="1200" b="0" dirty="0" err="1">
                <a:effectLst/>
                <a:latin typeface="Consolas" panose="020B0609020204030204" pitchFamily="49" charset="0"/>
              </a:rPr>
              <a:t>len</a:t>
            </a:r>
            <a:r>
              <a:rPr lang="en-US" sz="1200" b="0" dirty="0">
                <a:effectLst/>
                <a:latin typeface="Consolas" panose="020B0609020204030204" pitchFamily="49" charset="0"/>
              </a:rPr>
              <a:t>(</a:t>
            </a:r>
            <a:r>
              <a:rPr lang="en-US" sz="1200" b="0" dirty="0" err="1">
                <a:effectLst/>
                <a:latin typeface="Consolas" panose="020B0609020204030204" pitchFamily="49" charset="0"/>
              </a:rPr>
              <a:t>alist</a:t>
            </a:r>
            <a:r>
              <a:rPr lang="en-US" sz="1200" b="0" dirty="0">
                <a:effectLst/>
                <a:latin typeface="Consolas" panose="020B0609020204030204" pitchFamily="49" charset="0"/>
              </a:rPr>
              <a:t>) - 1</a:t>
            </a:r>
          </a:p>
          <a:p>
            <a:r>
              <a:rPr lang="en-US" sz="1200" b="0" dirty="0">
                <a:effectLst/>
                <a:latin typeface="Consolas" panose="020B0609020204030204" pitchFamily="49" charset="0"/>
              </a:rPr>
              <a:t>    found = False</a:t>
            </a:r>
          </a:p>
          <a:p>
            <a:r>
              <a:rPr lang="en-US" sz="1200" b="0" dirty="0">
                <a:effectLst/>
                <a:latin typeface="Consolas" panose="020B0609020204030204" pitchFamily="49" charset="0"/>
              </a:rPr>
              <a:t>    while first &lt;= last and not found:</a:t>
            </a:r>
          </a:p>
          <a:p>
            <a:r>
              <a:rPr lang="en-US" sz="1200" b="0" dirty="0">
                <a:effectLst/>
                <a:latin typeface="Consolas" panose="020B0609020204030204" pitchFamily="49" charset="0"/>
              </a:rPr>
              <a:t>        midpoint = (first + last) // 2</a:t>
            </a:r>
          </a:p>
          <a:p>
            <a:r>
              <a:rPr lang="en-US" sz="1200" b="0" dirty="0">
                <a:effectLst/>
                <a:latin typeface="Consolas" panose="020B0609020204030204" pitchFamily="49" charset="0"/>
              </a:rPr>
              <a:t>    if </a:t>
            </a:r>
            <a:r>
              <a:rPr lang="en-US" sz="1200" b="0" dirty="0" err="1">
                <a:effectLst/>
                <a:latin typeface="Consolas" panose="020B0609020204030204" pitchFamily="49" charset="0"/>
              </a:rPr>
              <a:t>alist</a:t>
            </a:r>
            <a:r>
              <a:rPr lang="en-US" sz="1200" b="0" dirty="0">
                <a:effectLst/>
                <a:latin typeface="Consolas" panose="020B0609020204030204" pitchFamily="49" charset="0"/>
              </a:rPr>
              <a:t>[midpoint] == item:</a:t>
            </a:r>
          </a:p>
          <a:p>
            <a:r>
              <a:rPr lang="en-US" sz="1200" b="0" dirty="0">
                <a:effectLst/>
                <a:latin typeface="Consolas" panose="020B0609020204030204" pitchFamily="49" charset="0"/>
              </a:rPr>
              <a:t>        found = True</a:t>
            </a:r>
          </a:p>
          <a:p>
            <a:r>
              <a:rPr lang="en-US" sz="1200" b="0" dirty="0">
                <a:effectLst/>
                <a:latin typeface="Consolas" panose="020B0609020204030204" pitchFamily="49" charset="0"/>
              </a:rPr>
              <a:t>    else:</a:t>
            </a:r>
          </a:p>
          <a:p>
            <a:r>
              <a:rPr lang="en-US" sz="1200" b="0" dirty="0">
                <a:effectLst/>
                <a:latin typeface="Consolas" panose="020B0609020204030204" pitchFamily="49" charset="0"/>
              </a:rPr>
              <a:t>        if item &lt; </a:t>
            </a:r>
            <a:r>
              <a:rPr lang="en-US" sz="1200" b="0" dirty="0" err="1">
                <a:effectLst/>
                <a:latin typeface="Consolas" panose="020B0609020204030204" pitchFamily="49" charset="0"/>
              </a:rPr>
              <a:t>alist</a:t>
            </a:r>
            <a:r>
              <a:rPr lang="en-US" sz="1200" b="0" dirty="0">
                <a:effectLst/>
                <a:latin typeface="Consolas" panose="020B0609020204030204" pitchFamily="49" charset="0"/>
              </a:rPr>
              <a:t>[midpoint]:</a:t>
            </a:r>
          </a:p>
          <a:p>
            <a:r>
              <a:rPr lang="en-US" sz="1200" b="0" dirty="0">
                <a:effectLst/>
                <a:latin typeface="Consolas" panose="020B0609020204030204" pitchFamily="49" charset="0"/>
              </a:rPr>
              <a:t>            last = midpoint - 1</a:t>
            </a:r>
          </a:p>
          <a:p>
            <a:r>
              <a:rPr lang="en-US" sz="1200" b="0" dirty="0">
                <a:effectLst/>
                <a:latin typeface="Consolas" panose="020B0609020204030204" pitchFamily="49" charset="0"/>
              </a:rPr>
              <a:t>        else:</a:t>
            </a:r>
          </a:p>
          <a:p>
            <a:r>
              <a:rPr lang="en-US" sz="1200" b="0" dirty="0">
                <a:effectLst/>
                <a:latin typeface="Consolas" panose="020B0609020204030204" pitchFamily="49" charset="0"/>
              </a:rPr>
              <a:t>            first = midpoint + 1</a:t>
            </a:r>
          </a:p>
          <a:p>
            <a:r>
              <a:rPr lang="en-US" sz="1200" b="0" dirty="0">
                <a:effectLst/>
                <a:latin typeface="Consolas" panose="020B0609020204030204" pitchFamily="49" charset="0"/>
              </a:rPr>
              <a:t>    return found</a:t>
            </a:r>
          </a:p>
        </p:txBody>
      </p:sp>
      <p:sp>
        <p:nvSpPr>
          <p:cNvPr id="10" name="Textfeld 9">
            <a:extLst>
              <a:ext uri="{FF2B5EF4-FFF2-40B4-BE49-F238E27FC236}">
                <a16:creationId xmlns:a16="http://schemas.microsoft.com/office/drawing/2014/main" id="{84705F73-413D-0EB6-6DBF-5D8C505E6A7E}"/>
              </a:ext>
            </a:extLst>
          </p:cNvPr>
          <p:cNvSpPr txBox="1"/>
          <p:nvPr/>
        </p:nvSpPr>
        <p:spPr>
          <a:xfrm>
            <a:off x="4848216" y="3211421"/>
            <a:ext cx="6106296" cy="2308324"/>
          </a:xfrm>
          <a:prstGeom prst="rect">
            <a:avLst/>
          </a:prstGeom>
          <a:noFill/>
        </p:spPr>
        <p:txBody>
          <a:bodyPr wrap="square">
            <a:spAutoFit/>
          </a:bodyPr>
          <a:lstStyle>
            <a:defPPr>
              <a:defRPr lang="en-US"/>
            </a:defPPr>
            <a:lvl1pPr>
              <a:defRPr sz="1200" b="0">
                <a:effectLst/>
                <a:latin typeface="Consolas" panose="020B0609020204030204" pitchFamily="49" charset="0"/>
              </a:defRPr>
            </a:lvl1pPr>
          </a:lstStyle>
          <a:p>
            <a:r>
              <a:rPr lang="en-US" dirty="0"/>
              <a:t>def </a:t>
            </a:r>
            <a:r>
              <a:rPr lang="en-US" dirty="0" err="1"/>
              <a:t>binarySearch</a:t>
            </a:r>
            <a:r>
              <a:rPr lang="en-US" dirty="0"/>
              <a:t>(</a:t>
            </a:r>
            <a:r>
              <a:rPr lang="en-US" dirty="0" err="1"/>
              <a:t>alist</a:t>
            </a:r>
            <a:r>
              <a:rPr lang="en-US" dirty="0"/>
              <a:t>, item):</a:t>
            </a:r>
          </a:p>
          <a:p>
            <a:r>
              <a:rPr lang="en-US" dirty="0"/>
              <a:t>    if </a:t>
            </a:r>
            <a:r>
              <a:rPr lang="en-US" dirty="0" err="1"/>
              <a:t>len</a:t>
            </a:r>
            <a:r>
              <a:rPr lang="en-US" dirty="0"/>
              <a:t>(</a:t>
            </a:r>
            <a:r>
              <a:rPr lang="en-US" dirty="0" err="1"/>
              <a:t>alist</a:t>
            </a:r>
            <a:r>
              <a:rPr lang="en-US" dirty="0"/>
              <a:t>) == 0:</a:t>
            </a:r>
          </a:p>
          <a:p>
            <a:r>
              <a:rPr lang="en-US" dirty="0"/>
              <a:t>        return False</a:t>
            </a:r>
          </a:p>
          <a:p>
            <a:r>
              <a:rPr lang="en-US" dirty="0"/>
              <a:t>    else:</a:t>
            </a:r>
          </a:p>
          <a:p>
            <a:r>
              <a:rPr lang="en-US" dirty="0"/>
              <a:t>        midpoint = </a:t>
            </a:r>
            <a:r>
              <a:rPr lang="en-US" dirty="0" err="1"/>
              <a:t>len</a:t>
            </a:r>
            <a:r>
              <a:rPr lang="en-US" dirty="0"/>
              <a:t>(</a:t>
            </a:r>
            <a:r>
              <a:rPr lang="en-US" dirty="0" err="1"/>
              <a:t>alist</a:t>
            </a:r>
            <a:r>
              <a:rPr lang="en-US" dirty="0"/>
              <a:t>) // 2</a:t>
            </a:r>
          </a:p>
          <a:p>
            <a:r>
              <a:rPr lang="en-US" dirty="0"/>
              <a:t>    if </a:t>
            </a:r>
            <a:r>
              <a:rPr lang="en-US" dirty="0" err="1"/>
              <a:t>alist</a:t>
            </a:r>
            <a:r>
              <a:rPr lang="en-US" dirty="0"/>
              <a:t>[midpoint] == item:</a:t>
            </a:r>
          </a:p>
          <a:p>
            <a:r>
              <a:rPr lang="en-US" dirty="0"/>
              <a:t>        return True</a:t>
            </a:r>
          </a:p>
          <a:p>
            <a:r>
              <a:rPr lang="en-US" dirty="0"/>
              <a:t>    else:</a:t>
            </a:r>
          </a:p>
          <a:p>
            <a:r>
              <a:rPr lang="en-US" dirty="0"/>
              <a:t>        if item &lt; </a:t>
            </a:r>
            <a:r>
              <a:rPr lang="en-US" dirty="0" err="1"/>
              <a:t>alist</a:t>
            </a:r>
            <a:r>
              <a:rPr lang="en-US" dirty="0"/>
              <a:t>[midpoint]:</a:t>
            </a:r>
          </a:p>
          <a:p>
            <a:r>
              <a:rPr lang="en-US" dirty="0"/>
              <a:t>            return </a:t>
            </a:r>
            <a:r>
              <a:rPr lang="en-US" dirty="0" err="1"/>
              <a:t>binarySearch</a:t>
            </a:r>
            <a:r>
              <a:rPr lang="en-US" dirty="0"/>
              <a:t>(</a:t>
            </a:r>
            <a:r>
              <a:rPr lang="en-US" dirty="0" err="1"/>
              <a:t>alist</a:t>
            </a:r>
            <a:r>
              <a:rPr lang="en-US" dirty="0"/>
              <a:t>[:midpoint], item)</a:t>
            </a:r>
          </a:p>
          <a:p>
            <a:r>
              <a:rPr lang="en-US" dirty="0"/>
              <a:t>        else:</a:t>
            </a:r>
          </a:p>
          <a:p>
            <a:r>
              <a:rPr lang="en-US" dirty="0"/>
              <a:t>            return </a:t>
            </a:r>
            <a:r>
              <a:rPr lang="en-US" dirty="0" err="1"/>
              <a:t>binarySearch</a:t>
            </a:r>
            <a:r>
              <a:rPr lang="en-US" dirty="0"/>
              <a:t>(</a:t>
            </a:r>
            <a:r>
              <a:rPr lang="en-US" dirty="0" err="1"/>
              <a:t>alist</a:t>
            </a:r>
            <a:r>
              <a:rPr lang="en-US" dirty="0"/>
              <a:t>[midpoint+1:], item)</a:t>
            </a:r>
          </a:p>
        </p:txBody>
      </p:sp>
    </p:spTree>
    <p:extLst>
      <p:ext uri="{BB962C8B-B14F-4D97-AF65-F5344CB8AC3E}">
        <p14:creationId xmlns:p14="http://schemas.microsoft.com/office/powerpoint/2010/main" val="1587140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dirty="0"/>
              <a:t>搜索</a:t>
            </a:r>
            <a:br>
              <a:rPr lang="en-US" altLang="zh-CN" dirty="0"/>
            </a:br>
            <a:r>
              <a:rPr lang="de-DE" altLang="zh-CN" dirty="0"/>
              <a:t>(</a:t>
            </a:r>
            <a:r>
              <a:rPr lang="de-DE" altLang="zh-CN" dirty="0" err="1"/>
              <a:t>Searching</a:t>
            </a:r>
            <a:r>
              <a:rPr lang="de-DE" altLang="zh-CN" dirty="0"/>
              <a:t>)</a:t>
            </a:r>
            <a:br>
              <a:rPr lang="de-DE" altLang="zh-CN" dirty="0"/>
            </a:br>
            <a:r>
              <a:rPr lang="zh-CN" altLang="en-US" dirty="0"/>
              <a:t>散列 </a:t>
            </a:r>
            <a:r>
              <a:rPr lang="de-DE" altLang="zh-CN" dirty="0"/>
              <a:t>(</a:t>
            </a:r>
            <a:r>
              <a:rPr lang="de-DE" altLang="zh-CN" dirty="0" err="1"/>
              <a:t>Hashing</a:t>
            </a:r>
            <a:r>
              <a:rPr lang="de-DE" altLang="zh-CN" dirty="0"/>
              <a:t>)</a:t>
            </a:r>
          </a:p>
        </p:txBody>
      </p:sp>
      <p:sp>
        <p:nvSpPr>
          <p:cNvPr id="22" name="Textfeld 21">
            <a:extLst>
              <a:ext uri="{FF2B5EF4-FFF2-40B4-BE49-F238E27FC236}">
                <a16:creationId xmlns:a16="http://schemas.microsoft.com/office/drawing/2014/main" id="{173D88AA-4044-17AE-2415-B2809B058020}"/>
              </a:ext>
            </a:extLst>
          </p:cNvPr>
          <p:cNvSpPr txBox="1"/>
          <p:nvPr/>
        </p:nvSpPr>
        <p:spPr>
          <a:xfrm>
            <a:off x="282203" y="1795241"/>
            <a:ext cx="10672310" cy="1477328"/>
          </a:xfrm>
          <a:prstGeom prst="rect">
            <a:avLst/>
          </a:prstGeom>
          <a:noFill/>
        </p:spPr>
        <p:txBody>
          <a:bodyPr wrap="square">
            <a:spAutoFit/>
          </a:bodyPr>
          <a:lstStyle/>
          <a:p>
            <a:r>
              <a:rPr lang="zh-CN" altLang="en-US" b="1" dirty="0"/>
              <a:t>散列表</a:t>
            </a:r>
            <a:r>
              <a:rPr lang="zh-CN" altLang="en-US" dirty="0"/>
              <a:t>是元素集合，其中的元素以一种便于查找的方式存储。散列表中的每个位置通常被称为槽，其中可以存储一个元素。</a:t>
            </a:r>
            <a:endParaRPr lang="de-DE" altLang="zh-CN" dirty="0"/>
          </a:p>
          <a:p>
            <a:r>
              <a:rPr lang="zh-CN" altLang="en-US" b="1" dirty="0"/>
              <a:t>散列函数</a:t>
            </a:r>
            <a:r>
              <a:rPr lang="zh-CN" altLang="en-US" dirty="0"/>
              <a:t>将散列表中的元素与其所属位置对应起来。</a:t>
            </a:r>
            <a:endParaRPr lang="de-DE" altLang="zh-CN" dirty="0"/>
          </a:p>
          <a:p>
            <a:r>
              <a:rPr lang="zh-CN" altLang="en-US" dirty="0"/>
              <a:t>散列函数一定要高效，以免它成为存储和搜索过程的负担，</a:t>
            </a:r>
            <a:endParaRPr lang="en-US" altLang="zh-CN" dirty="0"/>
          </a:p>
          <a:p>
            <a:r>
              <a:rPr lang="zh-CN" altLang="en-US" dirty="0"/>
              <a:t>而且要能处理冲突。</a:t>
            </a:r>
            <a:endParaRPr lang="en-US" dirty="0"/>
          </a:p>
        </p:txBody>
      </p:sp>
      <p:pic>
        <p:nvPicPr>
          <p:cNvPr id="6" name="Grafik 5">
            <a:extLst>
              <a:ext uri="{FF2B5EF4-FFF2-40B4-BE49-F238E27FC236}">
                <a16:creationId xmlns:a16="http://schemas.microsoft.com/office/drawing/2014/main" id="{3C6683E9-943B-7F79-FD88-B8CBD8C8BD6C}"/>
              </a:ext>
            </a:extLst>
          </p:cNvPr>
          <p:cNvPicPr>
            <a:picLocks noChangeAspect="1"/>
          </p:cNvPicPr>
          <p:nvPr/>
        </p:nvPicPr>
        <p:blipFill>
          <a:blip r:embed="rId2"/>
          <a:stretch>
            <a:fillRect/>
          </a:stretch>
        </p:blipFill>
        <p:spPr>
          <a:xfrm>
            <a:off x="248851" y="3279494"/>
            <a:ext cx="6328663" cy="909886"/>
          </a:xfrm>
          <a:prstGeom prst="rect">
            <a:avLst/>
          </a:prstGeom>
        </p:spPr>
      </p:pic>
      <p:sp>
        <p:nvSpPr>
          <p:cNvPr id="7" name="Pfeil: nach unten 6">
            <a:extLst>
              <a:ext uri="{FF2B5EF4-FFF2-40B4-BE49-F238E27FC236}">
                <a16:creationId xmlns:a16="http://schemas.microsoft.com/office/drawing/2014/main" id="{3FF3AF0E-95CF-6B8F-AD0E-0E610E8D69C9}"/>
              </a:ext>
            </a:extLst>
          </p:cNvPr>
          <p:cNvSpPr/>
          <p:nvPr/>
        </p:nvSpPr>
        <p:spPr>
          <a:xfrm>
            <a:off x="2879933" y="4056077"/>
            <a:ext cx="484632" cy="97840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Grafik 10">
            <a:extLst>
              <a:ext uri="{FF2B5EF4-FFF2-40B4-BE49-F238E27FC236}">
                <a16:creationId xmlns:a16="http://schemas.microsoft.com/office/drawing/2014/main" id="{70994245-E995-95BA-942A-D697A426BC50}"/>
              </a:ext>
            </a:extLst>
          </p:cNvPr>
          <p:cNvPicPr>
            <a:picLocks noChangeAspect="1"/>
          </p:cNvPicPr>
          <p:nvPr/>
        </p:nvPicPr>
        <p:blipFill>
          <a:blip r:embed="rId3"/>
          <a:stretch>
            <a:fillRect/>
          </a:stretch>
        </p:blipFill>
        <p:spPr>
          <a:xfrm>
            <a:off x="293859" y="5070512"/>
            <a:ext cx="6167526" cy="906354"/>
          </a:xfrm>
          <a:prstGeom prst="rect">
            <a:avLst/>
          </a:prstGeom>
        </p:spPr>
      </p:pic>
      <p:sp>
        <p:nvSpPr>
          <p:cNvPr id="13" name="Textfeld 12">
            <a:extLst>
              <a:ext uri="{FF2B5EF4-FFF2-40B4-BE49-F238E27FC236}">
                <a16:creationId xmlns:a16="http://schemas.microsoft.com/office/drawing/2014/main" id="{A44E8E1D-DC01-607E-3561-D5DD7DFD5D4C}"/>
              </a:ext>
            </a:extLst>
          </p:cNvPr>
          <p:cNvSpPr txBox="1"/>
          <p:nvPr/>
        </p:nvSpPr>
        <p:spPr>
          <a:xfrm>
            <a:off x="6996418" y="4312090"/>
            <a:ext cx="4064466" cy="369332"/>
          </a:xfrm>
          <a:prstGeom prst="rect">
            <a:avLst/>
          </a:prstGeom>
          <a:noFill/>
        </p:spPr>
        <p:txBody>
          <a:bodyPr wrap="square">
            <a:spAutoFit/>
          </a:bodyPr>
          <a:lstStyle/>
          <a:p>
            <a:r>
              <a:rPr lang="en-US" dirty="0" err="1"/>
              <a:t>python字典是存储</a:t>
            </a:r>
            <a:r>
              <a:rPr lang="en-US" b="1" dirty="0" err="1"/>
              <a:t>键</a:t>
            </a:r>
            <a:r>
              <a:rPr lang="en-US" b="1" dirty="0"/>
              <a:t>–</a:t>
            </a:r>
            <a:r>
              <a:rPr lang="en-US" b="1" dirty="0" err="1"/>
              <a:t>值</a:t>
            </a:r>
            <a:r>
              <a:rPr lang="en-US" dirty="0" err="1"/>
              <a:t>对的数据类型</a:t>
            </a:r>
            <a:endParaRPr lang="en-US" dirty="0"/>
          </a:p>
        </p:txBody>
      </p:sp>
      <p:sp>
        <p:nvSpPr>
          <p:cNvPr id="5" name="Textfeld 4">
            <a:extLst>
              <a:ext uri="{FF2B5EF4-FFF2-40B4-BE49-F238E27FC236}">
                <a16:creationId xmlns:a16="http://schemas.microsoft.com/office/drawing/2014/main" id="{3FC5B4D3-4664-1593-1261-05298E7475D5}"/>
              </a:ext>
            </a:extLst>
          </p:cNvPr>
          <p:cNvSpPr txBox="1"/>
          <p:nvPr/>
        </p:nvSpPr>
        <p:spPr>
          <a:xfrm>
            <a:off x="6903431" y="2771426"/>
            <a:ext cx="4216744" cy="1477328"/>
          </a:xfrm>
          <a:prstGeom prst="rect">
            <a:avLst/>
          </a:prstGeom>
          <a:noFill/>
        </p:spPr>
        <p:txBody>
          <a:bodyPr wrap="square">
            <a:spAutoFit/>
          </a:bodyPr>
          <a:lstStyle/>
          <a:p>
            <a:r>
              <a:rPr lang="en-US" dirty="0"/>
              <a:t>大多数编程语言都自带散列表这种能够快速读取的数据结构。但在不同的语言中，它有不同的名字，除了散列表，还有散列、映射、散列映射、字典、关联数组</a:t>
            </a:r>
            <a:r>
              <a:rPr lang="zh-CN" altLang="en-US" dirty="0"/>
              <a:t>。</a:t>
            </a:r>
            <a:endParaRPr lang="en-US" dirty="0"/>
          </a:p>
        </p:txBody>
      </p:sp>
    </p:spTree>
    <p:extLst>
      <p:ext uri="{BB962C8B-B14F-4D97-AF65-F5344CB8AC3E}">
        <p14:creationId xmlns:p14="http://schemas.microsoft.com/office/powerpoint/2010/main" val="4176605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dirty="0"/>
              <a:t>排序</a:t>
            </a:r>
            <a:br>
              <a:rPr lang="en-US" altLang="zh-CN" dirty="0"/>
            </a:br>
            <a:r>
              <a:rPr lang="de-DE" altLang="zh-CN" dirty="0"/>
              <a:t>(</a:t>
            </a:r>
            <a:r>
              <a:rPr lang="en-US" altLang="zh-CN" dirty="0"/>
              <a:t>Sort</a:t>
            </a:r>
            <a:r>
              <a:rPr lang="de-DE" altLang="zh-CN" dirty="0" err="1"/>
              <a:t>ing</a:t>
            </a:r>
            <a:r>
              <a:rPr lang="de-DE" altLang="zh-CN" dirty="0"/>
              <a:t>)</a:t>
            </a:r>
            <a:br>
              <a:rPr lang="de-DE" altLang="zh-CN" dirty="0"/>
            </a:br>
            <a:r>
              <a:rPr lang="zh-CN" altLang="en-US" dirty="0"/>
              <a:t>冒泡排序 </a:t>
            </a:r>
            <a:r>
              <a:rPr lang="de-DE" altLang="zh-CN" dirty="0"/>
              <a:t>(Bubble </a:t>
            </a:r>
            <a:r>
              <a:rPr lang="de-DE" altLang="zh-CN" dirty="0" err="1"/>
              <a:t>Sort</a:t>
            </a:r>
            <a:r>
              <a:rPr lang="de-DE" altLang="zh-CN" dirty="0"/>
              <a:t>)</a:t>
            </a:r>
          </a:p>
        </p:txBody>
      </p:sp>
      <p:sp>
        <p:nvSpPr>
          <p:cNvPr id="22" name="Textfeld 21">
            <a:extLst>
              <a:ext uri="{FF2B5EF4-FFF2-40B4-BE49-F238E27FC236}">
                <a16:creationId xmlns:a16="http://schemas.microsoft.com/office/drawing/2014/main" id="{173D88AA-4044-17AE-2415-B2809B058020}"/>
              </a:ext>
            </a:extLst>
          </p:cNvPr>
          <p:cNvSpPr txBox="1"/>
          <p:nvPr/>
        </p:nvSpPr>
        <p:spPr>
          <a:xfrm>
            <a:off x="282203" y="1795241"/>
            <a:ext cx="10672310" cy="646331"/>
          </a:xfrm>
          <a:prstGeom prst="rect">
            <a:avLst/>
          </a:prstGeom>
          <a:noFill/>
        </p:spPr>
        <p:txBody>
          <a:bodyPr wrap="square">
            <a:spAutoFit/>
          </a:bodyPr>
          <a:lstStyle/>
          <a:p>
            <a:r>
              <a:rPr lang="zh-CN" altLang="en-US" b="1" dirty="0"/>
              <a:t>冒泡排序</a:t>
            </a:r>
            <a:r>
              <a:rPr lang="zh-CN" altLang="en-US" dirty="0"/>
              <a:t>多次遍历列表。它比较相邻的元素，将不合顺序的交换。每一轮遍历都将下一个最</a:t>
            </a:r>
          </a:p>
          <a:p>
            <a:r>
              <a:rPr lang="zh-CN" altLang="en-US" dirty="0"/>
              <a:t>大值放到正确的位置上。本质上，每个元素通过“冒泡”找到自己所属的位置。</a:t>
            </a:r>
            <a:endParaRPr lang="en-US" dirty="0"/>
          </a:p>
        </p:txBody>
      </p:sp>
      <p:pic>
        <p:nvPicPr>
          <p:cNvPr id="5" name="Grafik 4">
            <a:extLst>
              <a:ext uri="{FF2B5EF4-FFF2-40B4-BE49-F238E27FC236}">
                <a16:creationId xmlns:a16="http://schemas.microsoft.com/office/drawing/2014/main" id="{E3D98BAB-70D6-EAE2-7044-A9D25BEF40CA}"/>
              </a:ext>
            </a:extLst>
          </p:cNvPr>
          <p:cNvPicPr>
            <a:picLocks noChangeAspect="1"/>
          </p:cNvPicPr>
          <p:nvPr/>
        </p:nvPicPr>
        <p:blipFill>
          <a:blip r:embed="rId2"/>
          <a:stretch>
            <a:fillRect/>
          </a:stretch>
        </p:blipFill>
        <p:spPr>
          <a:xfrm>
            <a:off x="282203" y="2404904"/>
            <a:ext cx="4162111" cy="3823438"/>
          </a:xfrm>
          <a:prstGeom prst="rect">
            <a:avLst/>
          </a:prstGeom>
        </p:spPr>
      </p:pic>
      <p:sp>
        <p:nvSpPr>
          <p:cNvPr id="9" name="Textfeld 8">
            <a:extLst>
              <a:ext uri="{FF2B5EF4-FFF2-40B4-BE49-F238E27FC236}">
                <a16:creationId xmlns:a16="http://schemas.microsoft.com/office/drawing/2014/main" id="{220E8878-D7D6-1293-06EB-E0AD6F3E4B0F}"/>
              </a:ext>
            </a:extLst>
          </p:cNvPr>
          <p:cNvSpPr txBox="1"/>
          <p:nvPr/>
        </p:nvSpPr>
        <p:spPr>
          <a:xfrm>
            <a:off x="4646265" y="2514540"/>
            <a:ext cx="5049670" cy="1384995"/>
          </a:xfrm>
          <a:prstGeom prst="rect">
            <a:avLst/>
          </a:prstGeom>
          <a:noFill/>
        </p:spPr>
        <p:txBody>
          <a:bodyPr wrap="square">
            <a:spAutoFit/>
          </a:bodyPr>
          <a:lstStyle/>
          <a:p>
            <a:r>
              <a:rPr lang="en-US" sz="1200" b="0" dirty="0">
                <a:effectLst/>
                <a:latin typeface="Consolas" panose="020B0609020204030204" pitchFamily="49" charset="0"/>
              </a:rPr>
              <a:t>def </a:t>
            </a:r>
            <a:r>
              <a:rPr lang="en-US" sz="1200" b="0" dirty="0" err="1">
                <a:effectLst/>
                <a:latin typeface="Consolas" panose="020B0609020204030204" pitchFamily="49" charset="0"/>
              </a:rPr>
              <a:t>bubbleSort</a:t>
            </a:r>
            <a:r>
              <a:rPr lang="en-US" sz="1200" b="0" dirty="0">
                <a:effectLst/>
                <a:latin typeface="Consolas" panose="020B0609020204030204" pitchFamily="49" charset="0"/>
              </a:rPr>
              <a:t>(</a:t>
            </a:r>
            <a:r>
              <a:rPr lang="en-US" sz="1200" b="0" dirty="0" err="1">
                <a:effectLst/>
                <a:latin typeface="Consolas" panose="020B0609020204030204" pitchFamily="49" charset="0"/>
              </a:rPr>
              <a:t>alist</a:t>
            </a:r>
            <a:r>
              <a:rPr lang="en-US" sz="1200" b="0" dirty="0">
                <a:effectLst/>
                <a:latin typeface="Consolas" panose="020B0609020204030204" pitchFamily="49" charset="0"/>
              </a:rPr>
              <a:t>):</a:t>
            </a:r>
          </a:p>
          <a:p>
            <a:r>
              <a:rPr lang="en-US" sz="1200" b="0" dirty="0">
                <a:effectLst/>
                <a:latin typeface="Consolas" panose="020B0609020204030204" pitchFamily="49" charset="0"/>
              </a:rPr>
              <a:t>    for </a:t>
            </a:r>
            <a:r>
              <a:rPr lang="en-US" sz="1200" b="0" dirty="0" err="1">
                <a:effectLst/>
                <a:latin typeface="Consolas" panose="020B0609020204030204" pitchFamily="49" charset="0"/>
              </a:rPr>
              <a:t>passnum</a:t>
            </a:r>
            <a:r>
              <a:rPr lang="en-US" sz="1200" b="0" dirty="0">
                <a:effectLst/>
                <a:latin typeface="Consolas" panose="020B0609020204030204" pitchFamily="49" charset="0"/>
              </a:rPr>
              <a:t> in range(</a:t>
            </a:r>
            <a:r>
              <a:rPr lang="en-US" sz="1200" b="0" dirty="0" err="1">
                <a:effectLst/>
                <a:latin typeface="Consolas" panose="020B0609020204030204" pitchFamily="49" charset="0"/>
              </a:rPr>
              <a:t>len</a:t>
            </a:r>
            <a:r>
              <a:rPr lang="en-US" sz="1200" b="0" dirty="0">
                <a:effectLst/>
                <a:latin typeface="Consolas" panose="020B0609020204030204" pitchFamily="49" charset="0"/>
              </a:rPr>
              <a:t>(</a:t>
            </a:r>
            <a:r>
              <a:rPr lang="en-US" sz="1200" b="0" dirty="0" err="1">
                <a:effectLst/>
                <a:latin typeface="Consolas" panose="020B0609020204030204" pitchFamily="49" charset="0"/>
              </a:rPr>
              <a:t>alist</a:t>
            </a:r>
            <a:r>
              <a:rPr lang="en-US" sz="1200" b="0" dirty="0">
                <a:effectLst/>
                <a:latin typeface="Consolas" panose="020B0609020204030204" pitchFamily="49" charset="0"/>
              </a:rPr>
              <a:t>)-1, 0, -1):</a:t>
            </a:r>
          </a:p>
          <a:p>
            <a:r>
              <a:rPr lang="en-US" sz="1200" b="0" dirty="0">
                <a:effectLst/>
                <a:latin typeface="Consolas" panose="020B0609020204030204" pitchFamily="49" charset="0"/>
              </a:rPr>
              <a:t>        for </a:t>
            </a:r>
            <a:r>
              <a:rPr lang="en-US" sz="1200" b="0" dirty="0" err="1">
                <a:effectLst/>
                <a:latin typeface="Consolas" panose="020B0609020204030204" pitchFamily="49" charset="0"/>
              </a:rPr>
              <a:t>i</a:t>
            </a:r>
            <a:r>
              <a:rPr lang="en-US" sz="1200" b="0" dirty="0">
                <a:effectLst/>
                <a:latin typeface="Consolas" panose="020B0609020204030204" pitchFamily="49" charset="0"/>
              </a:rPr>
              <a:t> in range(</a:t>
            </a:r>
            <a:r>
              <a:rPr lang="en-US" sz="1200" b="0" dirty="0" err="1">
                <a:effectLst/>
                <a:latin typeface="Consolas" panose="020B0609020204030204" pitchFamily="49" charset="0"/>
              </a:rPr>
              <a:t>passnum</a:t>
            </a:r>
            <a:r>
              <a:rPr lang="en-US" sz="1200" b="0" dirty="0">
                <a:effectLst/>
                <a:latin typeface="Consolas" panose="020B0609020204030204" pitchFamily="49" charset="0"/>
              </a:rPr>
              <a:t>):</a:t>
            </a:r>
          </a:p>
          <a:p>
            <a:r>
              <a:rPr lang="en-US" sz="1200" b="0" dirty="0">
                <a:effectLst/>
                <a:latin typeface="Consolas" panose="020B0609020204030204" pitchFamily="49" charset="0"/>
              </a:rPr>
              <a:t>            if </a:t>
            </a:r>
            <a:r>
              <a:rPr lang="en-US" sz="1200" b="0" dirty="0" err="1">
                <a:effectLst/>
                <a:latin typeface="Consolas" panose="020B0609020204030204" pitchFamily="49" charset="0"/>
              </a:rPr>
              <a:t>alist</a:t>
            </a:r>
            <a:r>
              <a:rPr lang="en-US" sz="1200" b="0" dirty="0">
                <a:effectLst/>
                <a:latin typeface="Consolas" panose="020B0609020204030204" pitchFamily="49" charset="0"/>
              </a:rPr>
              <a:t>[</a:t>
            </a:r>
            <a:r>
              <a:rPr lang="en-US" sz="1200" b="0" dirty="0" err="1">
                <a:effectLst/>
                <a:latin typeface="Consolas" panose="020B0609020204030204" pitchFamily="49" charset="0"/>
              </a:rPr>
              <a:t>i</a:t>
            </a:r>
            <a:r>
              <a:rPr lang="en-US" sz="1200" b="0" dirty="0">
                <a:effectLst/>
                <a:latin typeface="Consolas" panose="020B0609020204030204" pitchFamily="49" charset="0"/>
              </a:rPr>
              <a:t>] &gt; </a:t>
            </a:r>
            <a:r>
              <a:rPr lang="en-US" sz="1200" b="0" dirty="0" err="1">
                <a:effectLst/>
                <a:latin typeface="Consolas" panose="020B0609020204030204" pitchFamily="49" charset="0"/>
              </a:rPr>
              <a:t>alist</a:t>
            </a:r>
            <a:r>
              <a:rPr lang="en-US" sz="1200" b="0" dirty="0">
                <a:effectLst/>
                <a:latin typeface="Consolas" panose="020B0609020204030204" pitchFamily="49" charset="0"/>
              </a:rPr>
              <a:t>[i+1]:</a:t>
            </a:r>
          </a:p>
          <a:p>
            <a:r>
              <a:rPr lang="en-US" sz="1200" b="0" dirty="0">
                <a:effectLst/>
                <a:latin typeface="Consolas" panose="020B0609020204030204" pitchFamily="49" charset="0"/>
              </a:rPr>
              <a:t>                temp = </a:t>
            </a:r>
            <a:r>
              <a:rPr lang="en-US" sz="1200" b="0" dirty="0" err="1">
                <a:effectLst/>
                <a:latin typeface="Consolas" panose="020B0609020204030204" pitchFamily="49" charset="0"/>
              </a:rPr>
              <a:t>alist</a:t>
            </a:r>
            <a:r>
              <a:rPr lang="en-US" sz="1200" b="0" dirty="0">
                <a:effectLst/>
                <a:latin typeface="Consolas" panose="020B0609020204030204" pitchFamily="49" charset="0"/>
              </a:rPr>
              <a:t>[</a:t>
            </a:r>
            <a:r>
              <a:rPr lang="en-US" sz="1200" b="0" dirty="0" err="1">
                <a:effectLst/>
                <a:latin typeface="Consolas" panose="020B0609020204030204" pitchFamily="49" charset="0"/>
              </a:rPr>
              <a:t>i</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alist</a:t>
            </a:r>
            <a:r>
              <a:rPr lang="en-US" sz="1200" b="0" dirty="0">
                <a:effectLst/>
                <a:latin typeface="Consolas" panose="020B0609020204030204" pitchFamily="49" charset="0"/>
              </a:rPr>
              <a:t>[</a:t>
            </a:r>
            <a:r>
              <a:rPr lang="en-US" sz="1200" b="0" dirty="0" err="1">
                <a:effectLst/>
                <a:latin typeface="Consolas" panose="020B0609020204030204" pitchFamily="49" charset="0"/>
              </a:rPr>
              <a:t>i</a:t>
            </a:r>
            <a:r>
              <a:rPr lang="en-US" sz="1200" b="0" dirty="0">
                <a:effectLst/>
                <a:latin typeface="Consolas" panose="020B0609020204030204" pitchFamily="49" charset="0"/>
              </a:rPr>
              <a:t>] = </a:t>
            </a:r>
            <a:r>
              <a:rPr lang="en-US" sz="1200" b="0" dirty="0" err="1">
                <a:effectLst/>
                <a:latin typeface="Consolas" panose="020B0609020204030204" pitchFamily="49" charset="0"/>
              </a:rPr>
              <a:t>alist</a:t>
            </a:r>
            <a:r>
              <a:rPr lang="en-US" sz="1200" b="0" dirty="0">
                <a:effectLst/>
                <a:latin typeface="Consolas" panose="020B0609020204030204" pitchFamily="49" charset="0"/>
              </a:rPr>
              <a:t>[i+1]</a:t>
            </a:r>
          </a:p>
          <a:p>
            <a:r>
              <a:rPr lang="en-US" sz="1200" b="0" dirty="0">
                <a:effectLst/>
                <a:latin typeface="Consolas" panose="020B0609020204030204" pitchFamily="49" charset="0"/>
              </a:rPr>
              <a:t>                </a:t>
            </a:r>
            <a:r>
              <a:rPr lang="en-US" sz="1200" b="0" dirty="0" err="1">
                <a:effectLst/>
                <a:latin typeface="Consolas" panose="020B0609020204030204" pitchFamily="49" charset="0"/>
              </a:rPr>
              <a:t>alist</a:t>
            </a:r>
            <a:r>
              <a:rPr lang="en-US" sz="1200" b="0" dirty="0">
                <a:effectLst/>
                <a:latin typeface="Consolas" panose="020B0609020204030204" pitchFamily="49" charset="0"/>
              </a:rPr>
              <a:t>[i+1] = temp</a:t>
            </a:r>
          </a:p>
        </p:txBody>
      </p:sp>
      <p:sp>
        <p:nvSpPr>
          <p:cNvPr id="12" name="Textfeld 11">
            <a:extLst>
              <a:ext uri="{FF2B5EF4-FFF2-40B4-BE49-F238E27FC236}">
                <a16:creationId xmlns:a16="http://schemas.microsoft.com/office/drawing/2014/main" id="{48CF193F-8334-764A-E183-C4156A3887D3}"/>
              </a:ext>
            </a:extLst>
          </p:cNvPr>
          <p:cNvSpPr txBox="1"/>
          <p:nvPr/>
        </p:nvSpPr>
        <p:spPr>
          <a:xfrm>
            <a:off x="4919019" y="4224605"/>
            <a:ext cx="6106296" cy="2308324"/>
          </a:xfrm>
          <a:prstGeom prst="rect">
            <a:avLst/>
          </a:prstGeom>
          <a:noFill/>
        </p:spPr>
        <p:txBody>
          <a:bodyPr wrap="square">
            <a:spAutoFit/>
          </a:bodyPr>
          <a:lstStyle/>
          <a:p>
            <a:r>
              <a:rPr lang="en-US" sz="1200" dirty="0">
                <a:latin typeface="Consolas" panose="020B0609020204030204" pitchFamily="49" charset="0"/>
              </a:rPr>
              <a:t>def </a:t>
            </a:r>
            <a:r>
              <a:rPr lang="en-US" sz="1200" dirty="0" err="1">
                <a:latin typeface="Consolas" panose="020B0609020204030204" pitchFamily="49" charset="0"/>
              </a:rPr>
              <a:t>shortBubbleSort</a:t>
            </a:r>
            <a:r>
              <a:rPr lang="en-US" sz="1200" dirty="0">
                <a:latin typeface="Consolas" panose="020B0609020204030204" pitchFamily="49" charset="0"/>
              </a:rPr>
              <a:t>(</a:t>
            </a:r>
            <a:r>
              <a:rPr lang="en-US" sz="1200" dirty="0" err="1">
                <a:latin typeface="Consolas" panose="020B0609020204030204" pitchFamily="49" charset="0"/>
              </a:rPr>
              <a:t>alist</a:t>
            </a:r>
            <a:r>
              <a:rPr lang="en-US" sz="1200" dirty="0">
                <a:latin typeface="Consolas" panose="020B0609020204030204" pitchFamily="49" charset="0"/>
              </a:rPr>
              <a:t>):</a:t>
            </a:r>
          </a:p>
          <a:p>
            <a:r>
              <a:rPr lang="en-US" sz="1200" dirty="0">
                <a:latin typeface="Consolas" panose="020B0609020204030204" pitchFamily="49" charset="0"/>
              </a:rPr>
              <a:t>    exchanges = True</a:t>
            </a:r>
          </a:p>
          <a:p>
            <a:r>
              <a:rPr lang="en-US" sz="1200" dirty="0">
                <a:latin typeface="Consolas" panose="020B0609020204030204" pitchFamily="49" charset="0"/>
              </a:rPr>
              <a:t>    </a:t>
            </a:r>
            <a:r>
              <a:rPr lang="en-US" sz="1200" dirty="0" err="1">
                <a:latin typeface="Consolas" panose="020B0609020204030204" pitchFamily="49" charset="0"/>
              </a:rPr>
              <a:t>passnum</a:t>
            </a:r>
            <a:r>
              <a:rPr lang="en-US" sz="1200" dirty="0">
                <a:latin typeface="Consolas" panose="020B0609020204030204" pitchFamily="49" charset="0"/>
              </a:rPr>
              <a:t> = </a:t>
            </a:r>
            <a:r>
              <a:rPr lang="en-US" sz="1200" dirty="0" err="1">
                <a:latin typeface="Consolas" panose="020B0609020204030204" pitchFamily="49" charset="0"/>
              </a:rPr>
              <a:t>len</a:t>
            </a:r>
            <a:r>
              <a:rPr lang="en-US" sz="1200" dirty="0">
                <a:latin typeface="Consolas" panose="020B0609020204030204" pitchFamily="49" charset="0"/>
              </a:rPr>
              <a:t>(</a:t>
            </a:r>
            <a:r>
              <a:rPr lang="en-US" sz="1200" dirty="0" err="1">
                <a:latin typeface="Consolas" panose="020B0609020204030204" pitchFamily="49" charset="0"/>
              </a:rPr>
              <a:t>alist</a:t>
            </a:r>
            <a:r>
              <a:rPr lang="en-US" sz="1200" dirty="0">
                <a:latin typeface="Consolas" panose="020B0609020204030204" pitchFamily="49" charset="0"/>
              </a:rPr>
              <a:t>)-1</a:t>
            </a:r>
          </a:p>
          <a:p>
            <a:r>
              <a:rPr lang="en-US" sz="1200" dirty="0">
                <a:latin typeface="Consolas" panose="020B0609020204030204" pitchFamily="49" charset="0"/>
              </a:rPr>
              <a:t>    while </a:t>
            </a:r>
            <a:r>
              <a:rPr lang="en-US" sz="1200" dirty="0" err="1">
                <a:latin typeface="Consolas" panose="020B0609020204030204" pitchFamily="49" charset="0"/>
              </a:rPr>
              <a:t>passnum</a:t>
            </a:r>
            <a:r>
              <a:rPr lang="en-US" sz="1200" dirty="0">
                <a:latin typeface="Consolas" panose="020B0609020204030204" pitchFamily="49" charset="0"/>
              </a:rPr>
              <a:t> &gt; 0 and exchanges:</a:t>
            </a:r>
          </a:p>
          <a:p>
            <a:r>
              <a:rPr lang="en-US" sz="1200" dirty="0">
                <a:latin typeface="Consolas" panose="020B0609020204030204" pitchFamily="49" charset="0"/>
              </a:rPr>
              <a:t>        exchanges = False</a:t>
            </a:r>
          </a:p>
          <a:p>
            <a:r>
              <a:rPr lang="en-US" sz="1200" dirty="0">
                <a:latin typeface="Consolas" panose="020B0609020204030204" pitchFamily="49" charset="0"/>
              </a:rPr>
              <a:t>        for </a:t>
            </a:r>
            <a:r>
              <a:rPr lang="en-US" sz="1200" dirty="0" err="1">
                <a:latin typeface="Consolas" panose="020B0609020204030204" pitchFamily="49" charset="0"/>
              </a:rPr>
              <a:t>i</a:t>
            </a:r>
            <a:r>
              <a:rPr lang="en-US" sz="1200" dirty="0">
                <a:latin typeface="Consolas" panose="020B0609020204030204" pitchFamily="49" charset="0"/>
              </a:rPr>
              <a:t> in range(</a:t>
            </a:r>
            <a:r>
              <a:rPr lang="en-US" sz="1200" dirty="0" err="1">
                <a:latin typeface="Consolas" panose="020B0609020204030204" pitchFamily="49" charset="0"/>
              </a:rPr>
              <a:t>passnum</a:t>
            </a:r>
            <a:r>
              <a:rPr lang="en-US" sz="1200" dirty="0">
                <a:latin typeface="Consolas" panose="020B0609020204030204" pitchFamily="49" charset="0"/>
              </a:rPr>
              <a:t>):</a:t>
            </a:r>
          </a:p>
          <a:p>
            <a:r>
              <a:rPr lang="en-US" sz="1200" dirty="0">
                <a:latin typeface="Consolas" panose="020B0609020204030204" pitchFamily="49" charset="0"/>
              </a:rPr>
              <a:t>            if </a:t>
            </a:r>
            <a:r>
              <a:rPr lang="en-US" sz="1200" dirty="0" err="1">
                <a:latin typeface="Consolas" panose="020B0609020204030204" pitchFamily="49" charset="0"/>
              </a:rPr>
              <a:t>alist</a:t>
            </a:r>
            <a:r>
              <a:rPr lang="en-US" sz="1200" dirty="0">
                <a:latin typeface="Consolas" panose="020B0609020204030204" pitchFamily="49" charset="0"/>
              </a:rPr>
              <a:t>[</a:t>
            </a:r>
            <a:r>
              <a:rPr lang="en-US" sz="1200" dirty="0" err="1">
                <a:latin typeface="Consolas" panose="020B0609020204030204" pitchFamily="49" charset="0"/>
              </a:rPr>
              <a:t>i</a:t>
            </a:r>
            <a:r>
              <a:rPr lang="en-US" sz="1200" dirty="0">
                <a:latin typeface="Consolas" panose="020B0609020204030204" pitchFamily="49" charset="0"/>
              </a:rPr>
              <a:t>] &gt; </a:t>
            </a:r>
            <a:r>
              <a:rPr lang="en-US" sz="1200" dirty="0" err="1">
                <a:latin typeface="Consolas" panose="020B0609020204030204" pitchFamily="49" charset="0"/>
              </a:rPr>
              <a:t>alist</a:t>
            </a:r>
            <a:r>
              <a:rPr lang="en-US" sz="1200" dirty="0">
                <a:latin typeface="Consolas" panose="020B0609020204030204" pitchFamily="49" charset="0"/>
              </a:rPr>
              <a:t>[i+1]:</a:t>
            </a:r>
          </a:p>
          <a:p>
            <a:r>
              <a:rPr lang="en-US" sz="1200" dirty="0">
                <a:latin typeface="Consolas" panose="020B0609020204030204" pitchFamily="49" charset="0"/>
              </a:rPr>
              <a:t>                exchanges = True</a:t>
            </a:r>
          </a:p>
          <a:p>
            <a:r>
              <a:rPr lang="en-US" sz="1200" dirty="0">
                <a:latin typeface="Consolas" panose="020B0609020204030204" pitchFamily="49" charset="0"/>
              </a:rPr>
              <a:t>                temp = </a:t>
            </a:r>
            <a:r>
              <a:rPr lang="en-US" sz="1200" dirty="0" err="1">
                <a:latin typeface="Consolas" panose="020B0609020204030204" pitchFamily="49" charset="0"/>
              </a:rPr>
              <a:t>alist</a:t>
            </a:r>
            <a:r>
              <a:rPr lang="en-US" sz="1200" dirty="0">
                <a:latin typeface="Consolas" panose="020B0609020204030204" pitchFamily="49" charset="0"/>
              </a:rPr>
              <a:t>[</a:t>
            </a:r>
            <a:r>
              <a:rPr lang="en-US" sz="1200" dirty="0" err="1">
                <a:latin typeface="Consolas" panose="020B0609020204030204" pitchFamily="49" charset="0"/>
              </a:rPr>
              <a:t>i</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err="1">
                <a:latin typeface="Consolas" panose="020B0609020204030204" pitchFamily="49" charset="0"/>
              </a:rPr>
              <a:t>alist</a:t>
            </a:r>
            <a:r>
              <a:rPr lang="en-US" sz="1200" dirty="0">
                <a:latin typeface="Consolas" panose="020B0609020204030204" pitchFamily="49" charset="0"/>
              </a:rPr>
              <a:t>[</a:t>
            </a:r>
            <a:r>
              <a:rPr lang="en-US" sz="1200" dirty="0" err="1">
                <a:latin typeface="Consolas" panose="020B0609020204030204" pitchFamily="49" charset="0"/>
              </a:rPr>
              <a:t>i</a:t>
            </a:r>
            <a:r>
              <a:rPr lang="en-US" sz="1200" dirty="0">
                <a:latin typeface="Consolas" panose="020B0609020204030204" pitchFamily="49" charset="0"/>
              </a:rPr>
              <a:t>] = </a:t>
            </a:r>
            <a:r>
              <a:rPr lang="en-US" sz="1200" dirty="0" err="1">
                <a:latin typeface="Consolas" panose="020B0609020204030204" pitchFamily="49" charset="0"/>
              </a:rPr>
              <a:t>alist</a:t>
            </a:r>
            <a:r>
              <a:rPr lang="en-US" sz="1200" dirty="0">
                <a:latin typeface="Consolas" panose="020B0609020204030204" pitchFamily="49" charset="0"/>
              </a:rPr>
              <a:t>[i+1]</a:t>
            </a:r>
          </a:p>
          <a:p>
            <a:r>
              <a:rPr lang="en-US" sz="1200" dirty="0">
                <a:latin typeface="Consolas" panose="020B0609020204030204" pitchFamily="49" charset="0"/>
              </a:rPr>
              <a:t>                </a:t>
            </a:r>
            <a:r>
              <a:rPr lang="en-US" sz="1200" dirty="0" err="1">
                <a:latin typeface="Consolas" panose="020B0609020204030204" pitchFamily="49" charset="0"/>
              </a:rPr>
              <a:t>alist</a:t>
            </a:r>
            <a:r>
              <a:rPr lang="en-US" sz="1200" dirty="0">
                <a:latin typeface="Consolas" panose="020B0609020204030204" pitchFamily="49" charset="0"/>
              </a:rPr>
              <a:t>[i+1] = temp</a:t>
            </a:r>
          </a:p>
          <a:p>
            <a:r>
              <a:rPr lang="en-US" sz="1200" dirty="0">
                <a:latin typeface="Consolas" panose="020B0609020204030204" pitchFamily="49" charset="0"/>
              </a:rPr>
              <a:t>        </a:t>
            </a:r>
            <a:r>
              <a:rPr lang="en-US" sz="1200" dirty="0" err="1">
                <a:latin typeface="Consolas" panose="020B0609020204030204" pitchFamily="49" charset="0"/>
              </a:rPr>
              <a:t>passnum</a:t>
            </a:r>
            <a:r>
              <a:rPr lang="en-US" sz="1200" dirty="0">
                <a:latin typeface="Consolas" panose="020B0609020204030204" pitchFamily="49" charset="0"/>
              </a:rPr>
              <a:t> = </a:t>
            </a:r>
            <a:r>
              <a:rPr lang="en-US" sz="1200" dirty="0" err="1">
                <a:latin typeface="Consolas" panose="020B0609020204030204" pitchFamily="49" charset="0"/>
              </a:rPr>
              <a:t>passnum</a:t>
            </a:r>
            <a:r>
              <a:rPr lang="en-US" sz="1200" dirty="0">
                <a:latin typeface="Consolas" panose="020B0609020204030204" pitchFamily="49" charset="0"/>
              </a:rPr>
              <a:t> -1</a:t>
            </a:r>
          </a:p>
        </p:txBody>
      </p:sp>
      <p:sp>
        <p:nvSpPr>
          <p:cNvPr id="15" name="Textfeld 14">
            <a:extLst>
              <a:ext uri="{FF2B5EF4-FFF2-40B4-BE49-F238E27FC236}">
                <a16:creationId xmlns:a16="http://schemas.microsoft.com/office/drawing/2014/main" id="{0C8A534C-53C5-B6A7-02A2-A24E011ABFBD}"/>
              </a:ext>
            </a:extLst>
          </p:cNvPr>
          <p:cNvSpPr txBox="1"/>
          <p:nvPr/>
        </p:nvSpPr>
        <p:spPr>
          <a:xfrm>
            <a:off x="4848216" y="3936996"/>
            <a:ext cx="6106296" cy="369332"/>
          </a:xfrm>
          <a:prstGeom prst="rect">
            <a:avLst/>
          </a:prstGeom>
          <a:noFill/>
        </p:spPr>
        <p:txBody>
          <a:bodyPr wrap="square">
            <a:spAutoFit/>
          </a:bodyPr>
          <a:lstStyle/>
          <a:p>
            <a:r>
              <a:rPr lang="en-US" dirty="0" err="1"/>
              <a:t>短冒泡</a:t>
            </a:r>
            <a:endParaRPr lang="en-US" dirty="0"/>
          </a:p>
        </p:txBody>
      </p:sp>
      <p:sp>
        <p:nvSpPr>
          <p:cNvPr id="16" name="Textfeld 15">
            <a:extLst>
              <a:ext uri="{FF2B5EF4-FFF2-40B4-BE49-F238E27FC236}">
                <a16:creationId xmlns:a16="http://schemas.microsoft.com/office/drawing/2014/main" id="{0BC89A65-F7BD-5A60-7665-93E23DD4FB98}"/>
              </a:ext>
            </a:extLst>
          </p:cNvPr>
          <p:cNvSpPr txBox="1"/>
          <p:nvPr/>
        </p:nvSpPr>
        <p:spPr>
          <a:xfrm>
            <a:off x="9467910" y="3993772"/>
            <a:ext cx="1014740" cy="2308324"/>
          </a:xfrm>
          <a:prstGeom prst="rect">
            <a:avLst/>
          </a:prstGeom>
          <a:noFill/>
        </p:spPr>
        <p:txBody>
          <a:bodyPr wrap="square" rtlCol="0">
            <a:spAutoFit/>
          </a:bodyPr>
          <a:lstStyle/>
          <a:p>
            <a:r>
              <a:rPr lang="zh-CN" altLang="en-US" dirty="0"/>
              <a:t>问题</a:t>
            </a:r>
            <a:r>
              <a:rPr lang="de-DE" altLang="zh-CN" dirty="0"/>
              <a:t>:</a:t>
            </a:r>
            <a:endParaRPr lang="en-US" altLang="zh-CN" dirty="0"/>
          </a:p>
          <a:p>
            <a:r>
              <a:rPr lang="en-US" altLang="zh-CN" dirty="0"/>
              <a:t>O(? ) 						</a:t>
            </a:r>
            <a:endParaRPr lang="en-US" dirty="0"/>
          </a:p>
        </p:txBody>
      </p:sp>
    </p:spTree>
    <p:extLst>
      <p:ext uri="{BB962C8B-B14F-4D97-AF65-F5344CB8AC3E}">
        <p14:creationId xmlns:p14="http://schemas.microsoft.com/office/powerpoint/2010/main" val="3242549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dirty="0"/>
              <a:t>排序</a:t>
            </a:r>
            <a:br>
              <a:rPr lang="en-US" altLang="zh-CN" dirty="0"/>
            </a:br>
            <a:r>
              <a:rPr lang="de-DE" altLang="zh-CN" dirty="0"/>
              <a:t>(</a:t>
            </a:r>
            <a:r>
              <a:rPr lang="en-US" altLang="zh-CN" dirty="0"/>
              <a:t>Sort</a:t>
            </a:r>
            <a:r>
              <a:rPr lang="de-DE" altLang="zh-CN" dirty="0" err="1"/>
              <a:t>ing</a:t>
            </a:r>
            <a:r>
              <a:rPr lang="de-DE" altLang="zh-CN" dirty="0"/>
              <a:t>)</a:t>
            </a:r>
            <a:br>
              <a:rPr lang="de-DE" altLang="zh-CN" dirty="0"/>
            </a:br>
            <a:r>
              <a:rPr lang="zh-CN" altLang="en-US" dirty="0"/>
              <a:t>选择排序 </a:t>
            </a:r>
            <a:r>
              <a:rPr lang="de-DE" altLang="zh-CN" dirty="0"/>
              <a:t>(</a:t>
            </a:r>
            <a:r>
              <a:rPr lang="de-DE" altLang="zh-CN" dirty="0" err="1"/>
              <a:t>Selection</a:t>
            </a:r>
            <a:r>
              <a:rPr lang="de-DE" altLang="zh-CN" dirty="0"/>
              <a:t> </a:t>
            </a:r>
            <a:r>
              <a:rPr lang="de-DE" altLang="zh-CN" dirty="0" err="1"/>
              <a:t>Sort</a:t>
            </a:r>
            <a:r>
              <a:rPr lang="de-DE" altLang="zh-CN" dirty="0"/>
              <a:t>)</a:t>
            </a:r>
          </a:p>
        </p:txBody>
      </p:sp>
      <p:sp>
        <p:nvSpPr>
          <p:cNvPr id="22" name="Textfeld 21">
            <a:extLst>
              <a:ext uri="{FF2B5EF4-FFF2-40B4-BE49-F238E27FC236}">
                <a16:creationId xmlns:a16="http://schemas.microsoft.com/office/drawing/2014/main" id="{173D88AA-4044-17AE-2415-B2809B058020}"/>
              </a:ext>
            </a:extLst>
          </p:cNvPr>
          <p:cNvSpPr txBox="1"/>
          <p:nvPr/>
        </p:nvSpPr>
        <p:spPr>
          <a:xfrm>
            <a:off x="282203" y="1795241"/>
            <a:ext cx="10672310" cy="369332"/>
          </a:xfrm>
          <a:prstGeom prst="rect">
            <a:avLst/>
          </a:prstGeom>
          <a:noFill/>
        </p:spPr>
        <p:txBody>
          <a:bodyPr wrap="square">
            <a:spAutoFit/>
          </a:bodyPr>
          <a:lstStyle/>
          <a:p>
            <a:r>
              <a:rPr lang="zh-CN" altLang="en-US" b="1" dirty="0"/>
              <a:t>选择排序</a:t>
            </a:r>
            <a:r>
              <a:rPr lang="zh-CN" altLang="en-US" dirty="0"/>
              <a:t>在冒泡排序的基础上做了改进，每次遍历列表时只做一次交换。</a:t>
            </a:r>
            <a:endParaRPr lang="en-US" dirty="0"/>
          </a:p>
        </p:txBody>
      </p:sp>
      <p:sp>
        <p:nvSpPr>
          <p:cNvPr id="9" name="Textfeld 8">
            <a:extLst>
              <a:ext uri="{FF2B5EF4-FFF2-40B4-BE49-F238E27FC236}">
                <a16:creationId xmlns:a16="http://schemas.microsoft.com/office/drawing/2014/main" id="{220E8878-D7D6-1293-06EB-E0AD6F3E4B0F}"/>
              </a:ext>
            </a:extLst>
          </p:cNvPr>
          <p:cNvSpPr txBox="1"/>
          <p:nvPr/>
        </p:nvSpPr>
        <p:spPr>
          <a:xfrm>
            <a:off x="4294674" y="2243824"/>
            <a:ext cx="5049670" cy="1938992"/>
          </a:xfrm>
          <a:prstGeom prst="rect">
            <a:avLst/>
          </a:prstGeom>
          <a:noFill/>
        </p:spPr>
        <p:txBody>
          <a:bodyPr wrap="square">
            <a:spAutoFit/>
          </a:bodyPr>
          <a:lstStyle/>
          <a:p>
            <a:r>
              <a:rPr lang="en-US" sz="1200" dirty="0">
                <a:latin typeface="Consolas" panose="020B0609020204030204" pitchFamily="49" charset="0"/>
              </a:rPr>
              <a:t>def </a:t>
            </a:r>
            <a:r>
              <a:rPr lang="en-US" sz="1200" dirty="0" err="1">
                <a:latin typeface="Consolas" panose="020B0609020204030204" pitchFamily="49" charset="0"/>
              </a:rPr>
              <a:t>selectionSort</a:t>
            </a:r>
            <a:r>
              <a:rPr lang="en-US" sz="1200" dirty="0">
                <a:latin typeface="Consolas" panose="020B0609020204030204" pitchFamily="49" charset="0"/>
              </a:rPr>
              <a:t>(</a:t>
            </a:r>
            <a:r>
              <a:rPr lang="en-US" sz="1200" dirty="0" err="1">
                <a:latin typeface="Consolas" panose="020B0609020204030204" pitchFamily="49" charset="0"/>
              </a:rPr>
              <a:t>alist</a:t>
            </a:r>
            <a:r>
              <a:rPr lang="en-US" sz="1200" dirty="0">
                <a:latin typeface="Consolas" panose="020B0609020204030204" pitchFamily="49" charset="0"/>
              </a:rPr>
              <a:t>):</a:t>
            </a:r>
          </a:p>
          <a:p>
            <a:r>
              <a:rPr lang="en-US" sz="1200" dirty="0">
                <a:latin typeface="Consolas" panose="020B0609020204030204" pitchFamily="49" charset="0"/>
              </a:rPr>
              <a:t>    for </a:t>
            </a:r>
            <a:r>
              <a:rPr lang="en-US" sz="1200" dirty="0" err="1">
                <a:latin typeface="Consolas" panose="020B0609020204030204" pitchFamily="49" charset="0"/>
              </a:rPr>
              <a:t>fillslot</a:t>
            </a:r>
            <a:r>
              <a:rPr lang="en-US" sz="1200" dirty="0">
                <a:latin typeface="Consolas" panose="020B0609020204030204" pitchFamily="49" charset="0"/>
              </a:rPr>
              <a:t> in range(</a:t>
            </a:r>
            <a:r>
              <a:rPr lang="en-US" sz="1200" dirty="0" err="1">
                <a:latin typeface="Consolas" panose="020B0609020204030204" pitchFamily="49" charset="0"/>
              </a:rPr>
              <a:t>len</a:t>
            </a:r>
            <a:r>
              <a:rPr lang="en-US" sz="1200" dirty="0">
                <a:latin typeface="Consolas" panose="020B0609020204030204" pitchFamily="49" charset="0"/>
              </a:rPr>
              <a:t>(</a:t>
            </a:r>
            <a:r>
              <a:rPr lang="en-US" sz="1200" dirty="0" err="1">
                <a:latin typeface="Consolas" panose="020B0609020204030204" pitchFamily="49" charset="0"/>
              </a:rPr>
              <a:t>alist</a:t>
            </a:r>
            <a:r>
              <a:rPr lang="en-US" sz="1200" dirty="0">
                <a:latin typeface="Consolas" panose="020B0609020204030204" pitchFamily="49" charset="0"/>
              </a:rPr>
              <a:t>)-1, 0, -1):</a:t>
            </a:r>
          </a:p>
          <a:p>
            <a:r>
              <a:rPr lang="en-US" sz="1200" dirty="0">
                <a:latin typeface="Consolas" panose="020B0609020204030204" pitchFamily="49" charset="0"/>
              </a:rPr>
              <a:t>        </a:t>
            </a:r>
            <a:r>
              <a:rPr lang="en-US" sz="1200" dirty="0" err="1">
                <a:latin typeface="Consolas" panose="020B0609020204030204" pitchFamily="49" charset="0"/>
              </a:rPr>
              <a:t>positionOfMax</a:t>
            </a:r>
            <a:r>
              <a:rPr lang="en-US" sz="1200" dirty="0">
                <a:latin typeface="Consolas" panose="020B0609020204030204" pitchFamily="49" charset="0"/>
              </a:rPr>
              <a:t> = 0</a:t>
            </a:r>
          </a:p>
          <a:p>
            <a:r>
              <a:rPr lang="en-US" sz="1200" dirty="0">
                <a:latin typeface="Consolas" panose="020B0609020204030204" pitchFamily="49" charset="0"/>
              </a:rPr>
              <a:t>        for location in range(1, fillslot+1):</a:t>
            </a:r>
          </a:p>
          <a:p>
            <a:r>
              <a:rPr lang="en-US" sz="1200" dirty="0">
                <a:latin typeface="Consolas" panose="020B0609020204030204" pitchFamily="49" charset="0"/>
              </a:rPr>
              <a:t>            if </a:t>
            </a:r>
            <a:r>
              <a:rPr lang="en-US" sz="1200" dirty="0" err="1">
                <a:latin typeface="Consolas" panose="020B0609020204030204" pitchFamily="49" charset="0"/>
              </a:rPr>
              <a:t>alist</a:t>
            </a:r>
            <a:r>
              <a:rPr lang="en-US" sz="1200" dirty="0">
                <a:latin typeface="Consolas" panose="020B0609020204030204" pitchFamily="49" charset="0"/>
              </a:rPr>
              <a:t>[location] &gt; </a:t>
            </a:r>
            <a:r>
              <a:rPr lang="en-US" sz="1200" dirty="0" err="1">
                <a:latin typeface="Consolas" panose="020B0609020204030204" pitchFamily="49" charset="0"/>
              </a:rPr>
              <a:t>alist</a:t>
            </a:r>
            <a:r>
              <a:rPr lang="en-US" sz="1200" dirty="0">
                <a:latin typeface="Consolas" panose="020B0609020204030204" pitchFamily="49" charset="0"/>
              </a:rPr>
              <a:t>[</a:t>
            </a:r>
            <a:r>
              <a:rPr lang="en-US" sz="1200" dirty="0" err="1">
                <a:latin typeface="Consolas" panose="020B0609020204030204" pitchFamily="49" charset="0"/>
              </a:rPr>
              <a:t>positionOfMax</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err="1">
                <a:latin typeface="Consolas" panose="020B0609020204030204" pitchFamily="49" charset="0"/>
              </a:rPr>
              <a:t>positionOfMax</a:t>
            </a:r>
            <a:r>
              <a:rPr lang="en-US" sz="1200" dirty="0">
                <a:latin typeface="Consolas" panose="020B0609020204030204" pitchFamily="49" charset="0"/>
              </a:rPr>
              <a:t> = location</a:t>
            </a:r>
          </a:p>
          <a:p>
            <a:br>
              <a:rPr lang="en-US" sz="1200" dirty="0">
                <a:latin typeface="Consolas" panose="020B0609020204030204" pitchFamily="49" charset="0"/>
              </a:rPr>
            </a:br>
            <a:r>
              <a:rPr lang="en-US" sz="1200" dirty="0">
                <a:latin typeface="Consolas" panose="020B0609020204030204" pitchFamily="49" charset="0"/>
              </a:rPr>
              <a:t>        temp = </a:t>
            </a:r>
            <a:r>
              <a:rPr lang="en-US" sz="1200" dirty="0" err="1">
                <a:latin typeface="Consolas" panose="020B0609020204030204" pitchFamily="49" charset="0"/>
              </a:rPr>
              <a:t>alist</a:t>
            </a:r>
            <a:r>
              <a:rPr lang="en-US" sz="1200" dirty="0">
                <a:latin typeface="Consolas" panose="020B0609020204030204" pitchFamily="49" charset="0"/>
              </a:rPr>
              <a:t>[</a:t>
            </a:r>
            <a:r>
              <a:rPr lang="en-US" sz="1200" dirty="0" err="1">
                <a:latin typeface="Consolas" panose="020B0609020204030204" pitchFamily="49" charset="0"/>
              </a:rPr>
              <a:t>fillslot</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err="1">
                <a:latin typeface="Consolas" panose="020B0609020204030204" pitchFamily="49" charset="0"/>
              </a:rPr>
              <a:t>alist</a:t>
            </a:r>
            <a:r>
              <a:rPr lang="en-US" sz="1200" dirty="0">
                <a:latin typeface="Consolas" panose="020B0609020204030204" pitchFamily="49" charset="0"/>
              </a:rPr>
              <a:t>[</a:t>
            </a:r>
            <a:r>
              <a:rPr lang="en-US" sz="1200" dirty="0" err="1">
                <a:latin typeface="Consolas" panose="020B0609020204030204" pitchFamily="49" charset="0"/>
              </a:rPr>
              <a:t>fillslot</a:t>
            </a:r>
            <a:r>
              <a:rPr lang="en-US" sz="1200" dirty="0">
                <a:latin typeface="Consolas" panose="020B0609020204030204" pitchFamily="49" charset="0"/>
              </a:rPr>
              <a:t>] = </a:t>
            </a:r>
            <a:r>
              <a:rPr lang="en-US" sz="1200" dirty="0" err="1">
                <a:latin typeface="Consolas" panose="020B0609020204030204" pitchFamily="49" charset="0"/>
              </a:rPr>
              <a:t>alist</a:t>
            </a:r>
            <a:r>
              <a:rPr lang="en-US" sz="1200" dirty="0">
                <a:latin typeface="Consolas" panose="020B0609020204030204" pitchFamily="49" charset="0"/>
              </a:rPr>
              <a:t>[</a:t>
            </a:r>
            <a:r>
              <a:rPr lang="en-US" sz="1200" dirty="0" err="1">
                <a:latin typeface="Consolas" panose="020B0609020204030204" pitchFamily="49" charset="0"/>
              </a:rPr>
              <a:t>positionOfMax</a:t>
            </a:r>
            <a:r>
              <a:rPr lang="en-US" sz="1200" dirty="0">
                <a:latin typeface="Consolas" panose="020B0609020204030204" pitchFamily="49" charset="0"/>
              </a:rPr>
              <a:t>]</a:t>
            </a:r>
          </a:p>
          <a:p>
            <a:r>
              <a:rPr lang="en-US" sz="1200" dirty="0">
                <a:latin typeface="Consolas" panose="020B0609020204030204" pitchFamily="49" charset="0"/>
              </a:rPr>
              <a:t>        </a:t>
            </a:r>
            <a:r>
              <a:rPr lang="en-US" sz="1200" dirty="0" err="1">
                <a:latin typeface="Consolas" panose="020B0609020204030204" pitchFamily="49" charset="0"/>
              </a:rPr>
              <a:t>alist</a:t>
            </a:r>
            <a:r>
              <a:rPr lang="en-US" sz="1200" dirty="0">
                <a:latin typeface="Consolas" panose="020B0609020204030204" pitchFamily="49" charset="0"/>
              </a:rPr>
              <a:t>[</a:t>
            </a:r>
            <a:r>
              <a:rPr lang="en-US" sz="1200" dirty="0" err="1">
                <a:latin typeface="Consolas" panose="020B0609020204030204" pitchFamily="49" charset="0"/>
              </a:rPr>
              <a:t>positionOfMax</a:t>
            </a:r>
            <a:r>
              <a:rPr lang="en-US" sz="1200" dirty="0">
                <a:latin typeface="Consolas" panose="020B0609020204030204" pitchFamily="49" charset="0"/>
              </a:rPr>
              <a:t>] = temp</a:t>
            </a:r>
          </a:p>
        </p:txBody>
      </p:sp>
      <p:pic>
        <p:nvPicPr>
          <p:cNvPr id="6" name="Grafik 5">
            <a:extLst>
              <a:ext uri="{FF2B5EF4-FFF2-40B4-BE49-F238E27FC236}">
                <a16:creationId xmlns:a16="http://schemas.microsoft.com/office/drawing/2014/main" id="{E6395F59-D1F9-24A5-8F5A-DECF9781ADE5}"/>
              </a:ext>
            </a:extLst>
          </p:cNvPr>
          <p:cNvPicPr>
            <a:picLocks noChangeAspect="1"/>
          </p:cNvPicPr>
          <p:nvPr/>
        </p:nvPicPr>
        <p:blipFill>
          <a:blip r:embed="rId2"/>
          <a:stretch>
            <a:fillRect/>
          </a:stretch>
        </p:blipFill>
        <p:spPr>
          <a:xfrm>
            <a:off x="416011" y="2243824"/>
            <a:ext cx="3237470" cy="4036532"/>
          </a:xfrm>
          <a:prstGeom prst="rect">
            <a:avLst/>
          </a:prstGeom>
        </p:spPr>
      </p:pic>
      <p:sp>
        <p:nvSpPr>
          <p:cNvPr id="7" name="Textfeld 6">
            <a:extLst>
              <a:ext uri="{FF2B5EF4-FFF2-40B4-BE49-F238E27FC236}">
                <a16:creationId xmlns:a16="http://schemas.microsoft.com/office/drawing/2014/main" id="{B04C10D4-DCEF-21B1-E421-20BFB05D72DB}"/>
              </a:ext>
            </a:extLst>
          </p:cNvPr>
          <p:cNvSpPr txBox="1"/>
          <p:nvPr/>
        </p:nvSpPr>
        <p:spPr>
          <a:xfrm>
            <a:off x="9467910" y="3993772"/>
            <a:ext cx="1014740" cy="646331"/>
          </a:xfrm>
          <a:prstGeom prst="rect">
            <a:avLst/>
          </a:prstGeom>
          <a:noFill/>
        </p:spPr>
        <p:txBody>
          <a:bodyPr wrap="square" rtlCol="0">
            <a:spAutoFit/>
          </a:bodyPr>
          <a:lstStyle/>
          <a:p>
            <a:r>
              <a:rPr lang="zh-CN" altLang="en-US" dirty="0"/>
              <a:t>问题</a:t>
            </a:r>
            <a:r>
              <a:rPr lang="de-DE" altLang="zh-CN" dirty="0"/>
              <a:t>:</a:t>
            </a:r>
            <a:endParaRPr lang="en-US" altLang="zh-CN" dirty="0"/>
          </a:p>
          <a:p>
            <a:r>
              <a:rPr lang="en-US" altLang="zh-CN" dirty="0"/>
              <a:t>O(? )</a:t>
            </a:r>
            <a:endParaRPr lang="en-US" dirty="0"/>
          </a:p>
        </p:txBody>
      </p:sp>
    </p:spTree>
    <p:extLst>
      <p:ext uri="{BB962C8B-B14F-4D97-AF65-F5344CB8AC3E}">
        <p14:creationId xmlns:p14="http://schemas.microsoft.com/office/powerpoint/2010/main" val="1996373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dirty="0"/>
              <a:t>排序</a:t>
            </a:r>
            <a:br>
              <a:rPr lang="en-US" altLang="zh-CN" dirty="0"/>
            </a:br>
            <a:r>
              <a:rPr lang="de-DE" altLang="zh-CN" dirty="0"/>
              <a:t>(</a:t>
            </a:r>
            <a:r>
              <a:rPr lang="en-US" altLang="zh-CN" dirty="0"/>
              <a:t>Sort</a:t>
            </a:r>
            <a:r>
              <a:rPr lang="de-DE" altLang="zh-CN" dirty="0" err="1"/>
              <a:t>ing</a:t>
            </a:r>
            <a:r>
              <a:rPr lang="de-DE" altLang="zh-CN" dirty="0"/>
              <a:t>)</a:t>
            </a:r>
            <a:br>
              <a:rPr lang="de-DE" altLang="zh-CN" dirty="0"/>
            </a:br>
            <a:r>
              <a:rPr lang="zh-CN" altLang="en-US" dirty="0"/>
              <a:t>插入排序 </a:t>
            </a:r>
            <a:r>
              <a:rPr lang="de-DE" altLang="zh-CN" dirty="0"/>
              <a:t>(Insertion </a:t>
            </a:r>
            <a:r>
              <a:rPr lang="de-DE" altLang="zh-CN" dirty="0" err="1"/>
              <a:t>Sort</a:t>
            </a:r>
            <a:r>
              <a:rPr lang="de-DE" altLang="zh-CN" dirty="0"/>
              <a:t>)</a:t>
            </a:r>
          </a:p>
        </p:txBody>
      </p:sp>
      <p:sp>
        <p:nvSpPr>
          <p:cNvPr id="22" name="Textfeld 21">
            <a:extLst>
              <a:ext uri="{FF2B5EF4-FFF2-40B4-BE49-F238E27FC236}">
                <a16:creationId xmlns:a16="http://schemas.microsoft.com/office/drawing/2014/main" id="{173D88AA-4044-17AE-2415-B2809B058020}"/>
              </a:ext>
            </a:extLst>
          </p:cNvPr>
          <p:cNvSpPr txBox="1"/>
          <p:nvPr/>
        </p:nvSpPr>
        <p:spPr>
          <a:xfrm>
            <a:off x="282203" y="1795241"/>
            <a:ext cx="5636683" cy="646331"/>
          </a:xfrm>
          <a:prstGeom prst="rect">
            <a:avLst/>
          </a:prstGeom>
          <a:noFill/>
        </p:spPr>
        <p:txBody>
          <a:bodyPr wrap="square">
            <a:spAutoFit/>
          </a:bodyPr>
          <a:lstStyle/>
          <a:p>
            <a:r>
              <a:rPr lang="zh-CN" altLang="en-US" b="1" dirty="0"/>
              <a:t>插入排序</a:t>
            </a:r>
            <a:r>
              <a:rPr lang="zh-CN" altLang="en-US" dirty="0"/>
              <a:t>在列表较低的一端维护一个有序的子列表，</a:t>
            </a:r>
            <a:endParaRPr lang="de-DE" altLang="zh-CN" dirty="0"/>
          </a:p>
          <a:p>
            <a:r>
              <a:rPr lang="zh-CN" altLang="en-US" dirty="0"/>
              <a:t>并逐个将每个新元素“插入”这个子列表。</a:t>
            </a:r>
            <a:endParaRPr lang="en-US" dirty="0"/>
          </a:p>
        </p:txBody>
      </p:sp>
      <p:sp>
        <p:nvSpPr>
          <p:cNvPr id="7" name="Textfeld 6">
            <a:extLst>
              <a:ext uri="{FF2B5EF4-FFF2-40B4-BE49-F238E27FC236}">
                <a16:creationId xmlns:a16="http://schemas.microsoft.com/office/drawing/2014/main" id="{B04C10D4-DCEF-21B1-E421-20BFB05D72DB}"/>
              </a:ext>
            </a:extLst>
          </p:cNvPr>
          <p:cNvSpPr txBox="1"/>
          <p:nvPr/>
        </p:nvSpPr>
        <p:spPr>
          <a:xfrm>
            <a:off x="9939772" y="5208936"/>
            <a:ext cx="1014740" cy="646331"/>
          </a:xfrm>
          <a:prstGeom prst="rect">
            <a:avLst/>
          </a:prstGeom>
          <a:noFill/>
        </p:spPr>
        <p:txBody>
          <a:bodyPr wrap="square" rtlCol="0">
            <a:spAutoFit/>
          </a:bodyPr>
          <a:lstStyle/>
          <a:p>
            <a:r>
              <a:rPr lang="zh-CN" altLang="en-US" dirty="0"/>
              <a:t>问题</a:t>
            </a:r>
            <a:r>
              <a:rPr lang="de-DE" altLang="zh-CN" dirty="0"/>
              <a:t>:</a:t>
            </a:r>
            <a:endParaRPr lang="en-US" altLang="zh-CN" dirty="0"/>
          </a:p>
          <a:p>
            <a:r>
              <a:rPr lang="en-US" altLang="zh-CN" dirty="0"/>
              <a:t>O(? )</a:t>
            </a:r>
            <a:endParaRPr lang="en-US" dirty="0"/>
          </a:p>
        </p:txBody>
      </p:sp>
      <p:pic>
        <p:nvPicPr>
          <p:cNvPr id="5" name="Grafik 4">
            <a:extLst>
              <a:ext uri="{FF2B5EF4-FFF2-40B4-BE49-F238E27FC236}">
                <a16:creationId xmlns:a16="http://schemas.microsoft.com/office/drawing/2014/main" id="{757A76BF-4912-21E7-2CFA-644C1CFEDDE5}"/>
              </a:ext>
            </a:extLst>
          </p:cNvPr>
          <p:cNvPicPr>
            <a:picLocks noChangeAspect="1"/>
          </p:cNvPicPr>
          <p:nvPr/>
        </p:nvPicPr>
        <p:blipFill>
          <a:blip r:embed="rId2"/>
          <a:stretch>
            <a:fillRect/>
          </a:stretch>
        </p:blipFill>
        <p:spPr>
          <a:xfrm>
            <a:off x="371823" y="2374959"/>
            <a:ext cx="3861068" cy="3678496"/>
          </a:xfrm>
          <a:prstGeom prst="rect">
            <a:avLst/>
          </a:prstGeom>
        </p:spPr>
      </p:pic>
      <p:pic>
        <p:nvPicPr>
          <p:cNvPr id="10" name="Grafik 9">
            <a:extLst>
              <a:ext uri="{FF2B5EF4-FFF2-40B4-BE49-F238E27FC236}">
                <a16:creationId xmlns:a16="http://schemas.microsoft.com/office/drawing/2014/main" id="{C15955F0-9B82-E80A-5B1E-6C815E8F3464}"/>
              </a:ext>
            </a:extLst>
          </p:cNvPr>
          <p:cNvPicPr>
            <a:picLocks noChangeAspect="1"/>
          </p:cNvPicPr>
          <p:nvPr/>
        </p:nvPicPr>
        <p:blipFill>
          <a:blip r:embed="rId3"/>
          <a:stretch>
            <a:fillRect/>
          </a:stretch>
        </p:blipFill>
        <p:spPr>
          <a:xfrm>
            <a:off x="7759878" y="2187581"/>
            <a:ext cx="2837559" cy="2808663"/>
          </a:xfrm>
          <a:prstGeom prst="rect">
            <a:avLst/>
          </a:prstGeom>
        </p:spPr>
      </p:pic>
      <p:sp>
        <p:nvSpPr>
          <p:cNvPr id="12" name="Textfeld 11">
            <a:extLst>
              <a:ext uri="{FF2B5EF4-FFF2-40B4-BE49-F238E27FC236}">
                <a16:creationId xmlns:a16="http://schemas.microsoft.com/office/drawing/2014/main" id="{61DE8BC1-3183-8678-6C35-D4831EA2A46D}"/>
              </a:ext>
            </a:extLst>
          </p:cNvPr>
          <p:cNvSpPr txBox="1"/>
          <p:nvPr/>
        </p:nvSpPr>
        <p:spPr>
          <a:xfrm>
            <a:off x="7830065" y="1839482"/>
            <a:ext cx="2363229" cy="369332"/>
          </a:xfrm>
          <a:prstGeom prst="rect">
            <a:avLst/>
          </a:prstGeom>
          <a:noFill/>
        </p:spPr>
        <p:txBody>
          <a:bodyPr wrap="square">
            <a:spAutoFit/>
          </a:bodyPr>
          <a:lstStyle/>
          <a:p>
            <a:r>
              <a:rPr lang="en-US" dirty="0"/>
              <a:t>第 5 </a:t>
            </a:r>
            <a:r>
              <a:rPr lang="en-US" dirty="0" err="1"/>
              <a:t>轮遍历的</a:t>
            </a:r>
            <a:r>
              <a:rPr lang="zh-CN" altLang="en-US" dirty="0"/>
              <a:t>例子</a:t>
            </a:r>
            <a:endParaRPr lang="en-US" dirty="0"/>
          </a:p>
        </p:txBody>
      </p:sp>
      <p:sp>
        <p:nvSpPr>
          <p:cNvPr id="14" name="Textfeld 13">
            <a:extLst>
              <a:ext uri="{FF2B5EF4-FFF2-40B4-BE49-F238E27FC236}">
                <a16:creationId xmlns:a16="http://schemas.microsoft.com/office/drawing/2014/main" id="{EB17CA71-396D-53B2-416F-775A631F9769}"/>
              </a:ext>
            </a:extLst>
          </p:cNvPr>
          <p:cNvSpPr txBox="1"/>
          <p:nvPr/>
        </p:nvSpPr>
        <p:spPr>
          <a:xfrm>
            <a:off x="3713973" y="4208257"/>
            <a:ext cx="6106296" cy="1938992"/>
          </a:xfrm>
          <a:prstGeom prst="rect">
            <a:avLst/>
          </a:prstGeom>
          <a:noFill/>
        </p:spPr>
        <p:txBody>
          <a:bodyPr wrap="square">
            <a:spAutoFit/>
          </a:bodyPr>
          <a:lstStyle/>
          <a:p>
            <a:r>
              <a:rPr lang="en-US" sz="1200" b="0" dirty="0">
                <a:effectLst/>
                <a:latin typeface="Consolas" panose="020B0609020204030204" pitchFamily="49" charset="0"/>
              </a:rPr>
              <a:t>def </a:t>
            </a:r>
            <a:r>
              <a:rPr lang="en-US" sz="1200" b="0" dirty="0" err="1">
                <a:effectLst/>
                <a:latin typeface="Consolas" panose="020B0609020204030204" pitchFamily="49" charset="0"/>
              </a:rPr>
              <a:t>insertionSort</a:t>
            </a:r>
            <a:r>
              <a:rPr lang="en-US" sz="1200" b="0" dirty="0">
                <a:effectLst/>
                <a:latin typeface="Consolas" panose="020B0609020204030204" pitchFamily="49" charset="0"/>
              </a:rPr>
              <a:t>(</a:t>
            </a:r>
            <a:r>
              <a:rPr lang="en-US" sz="1200" b="0" dirty="0" err="1">
                <a:effectLst/>
                <a:latin typeface="Consolas" panose="020B0609020204030204" pitchFamily="49" charset="0"/>
              </a:rPr>
              <a:t>alist</a:t>
            </a:r>
            <a:r>
              <a:rPr lang="en-US" sz="1200" b="0" dirty="0">
                <a:effectLst/>
                <a:latin typeface="Consolas" panose="020B0609020204030204" pitchFamily="49" charset="0"/>
              </a:rPr>
              <a:t>):</a:t>
            </a:r>
          </a:p>
          <a:p>
            <a:r>
              <a:rPr lang="en-US" sz="1200" b="0" dirty="0">
                <a:effectLst/>
                <a:latin typeface="Consolas" panose="020B0609020204030204" pitchFamily="49" charset="0"/>
              </a:rPr>
              <a:t>    for index in range(1, </a:t>
            </a:r>
            <a:r>
              <a:rPr lang="en-US" sz="1200" b="0" dirty="0" err="1">
                <a:effectLst/>
                <a:latin typeface="Consolas" panose="020B0609020204030204" pitchFamily="49" charset="0"/>
              </a:rPr>
              <a:t>len</a:t>
            </a:r>
            <a:r>
              <a:rPr lang="en-US" sz="1200" b="0" dirty="0">
                <a:effectLst/>
                <a:latin typeface="Consolas" panose="020B0609020204030204" pitchFamily="49" charset="0"/>
              </a:rPr>
              <a:t>(</a:t>
            </a:r>
            <a:r>
              <a:rPr lang="en-US" sz="1200" b="0" dirty="0" err="1">
                <a:effectLst/>
                <a:latin typeface="Consolas" panose="020B0609020204030204" pitchFamily="49" charset="0"/>
              </a:rPr>
              <a:t>alist</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currentvalue</a:t>
            </a:r>
            <a:r>
              <a:rPr lang="en-US" sz="1200" b="0" dirty="0">
                <a:effectLst/>
                <a:latin typeface="Consolas" panose="020B0609020204030204" pitchFamily="49" charset="0"/>
              </a:rPr>
              <a:t> = </a:t>
            </a:r>
            <a:r>
              <a:rPr lang="en-US" sz="1200" b="0" dirty="0" err="1">
                <a:effectLst/>
                <a:latin typeface="Consolas" panose="020B0609020204030204" pitchFamily="49" charset="0"/>
              </a:rPr>
              <a:t>alist</a:t>
            </a:r>
            <a:r>
              <a:rPr lang="en-US" sz="1200" b="0" dirty="0">
                <a:effectLst/>
                <a:latin typeface="Consolas" panose="020B0609020204030204" pitchFamily="49" charset="0"/>
              </a:rPr>
              <a:t>[index]</a:t>
            </a:r>
          </a:p>
          <a:p>
            <a:r>
              <a:rPr lang="en-US" sz="1200" b="0" dirty="0">
                <a:effectLst/>
                <a:latin typeface="Consolas" panose="020B0609020204030204" pitchFamily="49" charset="0"/>
              </a:rPr>
              <a:t>        position = index</a:t>
            </a:r>
          </a:p>
          <a:p>
            <a:br>
              <a:rPr lang="en-US" sz="1200" b="0" dirty="0">
                <a:effectLst/>
                <a:latin typeface="Consolas" panose="020B0609020204030204" pitchFamily="49" charset="0"/>
              </a:rPr>
            </a:br>
            <a:r>
              <a:rPr lang="en-US" sz="1200" b="0" dirty="0">
                <a:effectLst/>
                <a:latin typeface="Consolas" panose="020B0609020204030204" pitchFamily="49" charset="0"/>
              </a:rPr>
              <a:t>        while position &gt; 0 and </a:t>
            </a:r>
            <a:r>
              <a:rPr lang="en-US" sz="1200" b="0" dirty="0" err="1">
                <a:effectLst/>
                <a:latin typeface="Consolas" panose="020B0609020204030204" pitchFamily="49" charset="0"/>
              </a:rPr>
              <a:t>alist</a:t>
            </a:r>
            <a:r>
              <a:rPr lang="en-US" sz="1200" b="0" dirty="0">
                <a:effectLst/>
                <a:latin typeface="Consolas" panose="020B0609020204030204" pitchFamily="49" charset="0"/>
              </a:rPr>
              <a:t>[position-1] &gt; </a:t>
            </a:r>
            <a:r>
              <a:rPr lang="en-US" sz="1200" b="0" dirty="0" err="1">
                <a:effectLst/>
                <a:latin typeface="Consolas" panose="020B0609020204030204" pitchFamily="49" charset="0"/>
              </a:rPr>
              <a:t>currentvalue</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alist</a:t>
            </a:r>
            <a:r>
              <a:rPr lang="en-US" sz="1200" b="0" dirty="0">
                <a:effectLst/>
                <a:latin typeface="Consolas" panose="020B0609020204030204" pitchFamily="49" charset="0"/>
              </a:rPr>
              <a:t>[position] = </a:t>
            </a:r>
            <a:r>
              <a:rPr lang="en-US" sz="1200" b="0" dirty="0" err="1">
                <a:effectLst/>
                <a:latin typeface="Consolas" panose="020B0609020204030204" pitchFamily="49" charset="0"/>
              </a:rPr>
              <a:t>alist</a:t>
            </a:r>
            <a:r>
              <a:rPr lang="en-US" sz="1200" b="0" dirty="0">
                <a:effectLst/>
                <a:latin typeface="Consolas" panose="020B0609020204030204" pitchFamily="49" charset="0"/>
              </a:rPr>
              <a:t>[position-1]</a:t>
            </a:r>
          </a:p>
          <a:p>
            <a:r>
              <a:rPr lang="en-US" sz="1200" b="0" dirty="0">
                <a:effectLst/>
                <a:latin typeface="Consolas" panose="020B0609020204030204" pitchFamily="49" charset="0"/>
              </a:rPr>
              <a:t>            position = position - 1</a:t>
            </a:r>
          </a:p>
          <a:p>
            <a:br>
              <a:rPr lang="en-US" sz="1200" b="0" dirty="0">
                <a:effectLst/>
                <a:latin typeface="Consolas" panose="020B0609020204030204" pitchFamily="49" charset="0"/>
              </a:rPr>
            </a:br>
            <a:r>
              <a:rPr lang="en-US" sz="1200" b="0" dirty="0">
                <a:effectLst/>
                <a:latin typeface="Consolas" panose="020B0609020204030204" pitchFamily="49" charset="0"/>
              </a:rPr>
              <a:t>        </a:t>
            </a:r>
            <a:r>
              <a:rPr lang="en-US" sz="1200" b="0" dirty="0" err="1">
                <a:effectLst/>
                <a:latin typeface="Consolas" panose="020B0609020204030204" pitchFamily="49" charset="0"/>
              </a:rPr>
              <a:t>alist</a:t>
            </a:r>
            <a:r>
              <a:rPr lang="en-US" sz="1200" b="0" dirty="0">
                <a:effectLst/>
                <a:latin typeface="Consolas" panose="020B0609020204030204" pitchFamily="49" charset="0"/>
              </a:rPr>
              <a:t>[position] = </a:t>
            </a:r>
            <a:r>
              <a:rPr lang="en-US" sz="1200" b="0" dirty="0" err="1">
                <a:effectLst/>
                <a:latin typeface="Consolas" panose="020B0609020204030204" pitchFamily="49" charset="0"/>
              </a:rPr>
              <a:t>currentvalue</a:t>
            </a:r>
            <a:endParaRPr lang="en-US" sz="1200" b="0" dirty="0">
              <a:effectLst/>
              <a:latin typeface="Consolas" panose="020B0609020204030204" pitchFamily="49" charset="0"/>
            </a:endParaRPr>
          </a:p>
        </p:txBody>
      </p:sp>
      <p:sp>
        <p:nvSpPr>
          <p:cNvPr id="16" name="Textfeld 15">
            <a:extLst>
              <a:ext uri="{FF2B5EF4-FFF2-40B4-BE49-F238E27FC236}">
                <a16:creationId xmlns:a16="http://schemas.microsoft.com/office/drawing/2014/main" id="{703A3F8C-B96E-94B1-0B6A-AD3439637C1B}"/>
              </a:ext>
            </a:extLst>
          </p:cNvPr>
          <p:cNvSpPr txBox="1"/>
          <p:nvPr/>
        </p:nvSpPr>
        <p:spPr>
          <a:xfrm>
            <a:off x="371823" y="6179458"/>
            <a:ext cx="10448578" cy="646331"/>
          </a:xfrm>
          <a:prstGeom prst="rect">
            <a:avLst/>
          </a:prstGeom>
          <a:noFill/>
        </p:spPr>
        <p:txBody>
          <a:bodyPr wrap="square">
            <a:spAutoFit/>
          </a:bodyPr>
          <a:lstStyle/>
          <a:p>
            <a:r>
              <a:rPr lang="en-US" dirty="0" err="1"/>
              <a:t>移动操作和交换操作有一个重要的不同点。总体来说，交换操作的处理时间大约是移动操作的</a:t>
            </a:r>
            <a:r>
              <a:rPr lang="en-US" dirty="0"/>
              <a:t> 3 </a:t>
            </a:r>
            <a:r>
              <a:rPr lang="en-US" dirty="0" err="1"/>
              <a:t>倍，因为后者只需进行一次赋值</a:t>
            </a:r>
            <a:r>
              <a:rPr lang="en-US" dirty="0"/>
              <a:t>。</a:t>
            </a:r>
          </a:p>
        </p:txBody>
      </p:sp>
    </p:spTree>
    <p:extLst>
      <p:ext uri="{BB962C8B-B14F-4D97-AF65-F5344CB8AC3E}">
        <p14:creationId xmlns:p14="http://schemas.microsoft.com/office/powerpoint/2010/main" val="3663006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wipe(down)">
                                      <p:cBhvr>
                                        <p:cTn id="1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dirty="0"/>
              <a:t>排序</a:t>
            </a:r>
            <a:br>
              <a:rPr lang="en-US" altLang="zh-CN" dirty="0"/>
            </a:br>
            <a:r>
              <a:rPr lang="de-DE" altLang="zh-CN" dirty="0"/>
              <a:t>(</a:t>
            </a:r>
            <a:r>
              <a:rPr lang="en-US" altLang="zh-CN" dirty="0"/>
              <a:t>Sort</a:t>
            </a:r>
            <a:r>
              <a:rPr lang="de-DE" altLang="zh-CN" dirty="0" err="1"/>
              <a:t>ing</a:t>
            </a:r>
            <a:r>
              <a:rPr lang="de-DE" altLang="zh-CN" dirty="0"/>
              <a:t>)</a:t>
            </a:r>
            <a:br>
              <a:rPr lang="de-DE" altLang="zh-CN" dirty="0"/>
            </a:br>
            <a:r>
              <a:rPr lang="zh-CN" altLang="en-US" dirty="0"/>
              <a:t>希尔排序</a:t>
            </a:r>
            <a:r>
              <a:rPr lang="de-DE" altLang="zh-CN" dirty="0"/>
              <a:t>  (Shell </a:t>
            </a:r>
            <a:r>
              <a:rPr lang="de-DE" altLang="zh-CN" dirty="0" err="1"/>
              <a:t>Sort</a:t>
            </a:r>
            <a:r>
              <a:rPr lang="de-DE" altLang="zh-CN" dirty="0"/>
              <a:t>)</a:t>
            </a:r>
          </a:p>
        </p:txBody>
      </p:sp>
      <p:sp>
        <p:nvSpPr>
          <p:cNvPr id="22" name="Textfeld 21">
            <a:extLst>
              <a:ext uri="{FF2B5EF4-FFF2-40B4-BE49-F238E27FC236}">
                <a16:creationId xmlns:a16="http://schemas.microsoft.com/office/drawing/2014/main" id="{173D88AA-4044-17AE-2415-B2809B058020}"/>
              </a:ext>
            </a:extLst>
          </p:cNvPr>
          <p:cNvSpPr txBox="1"/>
          <p:nvPr/>
        </p:nvSpPr>
        <p:spPr>
          <a:xfrm>
            <a:off x="282202" y="1795241"/>
            <a:ext cx="10925375" cy="923330"/>
          </a:xfrm>
          <a:prstGeom prst="rect">
            <a:avLst/>
          </a:prstGeom>
          <a:noFill/>
        </p:spPr>
        <p:txBody>
          <a:bodyPr wrap="square">
            <a:spAutoFit/>
          </a:bodyPr>
          <a:lstStyle/>
          <a:p>
            <a:r>
              <a:rPr lang="zh-CN" altLang="en-US" b="1" dirty="0"/>
              <a:t>希尔排序</a:t>
            </a:r>
            <a:r>
              <a:rPr lang="zh-CN" altLang="en-US" dirty="0"/>
              <a:t>也称“递减增量排序”，它对插入排序做了改进，将列表分成数个子列表，并对每一个子列表应用插入排序。如何切分列表是希尔排序的关键</a:t>
            </a:r>
            <a:r>
              <a:rPr lang="en-US" altLang="zh-CN" dirty="0"/>
              <a:t>——</a:t>
            </a:r>
            <a:r>
              <a:rPr lang="zh-CN" altLang="en-US" dirty="0"/>
              <a:t>并不是连续切分，而是使用增量</a:t>
            </a:r>
            <a:r>
              <a:rPr lang="en-US" altLang="zh-CN" dirty="0" err="1"/>
              <a:t>i</a:t>
            </a:r>
            <a:r>
              <a:rPr lang="zh-CN" altLang="en-US" dirty="0"/>
              <a:t>（有时称作步长）选取所有间隔为 </a:t>
            </a:r>
            <a:r>
              <a:rPr lang="en-US" altLang="zh-CN" dirty="0" err="1"/>
              <a:t>i</a:t>
            </a:r>
            <a:r>
              <a:rPr lang="en-US" altLang="zh-CN" dirty="0"/>
              <a:t> </a:t>
            </a:r>
            <a:r>
              <a:rPr lang="zh-CN" altLang="en-US" dirty="0"/>
              <a:t>的元素组成子列表</a:t>
            </a:r>
            <a:r>
              <a:rPr lang="de-DE" altLang="zh-CN" dirty="0"/>
              <a:t>,</a:t>
            </a:r>
            <a:r>
              <a:rPr lang="zh-CN" altLang="en-US" dirty="0"/>
              <a:t> 每个都可以应用插入排序。如何切分列表是希尔排序的关键</a:t>
            </a:r>
            <a:r>
              <a:rPr lang="de-DE" altLang="zh-CN" dirty="0"/>
              <a:t>.</a:t>
            </a:r>
            <a:endParaRPr lang="en-US" dirty="0"/>
          </a:p>
        </p:txBody>
      </p:sp>
      <p:sp>
        <p:nvSpPr>
          <p:cNvPr id="14" name="Textfeld 13">
            <a:extLst>
              <a:ext uri="{FF2B5EF4-FFF2-40B4-BE49-F238E27FC236}">
                <a16:creationId xmlns:a16="http://schemas.microsoft.com/office/drawing/2014/main" id="{EB17CA71-396D-53B2-416F-775A631F9769}"/>
              </a:ext>
            </a:extLst>
          </p:cNvPr>
          <p:cNvSpPr txBox="1"/>
          <p:nvPr/>
        </p:nvSpPr>
        <p:spPr>
          <a:xfrm>
            <a:off x="4650529" y="2849607"/>
            <a:ext cx="6106296" cy="3416320"/>
          </a:xfrm>
          <a:prstGeom prst="rect">
            <a:avLst/>
          </a:prstGeom>
          <a:noFill/>
        </p:spPr>
        <p:txBody>
          <a:bodyPr wrap="square">
            <a:spAutoFit/>
          </a:bodyPr>
          <a:lstStyle/>
          <a:p>
            <a:r>
              <a:rPr lang="en-US" sz="1200" b="0" dirty="0">
                <a:effectLst/>
                <a:latin typeface="Consolas" panose="020B0609020204030204" pitchFamily="49" charset="0"/>
              </a:rPr>
              <a:t>def </a:t>
            </a:r>
            <a:r>
              <a:rPr lang="en-US" sz="1200" b="0" dirty="0" err="1">
                <a:effectLst/>
                <a:latin typeface="Consolas" panose="020B0609020204030204" pitchFamily="49" charset="0"/>
              </a:rPr>
              <a:t>shellSort</a:t>
            </a:r>
            <a:r>
              <a:rPr lang="en-US" sz="1200" b="0" dirty="0">
                <a:effectLst/>
                <a:latin typeface="Consolas" panose="020B0609020204030204" pitchFamily="49" charset="0"/>
              </a:rPr>
              <a:t>(</a:t>
            </a:r>
            <a:r>
              <a:rPr lang="en-US" sz="1200" b="0" dirty="0" err="1">
                <a:effectLst/>
                <a:latin typeface="Consolas" panose="020B0609020204030204" pitchFamily="49" charset="0"/>
              </a:rPr>
              <a:t>alist</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sublistcount</a:t>
            </a:r>
            <a:r>
              <a:rPr lang="en-US" sz="1200" b="0" dirty="0">
                <a:effectLst/>
                <a:latin typeface="Consolas" panose="020B0609020204030204" pitchFamily="49" charset="0"/>
              </a:rPr>
              <a:t> = </a:t>
            </a:r>
            <a:r>
              <a:rPr lang="en-US" sz="1200" b="0" dirty="0" err="1">
                <a:effectLst/>
                <a:latin typeface="Consolas" panose="020B0609020204030204" pitchFamily="49" charset="0"/>
              </a:rPr>
              <a:t>len</a:t>
            </a:r>
            <a:r>
              <a:rPr lang="en-US" sz="1200" b="0" dirty="0">
                <a:effectLst/>
                <a:latin typeface="Consolas" panose="020B0609020204030204" pitchFamily="49" charset="0"/>
              </a:rPr>
              <a:t>(</a:t>
            </a:r>
            <a:r>
              <a:rPr lang="en-US" sz="1200" b="0" dirty="0" err="1">
                <a:effectLst/>
                <a:latin typeface="Consolas" panose="020B0609020204030204" pitchFamily="49" charset="0"/>
              </a:rPr>
              <a:t>alist</a:t>
            </a:r>
            <a:r>
              <a:rPr lang="en-US" sz="1200" b="0" dirty="0">
                <a:effectLst/>
                <a:latin typeface="Consolas" panose="020B0609020204030204" pitchFamily="49" charset="0"/>
              </a:rPr>
              <a:t>) // 2</a:t>
            </a:r>
          </a:p>
          <a:p>
            <a:r>
              <a:rPr lang="en-US" sz="1200" b="0" dirty="0">
                <a:effectLst/>
                <a:latin typeface="Consolas" panose="020B0609020204030204" pitchFamily="49" charset="0"/>
              </a:rPr>
              <a:t>    while </a:t>
            </a:r>
            <a:r>
              <a:rPr lang="en-US" sz="1200" b="0" dirty="0" err="1">
                <a:effectLst/>
                <a:latin typeface="Consolas" panose="020B0609020204030204" pitchFamily="49" charset="0"/>
              </a:rPr>
              <a:t>sublistcount</a:t>
            </a:r>
            <a:r>
              <a:rPr lang="en-US" sz="1200" b="0" dirty="0">
                <a:effectLst/>
                <a:latin typeface="Consolas" panose="020B0609020204030204" pitchFamily="49" charset="0"/>
              </a:rPr>
              <a:t> &gt; 0:</a:t>
            </a:r>
          </a:p>
          <a:p>
            <a:r>
              <a:rPr lang="en-US" sz="1200" b="0" dirty="0">
                <a:effectLst/>
                <a:latin typeface="Consolas" panose="020B0609020204030204" pitchFamily="49" charset="0"/>
              </a:rPr>
              <a:t>        for </a:t>
            </a:r>
            <a:r>
              <a:rPr lang="en-US" sz="1200" b="0" dirty="0" err="1">
                <a:effectLst/>
                <a:latin typeface="Consolas" panose="020B0609020204030204" pitchFamily="49" charset="0"/>
              </a:rPr>
              <a:t>startposition</a:t>
            </a:r>
            <a:r>
              <a:rPr lang="en-US" sz="1200" b="0" dirty="0">
                <a:effectLst/>
                <a:latin typeface="Consolas" panose="020B0609020204030204" pitchFamily="49" charset="0"/>
              </a:rPr>
              <a:t> in range(</a:t>
            </a:r>
            <a:r>
              <a:rPr lang="en-US" sz="1200" b="0" dirty="0" err="1">
                <a:effectLst/>
                <a:latin typeface="Consolas" panose="020B0609020204030204" pitchFamily="49" charset="0"/>
              </a:rPr>
              <a:t>sublistcount</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gapInsertionSort</a:t>
            </a:r>
            <a:r>
              <a:rPr lang="en-US" sz="1200" b="0" dirty="0">
                <a:effectLst/>
                <a:latin typeface="Consolas" panose="020B0609020204030204" pitchFamily="49" charset="0"/>
              </a:rPr>
              <a:t>(</a:t>
            </a:r>
            <a:r>
              <a:rPr lang="en-US" sz="1200" b="0" dirty="0" err="1">
                <a:effectLst/>
                <a:latin typeface="Consolas" panose="020B0609020204030204" pitchFamily="49" charset="0"/>
              </a:rPr>
              <a:t>alist</a:t>
            </a:r>
            <a:r>
              <a:rPr lang="en-US" sz="1200" b="0" dirty="0">
                <a:effectLst/>
                <a:latin typeface="Consolas" panose="020B0609020204030204" pitchFamily="49" charset="0"/>
              </a:rPr>
              <a:t>, </a:t>
            </a:r>
            <a:r>
              <a:rPr lang="en-US" sz="1200" b="0" dirty="0" err="1">
                <a:effectLst/>
                <a:latin typeface="Consolas" panose="020B0609020204030204" pitchFamily="49" charset="0"/>
              </a:rPr>
              <a:t>startposition</a:t>
            </a:r>
            <a:r>
              <a:rPr lang="en-US" sz="1200" b="0" dirty="0">
                <a:effectLst/>
                <a:latin typeface="Consolas" panose="020B0609020204030204" pitchFamily="49" charset="0"/>
              </a:rPr>
              <a:t>, </a:t>
            </a:r>
            <a:r>
              <a:rPr lang="en-US" sz="1200" b="0" dirty="0" err="1">
                <a:effectLst/>
                <a:latin typeface="Consolas" panose="020B0609020204030204" pitchFamily="49" charset="0"/>
              </a:rPr>
              <a:t>sublistcount</a:t>
            </a:r>
            <a:r>
              <a:rPr lang="en-US" sz="1200" b="0" dirty="0">
                <a:effectLst/>
                <a:latin typeface="Consolas" panose="020B0609020204030204" pitchFamily="49" charset="0"/>
              </a:rPr>
              <a:t>)</a:t>
            </a:r>
          </a:p>
          <a:p>
            <a:r>
              <a:rPr lang="en-US" sz="1200" b="0" dirty="0">
                <a:effectLst/>
                <a:latin typeface="Consolas" panose="020B0609020204030204" pitchFamily="49" charset="0"/>
              </a:rPr>
              <a:t>        print("After increments of size", </a:t>
            </a:r>
            <a:r>
              <a:rPr lang="en-US" sz="1200" b="0" dirty="0" err="1">
                <a:effectLst/>
                <a:latin typeface="Consolas" panose="020B0609020204030204" pitchFamily="49" charset="0"/>
              </a:rPr>
              <a:t>sublistcount</a:t>
            </a:r>
            <a:r>
              <a:rPr lang="en-US" sz="1200" b="0" dirty="0">
                <a:effectLst/>
                <a:latin typeface="Consolas" panose="020B0609020204030204" pitchFamily="49" charset="0"/>
              </a:rPr>
              <a:t>, "The list is", </a:t>
            </a:r>
            <a:r>
              <a:rPr lang="en-US" sz="1200" b="0" dirty="0" err="1">
                <a:effectLst/>
                <a:latin typeface="Consolas" panose="020B0609020204030204" pitchFamily="49" charset="0"/>
              </a:rPr>
              <a:t>alist</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sublistcount</a:t>
            </a:r>
            <a:r>
              <a:rPr lang="en-US" sz="1200" b="0" dirty="0">
                <a:effectLst/>
                <a:latin typeface="Consolas" panose="020B0609020204030204" pitchFamily="49" charset="0"/>
              </a:rPr>
              <a:t> = </a:t>
            </a:r>
            <a:r>
              <a:rPr lang="en-US" sz="1200" b="0" dirty="0" err="1">
                <a:effectLst/>
                <a:latin typeface="Consolas" panose="020B0609020204030204" pitchFamily="49" charset="0"/>
              </a:rPr>
              <a:t>sublistcount</a:t>
            </a:r>
            <a:r>
              <a:rPr lang="en-US" sz="1200" b="0" dirty="0">
                <a:effectLst/>
                <a:latin typeface="Consolas" panose="020B0609020204030204" pitchFamily="49" charset="0"/>
              </a:rPr>
              <a:t> // 2</a:t>
            </a:r>
          </a:p>
          <a:p>
            <a:br>
              <a:rPr lang="en-US" sz="1200" b="0" dirty="0">
                <a:effectLst/>
                <a:latin typeface="Consolas" panose="020B0609020204030204" pitchFamily="49" charset="0"/>
              </a:rPr>
            </a:br>
            <a:r>
              <a:rPr lang="en-US" sz="1200" b="0" dirty="0">
                <a:effectLst/>
                <a:latin typeface="Consolas" panose="020B0609020204030204" pitchFamily="49" charset="0"/>
              </a:rPr>
              <a:t>def </a:t>
            </a:r>
            <a:r>
              <a:rPr lang="en-US" sz="1200" b="0" dirty="0" err="1">
                <a:effectLst/>
                <a:latin typeface="Consolas" panose="020B0609020204030204" pitchFamily="49" charset="0"/>
              </a:rPr>
              <a:t>gapInsertionSort</a:t>
            </a:r>
            <a:r>
              <a:rPr lang="en-US" sz="1200" b="0" dirty="0">
                <a:effectLst/>
                <a:latin typeface="Consolas" panose="020B0609020204030204" pitchFamily="49" charset="0"/>
              </a:rPr>
              <a:t>(</a:t>
            </a:r>
            <a:r>
              <a:rPr lang="en-US" sz="1200" b="0" dirty="0" err="1">
                <a:effectLst/>
                <a:latin typeface="Consolas" panose="020B0609020204030204" pitchFamily="49" charset="0"/>
              </a:rPr>
              <a:t>alist</a:t>
            </a:r>
            <a:r>
              <a:rPr lang="en-US" sz="1200" b="0" dirty="0">
                <a:effectLst/>
                <a:latin typeface="Consolas" panose="020B0609020204030204" pitchFamily="49" charset="0"/>
              </a:rPr>
              <a:t>, start, gap):</a:t>
            </a:r>
          </a:p>
          <a:p>
            <a:r>
              <a:rPr lang="en-US" sz="1200" b="0" dirty="0">
                <a:effectLst/>
                <a:latin typeface="Consolas" panose="020B0609020204030204" pitchFamily="49" charset="0"/>
              </a:rPr>
              <a:t>    for </a:t>
            </a:r>
            <a:r>
              <a:rPr lang="en-US" sz="1200" b="0" dirty="0" err="1">
                <a:effectLst/>
                <a:latin typeface="Consolas" panose="020B0609020204030204" pitchFamily="49" charset="0"/>
              </a:rPr>
              <a:t>i</a:t>
            </a:r>
            <a:r>
              <a:rPr lang="en-US" sz="1200" b="0" dirty="0">
                <a:effectLst/>
                <a:latin typeface="Consolas" panose="020B0609020204030204" pitchFamily="49" charset="0"/>
              </a:rPr>
              <a:t> in range(start + gap, </a:t>
            </a:r>
            <a:r>
              <a:rPr lang="en-US" sz="1200" b="0" dirty="0" err="1">
                <a:effectLst/>
                <a:latin typeface="Consolas" panose="020B0609020204030204" pitchFamily="49" charset="0"/>
              </a:rPr>
              <a:t>len</a:t>
            </a:r>
            <a:r>
              <a:rPr lang="en-US" sz="1200" b="0" dirty="0">
                <a:effectLst/>
                <a:latin typeface="Consolas" panose="020B0609020204030204" pitchFamily="49" charset="0"/>
              </a:rPr>
              <a:t>(</a:t>
            </a:r>
            <a:r>
              <a:rPr lang="en-US" sz="1200" b="0" dirty="0" err="1">
                <a:effectLst/>
                <a:latin typeface="Consolas" panose="020B0609020204030204" pitchFamily="49" charset="0"/>
              </a:rPr>
              <a:t>alist</a:t>
            </a:r>
            <a:r>
              <a:rPr lang="en-US" sz="1200" b="0" dirty="0">
                <a:effectLst/>
                <a:latin typeface="Consolas" panose="020B0609020204030204" pitchFamily="49" charset="0"/>
              </a:rPr>
              <a:t>), gap):</a:t>
            </a:r>
          </a:p>
          <a:p>
            <a:r>
              <a:rPr lang="en-US" sz="1200" b="0" dirty="0">
                <a:effectLst/>
                <a:latin typeface="Consolas" panose="020B0609020204030204" pitchFamily="49" charset="0"/>
              </a:rPr>
              <a:t>        </a:t>
            </a:r>
            <a:r>
              <a:rPr lang="en-US" sz="1200" b="0" dirty="0" err="1">
                <a:effectLst/>
                <a:latin typeface="Consolas" panose="020B0609020204030204" pitchFamily="49" charset="0"/>
              </a:rPr>
              <a:t>currentvalue</a:t>
            </a:r>
            <a:r>
              <a:rPr lang="en-US" sz="1200" b="0" dirty="0">
                <a:effectLst/>
                <a:latin typeface="Consolas" panose="020B0609020204030204" pitchFamily="49" charset="0"/>
              </a:rPr>
              <a:t> = </a:t>
            </a:r>
            <a:r>
              <a:rPr lang="en-US" sz="1200" b="0" dirty="0" err="1">
                <a:effectLst/>
                <a:latin typeface="Consolas" panose="020B0609020204030204" pitchFamily="49" charset="0"/>
              </a:rPr>
              <a:t>alist</a:t>
            </a:r>
            <a:r>
              <a:rPr lang="en-US" sz="1200" b="0" dirty="0">
                <a:effectLst/>
                <a:latin typeface="Consolas" panose="020B0609020204030204" pitchFamily="49" charset="0"/>
              </a:rPr>
              <a:t>[</a:t>
            </a:r>
            <a:r>
              <a:rPr lang="en-US" sz="1200" b="0" dirty="0" err="1">
                <a:effectLst/>
                <a:latin typeface="Consolas" panose="020B0609020204030204" pitchFamily="49" charset="0"/>
              </a:rPr>
              <a:t>i</a:t>
            </a:r>
            <a:r>
              <a:rPr lang="en-US" sz="1200" b="0" dirty="0">
                <a:effectLst/>
                <a:latin typeface="Consolas" panose="020B0609020204030204" pitchFamily="49" charset="0"/>
              </a:rPr>
              <a:t>]</a:t>
            </a:r>
          </a:p>
          <a:p>
            <a:r>
              <a:rPr lang="en-US" sz="1200" b="0" dirty="0">
                <a:effectLst/>
                <a:latin typeface="Consolas" panose="020B0609020204030204" pitchFamily="49" charset="0"/>
              </a:rPr>
              <a:t>        position = </a:t>
            </a:r>
            <a:r>
              <a:rPr lang="en-US" sz="1200" b="0" dirty="0" err="1">
                <a:effectLst/>
                <a:latin typeface="Consolas" panose="020B0609020204030204" pitchFamily="49" charset="0"/>
              </a:rPr>
              <a:t>i</a:t>
            </a:r>
            <a:endParaRPr lang="en-US" sz="1200" b="0" dirty="0">
              <a:effectLst/>
              <a:latin typeface="Consolas" panose="020B0609020204030204" pitchFamily="49" charset="0"/>
            </a:endParaRPr>
          </a:p>
          <a:p>
            <a:r>
              <a:rPr lang="en-US" sz="1200" b="0" dirty="0">
                <a:effectLst/>
                <a:latin typeface="Consolas" panose="020B0609020204030204" pitchFamily="49" charset="0"/>
              </a:rPr>
              <a:t>        while position &gt;= gap and </a:t>
            </a:r>
            <a:r>
              <a:rPr lang="en-US" sz="1200" b="0" dirty="0" err="1">
                <a:effectLst/>
                <a:latin typeface="Consolas" panose="020B0609020204030204" pitchFamily="49" charset="0"/>
              </a:rPr>
              <a:t>alist</a:t>
            </a:r>
            <a:r>
              <a:rPr lang="en-US" sz="1200" b="0" dirty="0">
                <a:effectLst/>
                <a:latin typeface="Consolas" panose="020B0609020204030204" pitchFamily="49" charset="0"/>
              </a:rPr>
              <a:t>[position - gap] &gt; </a:t>
            </a:r>
            <a:r>
              <a:rPr lang="en-US" sz="1200" b="0" dirty="0" err="1">
                <a:effectLst/>
                <a:latin typeface="Consolas" panose="020B0609020204030204" pitchFamily="49" charset="0"/>
              </a:rPr>
              <a:t>currentvalue</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alist</a:t>
            </a:r>
            <a:r>
              <a:rPr lang="en-US" sz="1200" b="0" dirty="0">
                <a:effectLst/>
                <a:latin typeface="Consolas" panose="020B0609020204030204" pitchFamily="49" charset="0"/>
              </a:rPr>
              <a:t>[position] = </a:t>
            </a:r>
            <a:r>
              <a:rPr lang="en-US" sz="1200" b="0" dirty="0" err="1">
                <a:effectLst/>
                <a:latin typeface="Consolas" panose="020B0609020204030204" pitchFamily="49" charset="0"/>
              </a:rPr>
              <a:t>alist</a:t>
            </a:r>
            <a:r>
              <a:rPr lang="en-US" sz="1200" b="0" dirty="0">
                <a:effectLst/>
                <a:latin typeface="Consolas" panose="020B0609020204030204" pitchFamily="49" charset="0"/>
              </a:rPr>
              <a:t>[position - gap]</a:t>
            </a:r>
          </a:p>
          <a:p>
            <a:r>
              <a:rPr lang="en-US" sz="1200" b="0" dirty="0">
                <a:effectLst/>
                <a:latin typeface="Consolas" panose="020B0609020204030204" pitchFamily="49" charset="0"/>
              </a:rPr>
              <a:t>            position = position - gap</a:t>
            </a:r>
          </a:p>
          <a:p>
            <a:r>
              <a:rPr lang="en-US" sz="1200" b="0" dirty="0">
                <a:effectLst/>
                <a:latin typeface="Consolas" panose="020B0609020204030204" pitchFamily="49" charset="0"/>
              </a:rPr>
              <a:t>        </a:t>
            </a:r>
            <a:r>
              <a:rPr lang="en-US" sz="1200" b="0" dirty="0" err="1">
                <a:effectLst/>
                <a:latin typeface="Consolas" panose="020B0609020204030204" pitchFamily="49" charset="0"/>
              </a:rPr>
              <a:t>alist</a:t>
            </a:r>
            <a:r>
              <a:rPr lang="en-US" sz="1200" b="0" dirty="0">
                <a:effectLst/>
                <a:latin typeface="Consolas" panose="020B0609020204030204" pitchFamily="49" charset="0"/>
              </a:rPr>
              <a:t>[position] = </a:t>
            </a:r>
            <a:r>
              <a:rPr lang="en-US" sz="1200" b="0" dirty="0" err="1">
                <a:effectLst/>
                <a:latin typeface="Consolas" panose="020B0609020204030204" pitchFamily="49" charset="0"/>
              </a:rPr>
              <a:t>currentvalue</a:t>
            </a:r>
            <a:endParaRPr lang="en-US" sz="1200" b="0" dirty="0">
              <a:effectLst/>
              <a:latin typeface="Consolas" panose="020B0609020204030204" pitchFamily="49" charset="0"/>
            </a:endParaRPr>
          </a:p>
        </p:txBody>
      </p:sp>
      <p:pic>
        <p:nvPicPr>
          <p:cNvPr id="6" name="Grafik 5">
            <a:extLst>
              <a:ext uri="{FF2B5EF4-FFF2-40B4-BE49-F238E27FC236}">
                <a16:creationId xmlns:a16="http://schemas.microsoft.com/office/drawing/2014/main" id="{61E6A151-690A-02A6-6C00-5EE67CF46B01}"/>
              </a:ext>
            </a:extLst>
          </p:cNvPr>
          <p:cNvPicPr>
            <a:picLocks noChangeAspect="1"/>
          </p:cNvPicPr>
          <p:nvPr/>
        </p:nvPicPr>
        <p:blipFill>
          <a:blip r:embed="rId2"/>
          <a:stretch>
            <a:fillRect/>
          </a:stretch>
        </p:blipFill>
        <p:spPr>
          <a:xfrm>
            <a:off x="321186" y="2950783"/>
            <a:ext cx="3384549" cy="1312096"/>
          </a:xfrm>
          <a:prstGeom prst="rect">
            <a:avLst/>
          </a:prstGeom>
        </p:spPr>
      </p:pic>
      <p:pic>
        <p:nvPicPr>
          <p:cNvPr id="9" name="Grafik 8">
            <a:extLst>
              <a:ext uri="{FF2B5EF4-FFF2-40B4-BE49-F238E27FC236}">
                <a16:creationId xmlns:a16="http://schemas.microsoft.com/office/drawing/2014/main" id="{DB664A48-8E1A-5E6E-4AC6-29BE0CA6320B}"/>
              </a:ext>
            </a:extLst>
          </p:cNvPr>
          <p:cNvPicPr>
            <a:picLocks noChangeAspect="1"/>
          </p:cNvPicPr>
          <p:nvPr/>
        </p:nvPicPr>
        <p:blipFill>
          <a:blip r:embed="rId3"/>
          <a:stretch>
            <a:fillRect/>
          </a:stretch>
        </p:blipFill>
        <p:spPr>
          <a:xfrm>
            <a:off x="282202" y="4407100"/>
            <a:ext cx="3997624" cy="2137802"/>
          </a:xfrm>
          <a:prstGeom prst="rect">
            <a:avLst/>
          </a:prstGeom>
        </p:spPr>
      </p:pic>
      <p:sp>
        <p:nvSpPr>
          <p:cNvPr id="11" name="Textfeld 10">
            <a:extLst>
              <a:ext uri="{FF2B5EF4-FFF2-40B4-BE49-F238E27FC236}">
                <a16:creationId xmlns:a16="http://schemas.microsoft.com/office/drawing/2014/main" id="{6209E4A6-6188-2121-6118-5A8431FC8DAB}"/>
              </a:ext>
            </a:extLst>
          </p:cNvPr>
          <p:cNvSpPr txBox="1"/>
          <p:nvPr/>
        </p:nvSpPr>
        <p:spPr>
          <a:xfrm>
            <a:off x="370703" y="2664941"/>
            <a:ext cx="2108886" cy="369332"/>
          </a:xfrm>
          <a:prstGeom prst="rect">
            <a:avLst/>
          </a:prstGeom>
          <a:noFill/>
        </p:spPr>
        <p:txBody>
          <a:bodyPr wrap="square" rtlCol="0">
            <a:spAutoFit/>
          </a:bodyPr>
          <a:lstStyle/>
          <a:p>
            <a:r>
              <a:rPr lang="de-DE" dirty="0"/>
              <a:t>e.g. i =3</a:t>
            </a:r>
            <a:endParaRPr lang="en-US" dirty="0"/>
          </a:p>
        </p:txBody>
      </p:sp>
      <p:sp>
        <p:nvSpPr>
          <p:cNvPr id="13" name="Textfeld 12">
            <a:extLst>
              <a:ext uri="{FF2B5EF4-FFF2-40B4-BE49-F238E27FC236}">
                <a16:creationId xmlns:a16="http://schemas.microsoft.com/office/drawing/2014/main" id="{71EA20B8-73FD-3CE9-B729-F987100E3468}"/>
              </a:ext>
            </a:extLst>
          </p:cNvPr>
          <p:cNvSpPr txBox="1"/>
          <p:nvPr/>
        </p:nvSpPr>
        <p:spPr>
          <a:xfrm>
            <a:off x="9939772" y="5208936"/>
            <a:ext cx="1014740" cy="646331"/>
          </a:xfrm>
          <a:prstGeom prst="rect">
            <a:avLst/>
          </a:prstGeom>
          <a:noFill/>
        </p:spPr>
        <p:txBody>
          <a:bodyPr wrap="square" rtlCol="0">
            <a:spAutoFit/>
          </a:bodyPr>
          <a:lstStyle/>
          <a:p>
            <a:r>
              <a:rPr lang="zh-CN" altLang="en-US" dirty="0"/>
              <a:t>问题</a:t>
            </a:r>
            <a:r>
              <a:rPr lang="de-DE" altLang="zh-CN" dirty="0"/>
              <a:t>:</a:t>
            </a:r>
            <a:endParaRPr lang="en-US" altLang="zh-CN" dirty="0"/>
          </a:p>
          <a:p>
            <a:r>
              <a:rPr lang="en-US" altLang="zh-CN" dirty="0"/>
              <a:t>O(? )</a:t>
            </a:r>
            <a:endParaRPr lang="en-US" dirty="0"/>
          </a:p>
        </p:txBody>
      </p:sp>
      <p:sp>
        <p:nvSpPr>
          <p:cNvPr id="17" name="Textfeld 16">
            <a:extLst>
              <a:ext uri="{FF2B5EF4-FFF2-40B4-BE49-F238E27FC236}">
                <a16:creationId xmlns:a16="http://schemas.microsoft.com/office/drawing/2014/main" id="{26E873B3-CC78-F4C0-85BF-8BB6CBF99630}"/>
              </a:ext>
            </a:extLst>
          </p:cNvPr>
          <p:cNvSpPr txBox="1"/>
          <p:nvPr/>
        </p:nvSpPr>
        <p:spPr>
          <a:xfrm>
            <a:off x="4452842" y="6231020"/>
            <a:ext cx="6106296" cy="461665"/>
          </a:xfrm>
          <a:prstGeom prst="rect">
            <a:avLst/>
          </a:prstGeom>
          <a:noFill/>
        </p:spPr>
        <p:txBody>
          <a:bodyPr wrap="square">
            <a:spAutoFit/>
          </a:bodyPr>
          <a:lstStyle/>
          <a:p>
            <a:r>
              <a:rPr lang="en-US" sz="1200" dirty="0" err="1"/>
              <a:t>希尔排序的时间复杂度大概介于O</a:t>
            </a:r>
            <a:r>
              <a:rPr lang="en-US" sz="1200" dirty="0"/>
              <a:t>(n)</a:t>
            </a:r>
            <a:r>
              <a:rPr lang="en-US" sz="1200" dirty="0" err="1"/>
              <a:t>和O</a:t>
            </a:r>
            <a:r>
              <a:rPr lang="en-US" sz="1200" dirty="0"/>
              <a:t>(n</a:t>
            </a:r>
            <a:r>
              <a:rPr lang="en-US" sz="1200" baseline="30000" dirty="0"/>
              <a:t>2</a:t>
            </a:r>
            <a:r>
              <a:rPr lang="en-US" sz="1200" dirty="0"/>
              <a:t>)</a:t>
            </a:r>
            <a:r>
              <a:rPr lang="en-US" sz="1200" dirty="0" err="1"/>
              <a:t>之间。通过改变增量，比如采用</a:t>
            </a:r>
            <a:r>
              <a:rPr lang="en-US" sz="1200" dirty="0"/>
              <a:t> 2</a:t>
            </a:r>
            <a:r>
              <a:rPr lang="en-US" sz="1200" baseline="30000" dirty="0"/>
              <a:t>k</a:t>
            </a:r>
            <a:r>
              <a:rPr lang="en-US" sz="1200" dirty="0"/>
              <a:t>-1 （1, 3, 7, 15, 31, …），</a:t>
            </a:r>
            <a:r>
              <a:rPr lang="en-US" sz="1200" dirty="0" err="1"/>
              <a:t>希尔排序的时间复杂度可以达到O</a:t>
            </a:r>
            <a:r>
              <a:rPr lang="en-US" sz="1200" dirty="0"/>
              <a:t>(n</a:t>
            </a:r>
            <a:r>
              <a:rPr lang="en-US" sz="1200" baseline="30000" dirty="0"/>
              <a:t>3/2</a:t>
            </a:r>
            <a:r>
              <a:rPr lang="en-US" sz="1200" dirty="0"/>
              <a:t>)</a:t>
            </a:r>
          </a:p>
        </p:txBody>
      </p:sp>
    </p:spTree>
    <p:extLst>
      <p:ext uri="{BB962C8B-B14F-4D97-AF65-F5344CB8AC3E}">
        <p14:creationId xmlns:p14="http://schemas.microsoft.com/office/powerpoint/2010/main" val="2004907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wipe(down)">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dirty="0"/>
              <a:t>排序</a:t>
            </a:r>
            <a:br>
              <a:rPr lang="en-US" altLang="zh-CN" dirty="0"/>
            </a:br>
            <a:r>
              <a:rPr lang="de-DE" altLang="zh-CN" dirty="0"/>
              <a:t>(</a:t>
            </a:r>
            <a:r>
              <a:rPr lang="en-US" altLang="zh-CN" dirty="0"/>
              <a:t>Sort</a:t>
            </a:r>
            <a:r>
              <a:rPr lang="de-DE" altLang="zh-CN" dirty="0" err="1"/>
              <a:t>ing</a:t>
            </a:r>
            <a:r>
              <a:rPr lang="de-DE" altLang="zh-CN" dirty="0"/>
              <a:t>)</a:t>
            </a:r>
            <a:br>
              <a:rPr lang="de-DE" altLang="zh-CN" dirty="0"/>
            </a:br>
            <a:r>
              <a:rPr lang="zh-CN" altLang="en-US" dirty="0"/>
              <a:t>归并排序</a:t>
            </a:r>
            <a:r>
              <a:rPr lang="de-DE" altLang="zh-CN" dirty="0"/>
              <a:t>(</a:t>
            </a:r>
            <a:r>
              <a:rPr lang="de-DE" altLang="zh-CN" dirty="0" err="1"/>
              <a:t>Merge</a:t>
            </a:r>
            <a:r>
              <a:rPr lang="de-DE" altLang="zh-CN" dirty="0"/>
              <a:t> </a:t>
            </a:r>
            <a:r>
              <a:rPr lang="de-DE" altLang="zh-CN" dirty="0" err="1"/>
              <a:t>Sort</a:t>
            </a:r>
            <a:r>
              <a:rPr lang="de-DE" altLang="zh-CN" dirty="0"/>
              <a:t>)</a:t>
            </a:r>
          </a:p>
        </p:txBody>
      </p:sp>
      <p:sp>
        <p:nvSpPr>
          <p:cNvPr id="22" name="Textfeld 21">
            <a:extLst>
              <a:ext uri="{FF2B5EF4-FFF2-40B4-BE49-F238E27FC236}">
                <a16:creationId xmlns:a16="http://schemas.microsoft.com/office/drawing/2014/main" id="{173D88AA-4044-17AE-2415-B2809B058020}"/>
              </a:ext>
            </a:extLst>
          </p:cNvPr>
          <p:cNvSpPr txBox="1"/>
          <p:nvPr/>
        </p:nvSpPr>
        <p:spPr>
          <a:xfrm>
            <a:off x="282202" y="1795241"/>
            <a:ext cx="10925375" cy="923330"/>
          </a:xfrm>
          <a:prstGeom prst="rect">
            <a:avLst/>
          </a:prstGeom>
          <a:noFill/>
        </p:spPr>
        <p:txBody>
          <a:bodyPr wrap="square">
            <a:spAutoFit/>
          </a:bodyPr>
          <a:lstStyle/>
          <a:p>
            <a:r>
              <a:rPr lang="zh-CN" altLang="en-US" b="1" dirty="0"/>
              <a:t>归并排序</a:t>
            </a:r>
            <a:r>
              <a:rPr lang="zh-CN" altLang="en-US" dirty="0"/>
              <a:t>是递归算法，每次将一个列表一分为二。如果列表为空或只有一个元素，那么从定义上来说它就</a:t>
            </a:r>
          </a:p>
          <a:p>
            <a:r>
              <a:rPr lang="zh-CN" altLang="en-US" dirty="0"/>
              <a:t>是有序的（基本情况）。如果列表不止一个元素，就将列表一分为二，并对两部分都递归调用归并排序。当两部分都有序后，就进行</a:t>
            </a:r>
            <a:r>
              <a:rPr lang="zh-CN" altLang="en-US" b="1" dirty="0"/>
              <a:t>归并</a:t>
            </a:r>
            <a:r>
              <a:rPr lang="zh-CN" altLang="en-US" dirty="0"/>
              <a:t>这一基本操作。</a:t>
            </a:r>
            <a:endParaRPr lang="en-US" dirty="0"/>
          </a:p>
        </p:txBody>
      </p:sp>
      <p:sp>
        <p:nvSpPr>
          <p:cNvPr id="14" name="Textfeld 13">
            <a:extLst>
              <a:ext uri="{FF2B5EF4-FFF2-40B4-BE49-F238E27FC236}">
                <a16:creationId xmlns:a16="http://schemas.microsoft.com/office/drawing/2014/main" id="{EB17CA71-396D-53B2-416F-775A631F9769}"/>
              </a:ext>
            </a:extLst>
          </p:cNvPr>
          <p:cNvSpPr txBox="1"/>
          <p:nvPr/>
        </p:nvSpPr>
        <p:spPr>
          <a:xfrm>
            <a:off x="5140411" y="2429979"/>
            <a:ext cx="4205416" cy="4031873"/>
          </a:xfrm>
          <a:prstGeom prst="rect">
            <a:avLst/>
          </a:prstGeom>
          <a:noFill/>
        </p:spPr>
        <p:txBody>
          <a:bodyPr wrap="square">
            <a:spAutoFit/>
          </a:bodyPr>
          <a:lstStyle/>
          <a:p>
            <a:r>
              <a:rPr lang="en-US" sz="800" b="0" dirty="0">
                <a:effectLst/>
                <a:latin typeface="Consolas" panose="020B0609020204030204" pitchFamily="49" charset="0"/>
              </a:rPr>
              <a:t>def </a:t>
            </a:r>
            <a:r>
              <a:rPr lang="en-US" sz="800" b="0" dirty="0" err="1">
                <a:effectLst/>
                <a:latin typeface="Consolas" panose="020B0609020204030204" pitchFamily="49" charset="0"/>
              </a:rPr>
              <a:t>mergeSort</a:t>
            </a:r>
            <a:r>
              <a:rPr lang="en-US" sz="800" b="0" dirty="0">
                <a:effectLst/>
                <a:latin typeface="Consolas" panose="020B0609020204030204" pitchFamily="49" charset="0"/>
              </a:rPr>
              <a:t>(</a:t>
            </a:r>
            <a:r>
              <a:rPr lang="en-US" sz="800" b="0" dirty="0" err="1">
                <a:effectLst/>
                <a:latin typeface="Consolas" panose="020B0609020204030204" pitchFamily="49" charset="0"/>
              </a:rPr>
              <a:t>alist</a:t>
            </a:r>
            <a:r>
              <a:rPr lang="en-US" sz="800" b="0" dirty="0">
                <a:effectLst/>
                <a:latin typeface="Consolas" panose="020B0609020204030204" pitchFamily="49" charset="0"/>
              </a:rPr>
              <a:t>):</a:t>
            </a:r>
          </a:p>
          <a:p>
            <a:r>
              <a:rPr lang="en-US" sz="800" b="0" dirty="0">
                <a:effectLst/>
                <a:latin typeface="Consolas" panose="020B0609020204030204" pitchFamily="49" charset="0"/>
              </a:rPr>
              <a:t>    print("Splitting ", </a:t>
            </a:r>
            <a:r>
              <a:rPr lang="en-US" sz="800" b="0" dirty="0" err="1">
                <a:effectLst/>
                <a:latin typeface="Consolas" panose="020B0609020204030204" pitchFamily="49" charset="0"/>
              </a:rPr>
              <a:t>alist</a:t>
            </a:r>
            <a:r>
              <a:rPr lang="en-US" sz="800" b="0" dirty="0">
                <a:effectLst/>
                <a:latin typeface="Consolas" panose="020B0609020204030204" pitchFamily="49" charset="0"/>
              </a:rPr>
              <a:t>)</a:t>
            </a:r>
          </a:p>
          <a:p>
            <a:r>
              <a:rPr lang="en-US" sz="800" b="0" dirty="0">
                <a:effectLst/>
                <a:latin typeface="Consolas" panose="020B0609020204030204" pitchFamily="49" charset="0"/>
              </a:rPr>
              <a:t>    if </a:t>
            </a:r>
            <a:r>
              <a:rPr lang="en-US" sz="800" b="0" dirty="0" err="1">
                <a:effectLst/>
                <a:latin typeface="Consolas" panose="020B0609020204030204" pitchFamily="49" charset="0"/>
              </a:rPr>
              <a:t>len</a:t>
            </a:r>
            <a:r>
              <a:rPr lang="en-US" sz="800" b="0" dirty="0">
                <a:effectLst/>
                <a:latin typeface="Consolas" panose="020B0609020204030204" pitchFamily="49" charset="0"/>
              </a:rPr>
              <a:t>(</a:t>
            </a:r>
            <a:r>
              <a:rPr lang="en-US" sz="800" b="0" dirty="0" err="1">
                <a:effectLst/>
                <a:latin typeface="Consolas" panose="020B0609020204030204" pitchFamily="49" charset="0"/>
              </a:rPr>
              <a:t>alist</a:t>
            </a:r>
            <a:r>
              <a:rPr lang="en-US" sz="800" b="0" dirty="0">
                <a:effectLst/>
                <a:latin typeface="Consolas" panose="020B0609020204030204" pitchFamily="49" charset="0"/>
              </a:rPr>
              <a:t>) &gt; 1:</a:t>
            </a:r>
          </a:p>
          <a:p>
            <a:r>
              <a:rPr lang="en-US" sz="800" b="0" dirty="0">
                <a:effectLst/>
                <a:latin typeface="Consolas" panose="020B0609020204030204" pitchFamily="49" charset="0"/>
              </a:rPr>
              <a:t>        mid = </a:t>
            </a:r>
            <a:r>
              <a:rPr lang="en-US" sz="800" b="0" dirty="0" err="1">
                <a:effectLst/>
                <a:latin typeface="Consolas" panose="020B0609020204030204" pitchFamily="49" charset="0"/>
              </a:rPr>
              <a:t>len</a:t>
            </a:r>
            <a:r>
              <a:rPr lang="en-US" sz="800" b="0" dirty="0">
                <a:effectLst/>
                <a:latin typeface="Consolas" panose="020B0609020204030204" pitchFamily="49" charset="0"/>
              </a:rPr>
              <a:t>(</a:t>
            </a:r>
            <a:r>
              <a:rPr lang="en-US" sz="800" b="0" dirty="0" err="1">
                <a:effectLst/>
                <a:latin typeface="Consolas" panose="020B0609020204030204" pitchFamily="49" charset="0"/>
              </a:rPr>
              <a:t>alist</a:t>
            </a:r>
            <a:r>
              <a:rPr lang="en-US" sz="800" b="0" dirty="0">
                <a:effectLst/>
                <a:latin typeface="Consolas" panose="020B0609020204030204" pitchFamily="49" charset="0"/>
              </a:rPr>
              <a:t>) // 2</a:t>
            </a:r>
          </a:p>
          <a:p>
            <a:r>
              <a:rPr lang="en-US" sz="800" b="0" dirty="0">
                <a:effectLst/>
                <a:latin typeface="Consolas" panose="020B0609020204030204" pitchFamily="49" charset="0"/>
              </a:rPr>
              <a:t>        </a:t>
            </a:r>
            <a:r>
              <a:rPr lang="en-US" sz="800" b="0" dirty="0" err="1">
                <a:effectLst/>
                <a:latin typeface="Consolas" panose="020B0609020204030204" pitchFamily="49" charset="0"/>
              </a:rPr>
              <a:t>lefthalf</a:t>
            </a:r>
            <a:r>
              <a:rPr lang="en-US" sz="800" b="0" dirty="0">
                <a:effectLst/>
                <a:latin typeface="Consolas" panose="020B0609020204030204" pitchFamily="49" charset="0"/>
              </a:rPr>
              <a:t> = </a:t>
            </a:r>
            <a:r>
              <a:rPr lang="en-US" sz="800" b="0" dirty="0" err="1">
                <a:effectLst/>
                <a:latin typeface="Consolas" panose="020B0609020204030204" pitchFamily="49" charset="0"/>
              </a:rPr>
              <a:t>alist</a:t>
            </a:r>
            <a:r>
              <a:rPr lang="en-US" sz="800" b="0" dirty="0">
                <a:effectLst/>
                <a:latin typeface="Consolas" panose="020B0609020204030204" pitchFamily="49" charset="0"/>
              </a:rPr>
              <a:t>[:mid]</a:t>
            </a:r>
          </a:p>
          <a:p>
            <a:r>
              <a:rPr lang="en-US" sz="800" b="0" dirty="0">
                <a:effectLst/>
                <a:latin typeface="Consolas" panose="020B0609020204030204" pitchFamily="49" charset="0"/>
              </a:rPr>
              <a:t>        </a:t>
            </a:r>
            <a:r>
              <a:rPr lang="en-US" sz="800" b="0" dirty="0" err="1">
                <a:effectLst/>
                <a:latin typeface="Consolas" panose="020B0609020204030204" pitchFamily="49" charset="0"/>
              </a:rPr>
              <a:t>righthalf</a:t>
            </a:r>
            <a:r>
              <a:rPr lang="en-US" sz="800" b="0" dirty="0">
                <a:effectLst/>
                <a:latin typeface="Consolas" panose="020B0609020204030204" pitchFamily="49" charset="0"/>
              </a:rPr>
              <a:t> = </a:t>
            </a:r>
            <a:r>
              <a:rPr lang="en-US" sz="800" b="0" dirty="0" err="1">
                <a:effectLst/>
                <a:latin typeface="Consolas" panose="020B0609020204030204" pitchFamily="49" charset="0"/>
              </a:rPr>
              <a:t>alist</a:t>
            </a:r>
            <a:r>
              <a:rPr lang="en-US" sz="800" b="0" dirty="0">
                <a:effectLst/>
                <a:latin typeface="Consolas" panose="020B0609020204030204" pitchFamily="49" charset="0"/>
              </a:rPr>
              <a:t>[mid:]</a:t>
            </a:r>
          </a:p>
          <a:p>
            <a:br>
              <a:rPr lang="en-US" sz="800" b="0" dirty="0">
                <a:effectLst/>
                <a:latin typeface="Consolas" panose="020B0609020204030204" pitchFamily="49" charset="0"/>
              </a:rPr>
            </a:br>
            <a:r>
              <a:rPr lang="en-US" sz="800" b="0" dirty="0">
                <a:effectLst/>
                <a:latin typeface="Consolas" panose="020B0609020204030204" pitchFamily="49" charset="0"/>
              </a:rPr>
              <a:t>        </a:t>
            </a:r>
            <a:r>
              <a:rPr lang="en-US" sz="800" b="0" dirty="0" err="1">
                <a:effectLst/>
                <a:latin typeface="Consolas" panose="020B0609020204030204" pitchFamily="49" charset="0"/>
              </a:rPr>
              <a:t>mergeSort</a:t>
            </a:r>
            <a:r>
              <a:rPr lang="en-US" sz="800" b="0" dirty="0">
                <a:effectLst/>
                <a:latin typeface="Consolas" panose="020B0609020204030204" pitchFamily="49" charset="0"/>
              </a:rPr>
              <a:t>(</a:t>
            </a:r>
            <a:r>
              <a:rPr lang="en-US" sz="800" b="0" dirty="0" err="1">
                <a:effectLst/>
                <a:latin typeface="Consolas" panose="020B0609020204030204" pitchFamily="49" charset="0"/>
              </a:rPr>
              <a:t>lefthalf</a:t>
            </a:r>
            <a:r>
              <a:rPr lang="en-US" sz="800" b="0" dirty="0">
                <a:effectLst/>
                <a:latin typeface="Consolas" panose="020B0609020204030204" pitchFamily="49" charset="0"/>
              </a:rPr>
              <a:t>)</a:t>
            </a:r>
          </a:p>
          <a:p>
            <a:r>
              <a:rPr lang="en-US" sz="800" b="0" dirty="0">
                <a:effectLst/>
                <a:latin typeface="Consolas" panose="020B0609020204030204" pitchFamily="49" charset="0"/>
              </a:rPr>
              <a:t>        </a:t>
            </a:r>
            <a:r>
              <a:rPr lang="en-US" sz="800" b="0" dirty="0" err="1">
                <a:effectLst/>
                <a:latin typeface="Consolas" panose="020B0609020204030204" pitchFamily="49" charset="0"/>
              </a:rPr>
              <a:t>mergeSort</a:t>
            </a:r>
            <a:r>
              <a:rPr lang="en-US" sz="800" b="0" dirty="0">
                <a:effectLst/>
                <a:latin typeface="Consolas" panose="020B0609020204030204" pitchFamily="49" charset="0"/>
              </a:rPr>
              <a:t>(</a:t>
            </a:r>
            <a:r>
              <a:rPr lang="en-US" sz="800" b="0" dirty="0" err="1">
                <a:effectLst/>
                <a:latin typeface="Consolas" panose="020B0609020204030204" pitchFamily="49" charset="0"/>
              </a:rPr>
              <a:t>righthalf</a:t>
            </a:r>
            <a:r>
              <a:rPr lang="en-US" sz="800" b="0" dirty="0">
                <a:effectLst/>
                <a:latin typeface="Consolas" panose="020B0609020204030204" pitchFamily="49" charset="0"/>
              </a:rPr>
              <a:t>)</a:t>
            </a:r>
          </a:p>
          <a:p>
            <a:br>
              <a:rPr lang="en-US" sz="800" b="0" dirty="0">
                <a:effectLst/>
                <a:latin typeface="Consolas" panose="020B0609020204030204" pitchFamily="49" charset="0"/>
              </a:rPr>
            </a:br>
            <a:r>
              <a:rPr lang="en-US" sz="800" b="0" dirty="0">
                <a:effectLst/>
                <a:latin typeface="Consolas" panose="020B0609020204030204" pitchFamily="49" charset="0"/>
              </a:rPr>
              <a:t>        </a:t>
            </a:r>
            <a:r>
              <a:rPr lang="en-US" sz="800" b="0" dirty="0" err="1">
                <a:effectLst/>
                <a:latin typeface="Consolas" panose="020B0609020204030204" pitchFamily="49" charset="0"/>
              </a:rPr>
              <a:t>i</a:t>
            </a:r>
            <a:r>
              <a:rPr lang="en-US" sz="800" b="0" dirty="0">
                <a:effectLst/>
                <a:latin typeface="Consolas" panose="020B0609020204030204" pitchFamily="49" charset="0"/>
              </a:rPr>
              <a:t> = 0</a:t>
            </a:r>
          </a:p>
          <a:p>
            <a:r>
              <a:rPr lang="en-US" sz="800" b="0" dirty="0">
                <a:effectLst/>
                <a:latin typeface="Consolas" panose="020B0609020204030204" pitchFamily="49" charset="0"/>
              </a:rPr>
              <a:t>        j = 0</a:t>
            </a:r>
          </a:p>
          <a:p>
            <a:r>
              <a:rPr lang="en-US" sz="800" b="0" dirty="0">
                <a:effectLst/>
                <a:latin typeface="Consolas" panose="020B0609020204030204" pitchFamily="49" charset="0"/>
              </a:rPr>
              <a:t>        k = 0</a:t>
            </a:r>
          </a:p>
          <a:p>
            <a:r>
              <a:rPr lang="en-US" sz="800" b="0" dirty="0">
                <a:effectLst/>
                <a:latin typeface="Consolas" panose="020B0609020204030204" pitchFamily="49" charset="0"/>
              </a:rPr>
              <a:t>        while </a:t>
            </a:r>
            <a:r>
              <a:rPr lang="en-US" sz="800" b="0" dirty="0" err="1">
                <a:effectLst/>
                <a:latin typeface="Consolas" panose="020B0609020204030204" pitchFamily="49" charset="0"/>
              </a:rPr>
              <a:t>i</a:t>
            </a:r>
            <a:r>
              <a:rPr lang="en-US" sz="800" b="0" dirty="0">
                <a:effectLst/>
                <a:latin typeface="Consolas" panose="020B0609020204030204" pitchFamily="49" charset="0"/>
              </a:rPr>
              <a:t> &lt; </a:t>
            </a:r>
            <a:r>
              <a:rPr lang="en-US" sz="800" b="0" dirty="0" err="1">
                <a:effectLst/>
                <a:latin typeface="Consolas" panose="020B0609020204030204" pitchFamily="49" charset="0"/>
              </a:rPr>
              <a:t>len</a:t>
            </a:r>
            <a:r>
              <a:rPr lang="en-US" sz="800" b="0" dirty="0">
                <a:effectLst/>
                <a:latin typeface="Consolas" panose="020B0609020204030204" pitchFamily="49" charset="0"/>
              </a:rPr>
              <a:t>(</a:t>
            </a:r>
            <a:r>
              <a:rPr lang="en-US" sz="800" b="0" dirty="0" err="1">
                <a:effectLst/>
                <a:latin typeface="Consolas" panose="020B0609020204030204" pitchFamily="49" charset="0"/>
              </a:rPr>
              <a:t>lefthalf</a:t>
            </a:r>
            <a:r>
              <a:rPr lang="en-US" sz="800" b="0" dirty="0">
                <a:effectLst/>
                <a:latin typeface="Consolas" panose="020B0609020204030204" pitchFamily="49" charset="0"/>
              </a:rPr>
              <a:t>) and j &lt; </a:t>
            </a:r>
            <a:r>
              <a:rPr lang="en-US" sz="800" b="0" dirty="0" err="1">
                <a:effectLst/>
                <a:latin typeface="Consolas" panose="020B0609020204030204" pitchFamily="49" charset="0"/>
              </a:rPr>
              <a:t>len</a:t>
            </a:r>
            <a:r>
              <a:rPr lang="en-US" sz="800" b="0" dirty="0">
                <a:effectLst/>
                <a:latin typeface="Consolas" panose="020B0609020204030204" pitchFamily="49" charset="0"/>
              </a:rPr>
              <a:t>(</a:t>
            </a:r>
            <a:r>
              <a:rPr lang="en-US" sz="800" b="0" dirty="0" err="1">
                <a:effectLst/>
                <a:latin typeface="Consolas" panose="020B0609020204030204" pitchFamily="49" charset="0"/>
              </a:rPr>
              <a:t>righthalf</a:t>
            </a:r>
            <a:r>
              <a:rPr lang="en-US" sz="800" b="0" dirty="0">
                <a:effectLst/>
                <a:latin typeface="Consolas" panose="020B0609020204030204" pitchFamily="49" charset="0"/>
              </a:rPr>
              <a:t>):</a:t>
            </a:r>
          </a:p>
          <a:p>
            <a:r>
              <a:rPr lang="en-US" sz="800" b="0" dirty="0">
                <a:effectLst/>
                <a:latin typeface="Consolas" panose="020B0609020204030204" pitchFamily="49" charset="0"/>
              </a:rPr>
              <a:t>            if </a:t>
            </a:r>
            <a:r>
              <a:rPr lang="en-US" sz="800" b="0" dirty="0" err="1">
                <a:effectLst/>
                <a:latin typeface="Consolas" panose="020B0609020204030204" pitchFamily="49" charset="0"/>
              </a:rPr>
              <a:t>lefthalf</a:t>
            </a:r>
            <a:r>
              <a:rPr lang="en-US" sz="800" b="0" dirty="0">
                <a:effectLst/>
                <a:latin typeface="Consolas" panose="020B0609020204030204" pitchFamily="49" charset="0"/>
              </a:rPr>
              <a:t>[</a:t>
            </a:r>
            <a:r>
              <a:rPr lang="en-US" sz="800" b="0" dirty="0" err="1">
                <a:effectLst/>
                <a:latin typeface="Consolas" panose="020B0609020204030204" pitchFamily="49" charset="0"/>
              </a:rPr>
              <a:t>i</a:t>
            </a:r>
            <a:r>
              <a:rPr lang="en-US" sz="800" b="0" dirty="0">
                <a:effectLst/>
                <a:latin typeface="Consolas" panose="020B0609020204030204" pitchFamily="49" charset="0"/>
              </a:rPr>
              <a:t>] &lt; </a:t>
            </a:r>
            <a:r>
              <a:rPr lang="en-US" sz="800" b="0" dirty="0" err="1">
                <a:effectLst/>
                <a:latin typeface="Consolas" panose="020B0609020204030204" pitchFamily="49" charset="0"/>
              </a:rPr>
              <a:t>righthalf</a:t>
            </a:r>
            <a:r>
              <a:rPr lang="en-US" sz="800" b="0" dirty="0">
                <a:effectLst/>
                <a:latin typeface="Consolas" panose="020B0609020204030204" pitchFamily="49" charset="0"/>
              </a:rPr>
              <a:t>[j]:</a:t>
            </a:r>
          </a:p>
          <a:p>
            <a:r>
              <a:rPr lang="en-US" sz="800" b="0" dirty="0">
                <a:effectLst/>
                <a:latin typeface="Consolas" panose="020B0609020204030204" pitchFamily="49" charset="0"/>
              </a:rPr>
              <a:t>                </a:t>
            </a:r>
            <a:r>
              <a:rPr lang="en-US" sz="800" b="0" dirty="0" err="1">
                <a:effectLst/>
                <a:latin typeface="Consolas" panose="020B0609020204030204" pitchFamily="49" charset="0"/>
              </a:rPr>
              <a:t>alist</a:t>
            </a:r>
            <a:r>
              <a:rPr lang="en-US" sz="800" b="0" dirty="0">
                <a:effectLst/>
                <a:latin typeface="Consolas" panose="020B0609020204030204" pitchFamily="49" charset="0"/>
              </a:rPr>
              <a:t>[k] = </a:t>
            </a:r>
            <a:r>
              <a:rPr lang="en-US" sz="800" b="0" dirty="0" err="1">
                <a:effectLst/>
                <a:latin typeface="Consolas" panose="020B0609020204030204" pitchFamily="49" charset="0"/>
              </a:rPr>
              <a:t>lefthalf</a:t>
            </a:r>
            <a:r>
              <a:rPr lang="en-US" sz="800" b="0" dirty="0">
                <a:effectLst/>
                <a:latin typeface="Consolas" panose="020B0609020204030204" pitchFamily="49" charset="0"/>
              </a:rPr>
              <a:t>[</a:t>
            </a:r>
            <a:r>
              <a:rPr lang="en-US" sz="800" b="0" dirty="0" err="1">
                <a:effectLst/>
                <a:latin typeface="Consolas" panose="020B0609020204030204" pitchFamily="49" charset="0"/>
              </a:rPr>
              <a:t>i</a:t>
            </a:r>
            <a:r>
              <a:rPr lang="en-US" sz="800" b="0" dirty="0">
                <a:effectLst/>
                <a:latin typeface="Consolas" panose="020B0609020204030204" pitchFamily="49" charset="0"/>
              </a:rPr>
              <a:t>]</a:t>
            </a:r>
          </a:p>
          <a:p>
            <a:r>
              <a:rPr lang="en-US" sz="800" b="0" dirty="0">
                <a:effectLst/>
                <a:latin typeface="Consolas" panose="020B0609020204030204" pitchFamily="49" charset="0"/>
              </a:rPr>
              <a:t>                </a:t>
            </a:r>
            <a:r>
              <a:rPr lang="en-US" sz="800" b="0" dirty="0" err="1">
                <a:effectLst/>
                <a:latin typeface="Consolas" panose="020B0609020204030204" pitchFamily="49" charset="0"/>
              </a:rPr>
              <a:t>i</a:t>
            </a:r>
            <a:r>
              <a:rPr lang="en-US" sz="800" b="0" dirty="0">
                <a:effectLst/>
                <a:latin typeface="Consolas" panose="020B0609020204030204" pitchFamily="49" charset="0"/>
              </a:rPr>
              <a:t> = </a:t>
            </a:r>
            <a:r>
              <a:rPr lang="en-US" sz="800" b="0" dirty="0" err="1">
                <a:effectLst/>
                <a:latin typeface="Consolas" panose="020B0609020204030204" pitchFamily="49" charset="0"/>
              </a:rPr>
              <a:t>i</a:t>
            </a:r>
            <a:r>
              <a:rPr lang="en-US" sz="800" b="0" dirty="0">
                <a:effectLst/>
                <a:latin typeface="Consolas" panose="020B0609020204030204" pitchFamily="49" charset="0"/>
              </a:rPr>
              <a:t> + 1</a:t>
            </a:r>
          </a:p>
          <a:p>
            <a:r>
              <a:rPr lang="en-US" sz="800" b="0" dirty="0">
                <a:effectLst/>
                <a:latin typeface="Consolas" panose="020B0609020204030204" pitchFamily="49" charset="0"/>
              </a:rPr>
              <a:t>            else:</a:t>
            </a:r>
          </a:p>
          <a:p>
            <a:r>
              <a:rPr lang="en-US" sz="800" b="0" dirty="0">
                <a:effectLst/>
                <a:latin typeface="Consolas" panose="020B0609020204030204" pitchFamily="49" charset="0"/>
              </a:rPr>
              <a:t>                </a:t>
            </a:r>
            <a:r>
              <a:rPr lang="en-US" sz="800" b="0" dirty="0" err="1">
                <a:effectLst/>
                <a:latin typeface="Consolas" panose="020B0609020204030204" pitchFamily="49" charset="0"/>
              </a:rPr>
              <a:t>alist</a:t>
            </a:r>
            <a:r>
              <a:rPr lang="en-US" sz="800" b="0" dirty="0">
                <a:effectLst/>
                <a:latin typeface="Consolas" panose="020B0609020204030204" pitchFamily="49" charset="0"/>
              </a:rPr>
              <a:t>[k] = </a:t>
            </a:r>
            <a:r>
              <a:rPr lang="en-US" sz="800" b="0" dirty="0" err="1">
                <a:effectLst/>
                <a:latin typeface="Consolas" panose="020B0609020204030204" pitchFamily="49" charset="0"/>
              </a:rPr>
              <a:t>righthalf</a:t>
            </a:r>
            <a:r>
              <a:rPr lang="en-US" sz="800" b="0" dirty="0">
                <a:effectLst/>
                <a:latin typeface="Consolas" panose="020B0609020204030204" pitchFamily="49" charset="0"/>
              </a:rPr>
              <a:t>[j]</a:t>
            </a:r>
          </a:p>
          <a:p>
            <a:r>
              <a:rPr lang="en-US" sz="800" b="0" dirty="0">
                <a:effectLst/>
                <a:latin typeface="Consolas" panose="020B0609020204030204" pitchFamily="49" charset="0"/>
              </a:rPr>
              <a:t>                j = j + 1</a:t>
            </a:r>
          </a:p>
          <a:p>
            <a:r>
              <a:rPr lang="en-US" sz="800" b="0" dirty="0">
                <a:effectLst/>
                <a:latin typeface="Consolas" panose="020B0609020204030204" pitchFamily="49" charset="0"/>
              </a:rPr>
              <a:t>            k = k + 1</a:t>
            </a:r>
          </a:p>
          <a:p>
            <a:br>
              <a:rPr lang="en-US" sz="800" b="0" dirty="0">
                <a:effectLst/>
                <a:latin typeface="Consolas" panose="020B0609020204030204" pitchFamily="49" charset="0"/>
              </a:rPr>
            </a:br>
            <a:r>
              <a:rPr lang="en-US" sz="800" b="0" dirty="0">
                <a:effectLst/>
                <a:latin typeface="Consolas" panose="020B0609020204030204" pitchFamily="49" charset="0"/>
              </a:rPr>
              <a:t>        while </a:t>
            </a:r>
            <a:r>
              <a:rPr lang="en-US" sz="800" b="0" dirty="0" err="1">
                <a:effectLst/>
                <a:latin typeface="Consolas" panose="020B0609020204030204" pitchFamily="49" charset="0"/>
              </a:rPr>
              <a:t>i</a:t>
            </a:r>
            <a:r>
              <a:rPr lang="en-US" sz="800" b="0" dirty="0">
                <a:effectLst/>
                <a:latin typeface="Consolas" panose="020B0609020204030204" pitchFamily="49" charset="0"/>
              </a:rPr>
              <a:t> &lt; </a:t>
            </a:r>
            <a:r>
              <a:rPr lang="en-US" sz="800" b="0" dirty="0" err="1">
                <a:effectLst/>
                <a:latin typeface="Consolas" panose="020B0609020204030204" pitchFamily="49" charset="0"/>
              </a:rPr>
              <a:t>len</a:t>
            </a:r>
            <a:r>
              <a:rPr lang="en-US" sz="800" b="0" dirty="0">
                <a:effectLst/>
                <a:latin typeface="Consolas" panose="020B0609020204030204" pitchFamily="49" charset="0"/>
              </a:rPr>
              <a:t>(</a:t>
            </a:r>
            <a:r>
              <a:rPr lang="en-US" sz="800" b="0" dirty="0" err="1">
                <a:effectLst/>
                <a:latin typeface="Consolas" panose="020B0609020204030204" pitchFamily="49" charset="0"/>
              </a:rPr>
              <a:t>lefthalf</a:t>
            </a:r>
            <a:r>
              <a:rPr lang="en-US" sz="800" b="0" dirty="0">
                <a:effectLst/>
                <a:latin typeface="Consolas" panose="020B0609020204030204" pitchFamily="49" charset="0"/>
              </a:rPr>
              <a:t>):</a:t>
            </a:r>
          </a:p>
          <a:p>
            <a:r>
              <a:rPr lang="en-US" sz="800" b="0" dirty="0">
                <a:effectLst/>
                <a:latin typeface="Consolas" panose="020B0609020204030204" pitchFamily="49" charset="0"/>
              </a:rPr>
              <a:t>            </a:t>
            </a:r>
            <a:r>
              <a:rPr lang="en-US" sz="800" b="0" dirty="0" err="1">
                <a:effectLst/>
                <a:latin typeface="Consolas" panose="020B0609020204030204" pitchFamily="49" charset="0"/>
              </a:rPr>
              <a:t>alist</a:t>
            </a:r>
            <a:r>
              <a:rPr lang="en-US" sz="800" b="0" dirty="0">
                <a:effectLst/>
                <a:latin typeface="Consolas" panose="020B0609020204030204" pitchFamily="49" charset="0"/>
              </a:rPr>
              <a:t>[k] = </a:t>
            </a:r>
            <a:r>
              <a:rPr lang="en-US" sz="800" b="0" dirty="0" err="1">
                <a:effectLst/>
                <a:latin typeface="Consolas" panose="020B0609020204030204" pitchFamily="49" charset="0"/>
              </a:rPr>
              <a:t>lefthalf</a:t>
            </a:r>
            <a:r>
              <a:rPr lang="en-US" sz="800" b="0" dirty="0">
                <a:effectLst/>
                <a:latin typeface="Consolas" panose="020B0609020204030204" pitchFamily="49" charset="0"/>
              </a:rPr>
              <a:t>[</a:t>
            </a:r>
            <a:r>
              <a:rPr lang="en-US" sz="800" b="0" dirty="0" err="1">
                <a:effectLst/>
                <a:latin typeface="Consolas" panose="020B0609020204030204" pitchFamily="49" charset="0"/>
              </a:rPr>
              <a:t>i</a:t>
            </a:r>
            <a:r>
              <a:rPr lang="en-US" sz="800" b="0" dirty="0">
                <a:effectLst/>
                <a:latin typeface="Consolas" panose="020B0609020204030204" pitchFamily="49" charset="0"/>
              </a:rPr>
              <a:t>]</a:t>
            </a:r>
          </a:p>
          <a:p>
            <a:r>
              <a:rPr lang="en-US" sz="800" b="0" dirty="0">
                <a:effectLst/>
                <a:latin typeface="Consolas" panose="020B0609020204030204" pitchFamily="49" charset="0"/>
              </a:rPr>
              <a:t>            </a:t>
            </a:r>
            <a:r>
              <a:rPr lang="en-US" sz="800" b="0" dirty="0" err="1">
                <a:effectLst/>
                <a:latin typeface="Consolas" panose="020B0609020204030204" pitchFamily="49" charset="0"/>
              </a:rPr>
              <a:t>i</a:t>
            </a:r>
            <a:r>
              <a:rPr lang="en-US" sz="800" b="0" dirty="0">
                <a:effectLst/>
                <a:latin typeface="Consolas" panose="020B0609020204030204" pitchFamily="49" charset="0"/>
              </a:rPr>
              <a:t> = </a:t>
            </a:r>
            <a:r>
              <a:rPr lang="en-US" sz="800" b="0" dirty="0" err="1">
                <a:effectLst/>
                <a:latin typeface="Consolas" panose="020B0609020204030204" pitchFamily="49" charset="0"/>
              </a:rPr>
              <a:t>i</a:t>
            </a:r>
            <a:r>
              <a:rPr lang="en-US" sz="800" b="0" dirty="0">
                <a:effectLst/>
                <a:latin typeface="Consolas" panose="020B0609020204030204" pitchFamily="49" charset="0"/>
              </a:rPr>
              <a:t> + 1</a:t>
            </a:r>
          </a:p>
          <a:p>
            <a:r>
              <a:rPr lang="en-US" sz="800" b="0" dirty="0">
                <a:effectLst/>
                <a:latin typeface="Consolas" panose="020B0609020204030204" pitchFamily="49" charset="0"/>
              </a:rPr>
              <a:t>            k = k + 1</a:t>
            </a:r>
          </a:p>
          <a:p>
            <a:br>
              <a:rPr lang="en-US" sz="800" b="0" dirty="0">
                <a:effectLst/>
                <a:latin typeface="Consolas" panose="020B0609020204030204" pitchFamily="49" charset="0"/>
              </a:rPr>
            </a:br>
            <a:r>
              <a:rPr lang="en-US" sz="800" b="0" dirty="0">
                <a:effectLst/>
                <a:latin typeface="Consolas" panose="020B0609020204030204" pitchFamily="49" charset="0"/>
              </a:rPr>
              <a:t>        while j &lt; </a:t>
            </a:r>
            <a:r>
              <a:rPr lang="en-US" sz="800" b="0" dirty="0" err="1">
                <a:effectLst/>
                <a:latin typeface="Consolas" panose="020B0609020204030204" pitchFamily="49" charset="0"/>
              </a:rPr>
              <a:t>len</a:t>
            </a:r>
            <a:r>
              <a:rPr lang="en-US" sz="800" b="0" dirty="0">
                <a:effectLst/>
                <a:latin typeface="Consolas" panose="020B0609020204030204" pitchFamily="49" charset="0"/>
              </a:rPr>
              <a:t>(</a:t>
            </a:r>
            <a:r>
              <a:rPr lang="en-US" sz="800" b="0" dirty="0" err="1">
                <a:effectLst/>
                <a:latin typeface="Consolas" panose="020B0609020204030204" pitchFamily="49" charset="0"/>
              </a:rPr>
              <a:t>righthalf</a:t>
            </a:r>
            <a:r>
              <a:rPr lang="en-US" sz="800" b="0" dirty="0">
                <a:effectLst/>
                <a:latin typeface="Consolas" panose="020B0609020204030204" pitchFamily="49" charset="0"/>
              </a:rPr>
              <a:t>):</a:t>
            </a:r>
          </a:p>
          <a:p>
            <a:r>
              <a:rPr lang="en-US" sz="800" b="0" dirty="0">
                <a:effectLst/>
                <a:latin typeface="Consolas" panose="020B0609020204030204" pitchFamily="49" charset="0"/>
              </a:rPr>
              <a:t>            </a:t>
            </a:r>
            <a:r>
              <a:rPr lang="en-US" sz="800" b="0" dirty="0" err="1">
                <a:effectLst/>
                <a:latin typeface="Consolas" panose="020B0609020204030204" pitchFamily="49" charset="0"/>
              </a:rPr>
              <a:t>alist</a:t>
            </a:r>
            <a:r>
              <a:rPr lang="en-US" sz="800" b="0" dirty="0">
                <a:effectLst/>
                <a:latin typeface="Consolas" panose="020B0609020204030204" pitchFamily="49" charset="0"/>
              </a:rPr>
              <a:t>[k] = </a:t>
            </a:r>
            <a:r>
              <a:rPr lang="en-US" sz="800" b="0" dirty="0" err="1">
                <a:effectLst/>
                <a:latin typeface="Consolas" panose="020B0609020204030204" pitchFamily="49" charset="0"/>
              </a:rPr>
              <a:t>righthalf</a:t>
            </a:r>
            <a:r>
              <a:rPr lang="en-US" sz="800" b="0" dirty="0">
                <a:effectLst/>
                <a:latin typeface="Consolas" panose="020B0609020204030204" pitchFamily="49" charset="0"/>
              </a:rPr>
              <a:t>[j]</a:t>
            </a:r>
          </a:p>
          <a:p>
            <a:r>
              <a:rPr lang="en-US" sz="800" b="0" dirty="0">
                <a:effectLst/>
                <a:latin typeface="Consolas" panose="020B0609020204030204" pitchFamily="49" charset="0"/>
              </a:rPr>
              <a:t>            j = j + 1</a:t>
            </a:r>
          </a:p>
          <a:p>
            <a:r>
              <a:rPr lang="en-US" sz="800" b="0" dirty="0">
                <a:effectLst/>
                <a:latin typeface="Consolas" panose="020B0609020204030204" pitchFamily="49" charset="0"/>
              </a:rPr>
              <a:t>            k = k + 1</a:t>
            </a:r>
          </a:p>
          <a:p>
            <a:r>
              <a:rPr lang="en-US" sz="800" b="0" dirty="0">
                <a:effectLst/>
                <a:latin typeface="Consolas" panose="020B0609020204030204" pitchFamily="49" charset="0"/>
              </a:rPr>
              <a:t>    print("Merging ", </a:t>
            </a:r>
            <a:r>
              <a:rPr lang="en-US" sz="800" b="0" dirty="0" err="1">
                <a:effectLst/>
                <a:latin typeface="Consolas" panose="020B0609020204030204" pitchFamily="49" charset="0"/>
              </a:rPr>
              <a:t>alist</a:t>
            </a:r>
            <a:r>
              <a:rPr lang="en-US" sz="800" b="0" dirty="0">
                <a:effectLst/>
                <a:latin typeface="Consolas" panose="020B0609020204030204" pitchFamily="49" charset="0"/>
              </a:rPr>
              <a:t>) </a:t>
            </a:r>
          </a:p>
        </p:txBody>
      </p:sp>
      <p:sp>
        <p:nvSpPr>
          <p:cNvPr id="13" name="Textfeld 12">
            <a:extLst>
              <a:ext uri="{FF2B5EF4-FFF2-40B4-BE49-F238E27FC236}">
                <a16:creationId xmlns:a16="http://schemas.microsoft.com/office/drawing/2014/main" id="{71EA20B8-73FD-3CE9-B729-F987100E3468}"/>
              </a:ext>
            </a:extLst>
          </p:cNvPr>
          <p:cNvSpPr txBox="1"/>
          <p:nvPr/>
        </p:nvSpPr>
        <p:spPr>
          <a:xfrm>
            <a:off x="9939772" y="5208936"/>
            <a:ext cx="1014740" cy="646331"/>
          </a:xfrm>
          <a:prstGeom prst="rect">
            <a:avLst/>
          </a:prstGeom>
          <a:noFill/>
        </p:spPr>
        <p:txBody>
          <a:bodyPr wrap="square" rtlCol="0">
            <a:spAutoFit/>
          </a:bodyPr>
          <a:lstStyle/>
          <a:p>
            <a:r>
              <a:rPr lang="zh-CN" altLang="en-US" dirty="0"/>
              <a:t>问题</a:t>
            </a:r>
            <a:r>
              <a:rPr lang="de-DE" altLang="zh-CN" dirty="0"/>
              <a:t>:</a:t>
            </a:r>
            <a:endParaRPr lang="en-US" altLang="zh-CN" dirty="0"/>
          </a:p>
          <a:p>
            <a:r>
              <a:rPr lang="en-US" altLang="zh-CN" dirty="0"/>
              <a:t>O(? )</a:t>
            </a:r>
            <a:endParaRPr lang="en-US" dirty="0"/>
          </a:p>
        </p:txBody>
      </p:sp>
      <p:pic>
        <p:nvPicPr>
          <p:cNvPr id="5" name="Grafik 4">
            <a:extLst>
              <a:ext uri="{FF2B5EF4-FFF2-40B4-BE49-F238E27FC236}">
                <a16:creationId xmlns:a16="http://schemas.microsoft.com/office/drawing/2014/main" id="{23212625-9D1A-AD1F-01F0-3612ED9E42FB}"/>
              </a:ext>
            </a:extLst>
          </p:cNvPr>
          <p:cNvPicPr>
            <a:picLocks noChangeAspect="1"/>
          </p:cNvPicPr>
          <p:nvPr/>
        </p:nvPicPr>
        <p:blipFill rotWithShape="1">
          <a:blip r:embed="rId2"/>
          <a:srcRect b="57358"/>
          <a:stretch/>
        </p:blipFill>
        <p:spPr>
          <a:xfrm>
            <a:off x="362465" y="2718572"/>
            <a:ext cx="2743200" cy="1758694"/>
          </a:xfrm>
          <a:prstGeom prst="rect">
            <a:avLst/>
          </a:prstGeom>
        </p:spPr>
      </p:pic>
      <p:pic>
        <p:nvPicPr>
          <p:cNvPr id="8" name="Grafik 7">
            <a:extLst>
              <a:ext uri="{FF2B5EF4-FFF2-40B4-BE49-F238E27FC236}">
                <a16:creationId xmlns:a16="http://schemas.microsoft.com/office/drawing/2014/main" id="{B6ED5A56-3426-FE66-437C-607E66565612}"/>
              </a:ext>
            </a:extLst>
          </p:cNvPr>
          <p:cNvPicPr>
            <a:picLocks noChangeAspect="1"/>
          </p:cNvPicPr>
          <p:nvPr/>
        </p:nvPicPr>
        <p:blipFill rotWithShape="1">
          <a:blip r:embed="rId2"/>
          <a:srcRect t="47808" b="4023"/>
          <a:stretch/>
        </p:blipFill>
        <p:spPr>
          <a:xfrm>
            <a:off x="143872" y="4536056"/>
            <a:ext cx="3118311" cy="2258257"/>
          </a:xfrm>
          <a:prstGeom prst="rect">
            <a:avLst/>
          </a:prstGeom>
        </p:spPr>
      </p:pic>
      <p:sp>
        <p:nvSpPr>
          <p:cNvPr id="10" name="Textfeld 9">
            <a:extLst>
              <a:ext uri="{FF2B5EF4-FFF2-40B4-BE49-F238E27FC236}">
                <a16:creationId xmlns:a16="http://schemas.microsoft.com/office/drawing/2014/main" id="{1CB812CE-6477-F14C-E345-CD6AAFBD1A0B}"/>
              </a:ext>
            </a:extLst>
          </p:cNvPr>
          <p:cNvSpPr txBox="1"/>
          <p:nvPr/>
        </p:nvSpPr>
        <p:spPr>
          <a:xfrm>
            <a:off x="107092" y="2759154"/>
            <a:ext cx="856735" cy="276999"/>
          </a:xfrm>
          <a:prstGeom prst="rect">
            <a:avLst/>
          </a:prstGeom>
          <a:noFill/>
        </p:spPr>
        <p:txBody>
          <a:bodyPr wrap="square" rtlCol="0">
            <a:spAutoFit/>
          </a:bodyPr>
          <a:lstStyle/>
          <a:p>
            <a:r>
              <a:rPr lang="en-US" altLang="zh-CN" sz="1200" dirty="0"/>
              <a:t>1. </a:t>
            </a:r>
            <a:r>
              <a:rPr lang="zh-CN" altLang="en-US" sz="1200" dirty="0"/>
              <a:t>拆分</a:t>
            </a:r>
            <a:endParaRPr lang="en-US" sz="1200" dirty="0"/>
          </a:p>
        </p:txBody>
      </p:sp>
      <p:sp>
        <p:nvSpPr>
          <p:cNvPr id="12" name="Textfeld 11">
            <a:extLst>
              <a:ext uri="{FF2B5EF4-FFF2-40B4-BE49-F238E27FC236}">
                <a16:creationId xmlns:a16="http://schemas.microsoft.com/office/drawing/2014/main" id="{2D3766FF-3260-8389-BE58-F27F962227D4}"/>
              </a:ext>
            </a:extLst>
          </p:cNvPr>
          <p:cNvSpPr txBox="1"/>
          <p:nvPr/>
        </p:nvSpPr>
        <p:spPr>
          <a:xfrm>
            <a:off x="49428" y="4306328"/>
            <a:ext cx="856735" cy="276999"/>
          </a:xfrm>
          <a:prstGeom prst="rect">
            <a:avLst/>
          </a:prstGeom>
          <a:noFill/>
        </p:spPr>
        <p:txBody>
          <a:bodyPr wrap="square" rtlCol="0">
            <a:spAutoFit/>
          </a:bodyPr>
          <a:lstStyle/>
          <a:p>
            <a:r>
              <a:rPr lang="en-US" altLang="zh-CN" sz="1200" dirty="0"/>
              <a:t>2. </a:t>
            </a:r>
            <a:r>
              <a:rPr lang="zh-CN" altLang="en-US" sz="1200" dirty="0"/>
              <a:t>归并</a:t>
            </a:r>
            <a:endParaRPr lang="en-US" sz="1200" dirty="0"/>
          </a:p>
        </p:txBody>
      </p:sp>
      <p:sp>
        <p:nvSpPr>
          <p:cNvPr id="16" name="Textfeld 15">
            <a:extLst>
              <a:ext uri="{FF2B5EF4-FFF2-40B4-BE49-F238E27FC236}">
                <a16:creationId xmlns:a16="http://schemas.microsoft.com/office/drawing/2014/main" id="{FB17ED98-BCA5-0C35-F5A0-1CEF65E511A1}"/>
              </a:ext>
            </a:extLst>
          </p:cNvPr>
          <p:cNvSpPr txBox="1"/>
          <p:nvPr/>
        </p:nvSpPr>
        <p:spPr>
          <a:xfrm>
            <a:off x="2930857" y="6405108"/>
            <a:ext cx="8449423" cy="276999"/>
          </a:xfrm>
          <a:prstGeom prst="rect">
            <a:avLst/>
          </a:prstGeom>
          <a:noFill/>
        </p:spPr>
        <p:txBody>
          <a:bodyPr wrap="square">
            <a:spAutoFit/>
          </a:bodyPr>
          <a:lstStyle/>
          <a:p>
            <a:r>
              <a:rPr lang="en-US" sz="1200" dirty="0" err="1"/>
              <a:t>mergeSort</a:t>
            </a:r>
            <a:r>
              <a:rPr lang="en-US" sz="1200" dirty="0"/>
              <a:t> </a:t>
            </a:r>
            <a:r>
              <a:rPr lang="en-US" sz="1200" dirty="0" err="1"/>
              <a:t>函数需要额外的空间来存储切片操作得到的两半部分。当列表较大时，使用额外的空间可能会使排序出现问题</a:t>
            </a:r>
            <a:r>
              <a:rPr lang="en-US" sz="1200" dirty="0"/>
              <a:t>。</a:t>
            </a:r>
          </a:p>
        </p:txBody>
      </p:sp>
    </p:spTree>
    <p:extLst>
      <p:ext uri="{BB962C8B-B14F-4D97-AF65-F5344CB8AC3E}">
        <p14:creationId xmlns:p14="http://schemas.microsoft.com/office/powerpoint/2010/main" val="1911198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dirty="0"/>
              <a:t>排序</a:t>
            </a:r>
            <a:br>
              <a:rPr lang="en-US" altLang="zh-CN" dirty="0"/>
            </a:br>
            <a:r>
              <a:rPr lang="de-DE" altLang="zh-CN" dirty="0"/>
              <a:t>(</a:t>
            </a:r>
            <a:r>
              <a:rPr lang="en-US" altLang="zh-CN" dirty="0"/>
              <a:t>Sort</a:t>
            </a:r>
            <a:r>
              <a:rPr lang="de-DE" altLang="zh-CN" dirty="0" err="1"/>
              <a:t>ing</a:t>
            </a:r>
            <a:r>
              <a:rPr lang="de-DE" altLang="zh-CN" dirty="0"/>
              <a:t>)</a:t>
            </a:r>
            <a:br>
              <a:rPr lang="de-DE" altLang="zh-CN" dirty="0"/>
            </a:br>
            <a:r>
              <a:rPr lang="zh-CN" altLang="en-US" dirty="0"/>
              <a:t>快速排序</a:t>
            </a:r>
            <a:r>
              <a:rPr lang="de-DE" altLang="zh-CN" dirty="0"/>
              <a:t>(Quick </a:t>
            </a:r>
            <a:r>
              <a:rPr lang="de-DE" altLang="zh-CN" dirty="0" err="1"/>
              <a:t>Sort</a:t>
            </a:r>
            <a:r>
              <a:rPr lang="de-DE" altLang="zh-CN" dirty="0"/>
              <a:t>)</a:t>
            </a:r>
          </a:p>
        </p:txBody>
      </p:sp>
      <p:sp>
        <p:nvSpPr>
          <p:cNvPr id="22" name="Textfeld 21">
            <a:extLst>
              <a:ext uri="{FF2B5EF4-FFF2-40B4-BE49-F238E27FC236}">
                <a16:creationId xmlns:a16="http://schemas.microsoft.com/office/drawing/2014/main" id="{173D88AA-4044-17AE-2415-B2809B058020}"/>
              </a:ext>
            </a:extLst>
          </p:cNvPr>
          <p:cNvSpPr txBox="1"/>
          <p:nvPr/>
        </p:nvSpPr>
        <p:spPr>
          <a:xfrm>
            <a:off x="282202" y="1795241"/>
            <a:ext cx="10925375" cy="923330"/>
          </a:xfrm>
          <a:prstGeom prst="rect">
            <a:avLst/>
          </a:prstGeom>
          <a:noFill/>
        </p:spPr>
        <p:txBody>
          <a:bodyPr wrap="square">
            <a:spAutoFit/>
          </a:bodyPr>
          <a:lstStyle/>
          <a:p>
            <a:r>
              <a:rPr lang="zh-CN" altLang="en-US" b="1" dirty="0"/>
              <a:t>快速排序</a:t>
            </a:r>
            <a:r>
              <a:rPr lang="zh-CN" altLang="en-US" dirty="0"/>
              <a:t>也采用分治策略，但不使用额外的存储空间。不过，代价是列表可能不会被一分为二。快速排序算法首先选出一个基准值。这里简单起见选第一个元素。基准值的作用是帮助切分列表。在最终的有序列表中，基准值的位置通常被称作分割点，算法在分割点切分列表，以进行对快速排序的子调用。</a:t>
            </a:r>
            <a:endParaRPr lang="en-US" dirty="0"/>
          </a:p>
        </p:txBody>
      </p:sp>
      <p:sp>
        <p:nvSpPr>
          <p:cNvPr id="14" name="Textfeld 13">
            <a:extLst>
              <a:ext uri="{FF2B5EF4-FFF2-40B4-BE49-F238E27FC236}">
                <a16:creationId xmlns:a16="http://schemas.microsoft.com/office/drawing/2014/main" id="{EB17CA71-396D-53B2-416F-775A631F9769}"/>
              </a:ext>
            </a:extLst>
          </p:cNvPr>
          <p:cNvSpPr txBox="1"/>
          <p:nvPr/>
        </p:nvSpPr>
        <p:spPr>
          <a:xfrm>
            <a:off x="5140411" y="2429979"/>
            <a:ext cx="4205416" cy="4031873"/>
          </a:xfrm>
          <a:prstGeom prst="rect">
            <a:avLst/>
          </a:prstGeom>
          <a:noFill/>
        </p:spPr>
        <p:txBody>
          <a:bodyPr wrap="square">
            <a:spAutoFit/>
          </a:bodyPr>
          <a:lstStyle/>
          <a:p>
            <a:r>
              <a:rPr lang="en-US" sz="800" b="0" dirty="0">
                <a:effectLst/>
                <a:latin typeface="Consolas" panose="020B0609020204030204" pitchFamily="49" charset="0"/>
              </a:rPr>
              <a:t>def </a:t>
            </a:r>
            <a:r>
              <a:rPr lang="en-US" sz="800" b="0" dirty="0" err="1">
                <a:effectLst/>
                <a:latin typeface="Consolas" panose="020B0609020204030204" pitchFamily="49" charset="0"/>
              </a:rPr>
              <a:t>mergeSort</a:t>
            </a:r>
            <a:r>
              <a:rPr lang="en-US" sz="800" b="0" dirty="0">
                <a:effectLst/>
                <a:latin typeface="Consolas" panose="020B0609020204030204" pitchFamily="49" charset="0"/>
              </a:rPr>
              <a:t>(</a:t>
            </a:r>
            <a:r>
              <a:rPr lang="en-US" sz="800" b="0" dirty="0" err="1">
                <a:effectLst/>
                <a:latin typeface="Consolas" panose="020B0609020204030204" pitchFamily="49" charset="0"/>
              </a:rPr>
              <a:t>alist</a:t>
            </a:r>
            <a:r>
              <a:rPr lang="en-US" sz="800" b="0" dirty="0">
                <a:effectLst/>
                <a:latin typeface="Consolas" panose="020B0609020204030204" pitchFamily="49" charset="0"/>
              </a:rPr>
              <a:t>):</a:t>
            </a:r>
          </a:p>
          <a:p>
            <a:r>
              <a:rPr lang="en-US" sz="800" b="0" dirty="0">
                <a:effectLst/>
                <a:latin typeface="Consolas" panose="020B0609020204030204" pitchFamily="49" charset="0"/>
              </a:rPr>
              <a:t>    print("Splitting ", </a:t>
            </a:r>
            <a:r>
              <a:rPr lang="en-US" sz="800" b="0" dirty="0" err="1">
                <a:effectLst/>
                <a:latin typeface="Consolas" panose="020B0609020204030204" pitchFamily="49" charset="0"/>
              </a:rPr>
              <a:t>alist</a:t>
            </a:r>
            <a:r>
              <a:rPr lang="en-US" sz="800" b="0" dirty="0">
                <a:effectLst/>
                <a:latin typeface="Consolas" panose="020B0609020204030204" pitchFamily="49" charset="0"/>
              </a:rPr>
              <a:t>)</a:t>
            </a:r>
          </a:p>
          <a:p>
            <a:r>
              <a:rPr lang="en-US" sz="800" b="0" dirty="0">
                <a:effectLst/>
                <a:latin typeface="Consolas" panose="020B0609020204030204" pitchFamily="49" charset="0"/>
              </a:rPr>
              <a:t>    if </a:t>
            </a:r>
            <a:r>
              <a:rPr lang="en-US" sz="800" b="0" dirty="0" err="1">
                <a:effectLst/>
                <a:latin typeface="Consolas" panose="020B0609020204030204" pitchFamily="49" charset="0"/>
              </a:rPr>
              <a:t>len</a:t>
            </a:r>
            <a:r>
              <a:rPr lang="en-US" sz="800" b="0" dirty="0">
                <a:effectLst/>
                <a:latin typeface="Consolas" panose="020B0609020204030204" pitchFamily="49" charset="0"/>
              </a:rPr>
              <a:t>(</a:t>
            </a:r>
            <a:r>
              <a:rPr lang="en-US" sz="800" b="0" dirty="0" err="1">
                <a:effectLst/>
                <a:latin typeface="Consolas" panose="020B0609020204030204" pitchFamily="49" charset="0"/>
              </a:rPr>
              <a:t>alist</a:t>
            </a:r>
            <a:r>
              <a:rPr lang="en-US" sz="800" b="0" dirty="0">
                <a:effectLst/>
                <a:latin typeface="Consolas" panose="020B0609020204030204" pitchFamily="49" charset="0"/>
              </a:rPr>
              <a:t>) &gt; 1:</a:t>
            </a:r>
          </a:p>
          <a:p>
            <a:r>
              <a:rPr lang="en-US" sz="800" b="0" dirty="0">
                <a:effectLst/>
                <a:latin typeface="Consolas" panose="020B0609020204030204" pitchFamily="49" charset="0"/>
              </a:rPr>
              <a:t>        mid = </a:t>
            </a:r>
            <a:r>
              <a:rPr lang="en-US" sz="800" b="0" dirty="0" err="1">
                <a:effectLst/>
                <a:latin typeface="Consolas" panose="020B0609020204030204" pitchFamily="49" charset="0"/>
              </a:rPr>
              <a:t>len</a:t>
            </a:r>
            <a:r>
              <a:rPr lang="en-US" sz="800" b="0" dirty="0">
                <a:effectLst/>
                <a:latin typeface="Consolas" panose="020B0609020204030204" pitchFamily="49" charset="0"/>
              </a:rPr>
              <a:t>(</a:t>
            </a:r>
            <a:r>
              <a:rPr lang="en-US" sz="800" b="0" dirty="0" err="1">
                <a:effectLst/>
                <a:latin typeface="Consolas" panose="020B0609020204030204" pitchFamily="49" charset="0"/>
              </a:rPr>
              <a:t>alist</a:t>
            </a:r>
            <a:r>
              <a:rPr lang="en-US" sz="800" b="0" dirty="0">
                <a:effectLst/>
                <a:latin typeface="Consolas" panose="020B0609020204030204" pitchFamily="49" charset="0"/>
              </a:rPr>
              <a:t>) // 2</a:t>
            </a:r>
          </a:p>
          <a:p>
            <a:r>
              <a:rPr lang="en-US" sz="800" b="0" dirty="0">
                <a:effectLst/>
                <a:latin typeface="Consolas" panose="020B0609020204030204" pitchFamily="49" charset="0"/>
              </a:rPr>
              <a:t>        </a:t>
            </a:r>
            <a:r>
              <a:rPr lang="en-US" sz="800" b="0" dirty="0" err="1">
                <a:effectLst/>
                <a:latin typeface="Consolas" panose="020B0609020204030204" pitchFamily="49" charset="0"/>
              </a:rPr>
              <a:t>lefthalf</a:t>
            </a:r>
            <a:r>
              <a:rPr lang="en-US" sz="800" b="0" dirty="0">
                <a:effectLst/>
                <a:latin typeface="Consolas" panose="020B0609020204030204" pitchFamily="49" charset="0"/>
              </a:rPr>
              <a:t> = </a:t>
            </a:r>
            <a:r>
              <a:rPr lang="en-US" sz="800" b="0" dirty="0" err="1">
                <a:effectLst/>
                <a:latin typeface="Consolas" panose="020B0609020204030204" pitchFamily="49" charset="0"/>
              </a:rPr>
              <a:t>alist</a:t>
            </a:r>
            <a:r>
              <a:rPr lang="en-US" sz="800" b="0" dirty="0">
                <a:effectLst/>
                <a:latin typeface="Consolas" panose="020B0609020204030204" pitchFamily="49" charset="0"/>
              </a:rPr>
              <a:t>[:mid]</a:t>
            </a:r>
          </a:p>
          <a:p>
            <a:r>
              <a:rPr lang="en-US" sz="800" b="0" dirty="0">
                <a:effectLst/>
                <a:latin typeface="Consolas" panose="020B0609020204030204" pitchFamily="49" charset="0"/>
              </a:rPr>
              <a:t>        </a:t>
            </a:r>
            <a:r>
              <a:rPr lang="en-US" sz="800" b="0" dirty="0" err="1">
                <a:effectLst/>
                <a:latin typeface="Consolas" panose="020B0609020204030204" pitchFamily="49" charset="0"/>
              </a:rPr>
              <a:t>righthalf</a:t>
            </a:r>
            <a:r>
              <a:rPr lang="en-US" sz="800" b="0" dirty="0">
                <a:effectLst/>
                <a:latin typeface="Consolas" panose="020B0609020204030204" pitchFamily="49" charset="0"/>
              </a:rPr>
              <a:t> = </a:t>
            </a:r>
            <a:r>
              <a:rPr lang="en-US" sz="800" b="0" dirty="0" err="1">
                <a:effectLst/>
                <a:latin typeface="Consolas" panose="020B0609020204030204" pitchFamily="49" charset="0"/>
              </a:rPr>
              <a:t>alist</a:t>
            </a:r>
            <a:r>
              <a:rPr lang="en-US" sz="800" b="0" dirty="0">
                <a:effectLst/>
                <a:latin typeface="Consolas" panose="020B0609020204030204" pitchFamily="49" charset="0"/>
              </a:rPr>
              <a:t>[mid:]</a:t>
            </a:r>
          </a:p>
          <a:p>
            <a:br>
              <a:rPr lang="en-US" sz="800" b="0" dirty="0">
                <a:effectLst/>
                <a:latin typeface="Consolas" panose="020B0609020204030204" pitchFamily="49" charset="0"/>
              </a:rPr>
            </a:br>
            <a:r>
              <a:rPr lang="en-US" sz="800" b="0" dirty="0">
                <a:effectLst/>
                <a:latin typeface="Consolas" panose="020B0609020204030204" pitchFamily="49" charset="0"/>
              </a:rPr>
              <a:t>        </a:t>
            </a:r>
            <a:r>
              <a:rPr lang="en-US" sz="800" b="0" dirty="0" err="1">
                <a:effectLst/>
                <a:latin typeface="Consolas" panose="020B0609020204030204" pitchFamily="49" charset="0"/>
              </a:rPr>
              <a:t>mergeSort</a:t>
            </a:r>
            <a:r>
              <a:rPr lang="en-US" sz="800" b="0" dirty="0">
                <a:effectLst/>
                <a:latin typeface="Consolas" panose="020B0609020204030204" pitchFamily="49" charset="0"/>
              </a:rPr>
              <a:t>(</a:t>
            </a:r>
            <a:r>
              <a:rPr lang="en-US" sz="800" b="0" dirty="0" err="1">
                <a:effectLst/>
                <a:latin typeface="Consolas" panose="020B0609020204030204" pitchFamily="49" charset="0"/>
              </a:rPr>
              <a:t>lefthalf</a:t>
            </a:r>
            <a:r>
              <a:rPr lang="en-US" sz="800" b="0" dirty="0">
                <a:effectLst/>
                <a:latin typeface="Consolas" panose="020B0609020204030204" pitchFamily="49" charset="0"/>
              </a:rPr>
              <a:t>)</a:t>
            </a:r>
          </a:p>
          <a:p>
            <a:r>
              <a:rPr lang="en-US" sz="800" b="0" dirty="0">
                <a:effectLst/>
                <a:latin typeface="Consolas" panose="020B0609020204030204" pitchFamily="49" charset="0"/>
              </a:rPr>
              <a:t>        </a:t>
            </a:r>
            <a:r>
              <a:rPr lang="en-US" sz="800" b="0" dirty="0" err="1">
                <a:effectLst/>
                <a:latin typeface="Consolas" panose="020B0609020204030204" pitchFamily="49" charset="0"/>
              </a:rPr>
              <a:t>mergeSort</a:t>
            </a:r>
            <a:r>
              <a:rPr lang="en-US" sz="800" b="0" dirty="0">
                <a:effectLst/>
                <a:latin typeface="Consolas" panose="020B0609020204030204" pitchFamily="49" charset="0"/>
              </a:rPr>
              <a:t>(</a:t>
            </a:r>
            <a:r>
              <a:rPr lang="en-US" sz="800" b="0" dirty="0" err="1">
                <a:effectLst/>
                <a:latin typeface="Consolas" panose="020B0609020204030204" pitchFamily="49" charset="0"/>
              </a:rPr>
              <a:t>righthalf</a:t>
            </a:r>
            <a:r>
              <a:rPr lang="en-US" sz="800" b="0" dirty="0">
                <a:effectLst/>
                <a:latin typeface="Consolas" panose="020B0609020204030204" pitchFamily="49" charset="0"/>
              </a:rPr>
              <a:t>)</a:t>
            </a:r>
          </a:p>
          <a:p>
            <a:br>
              <a:rPr lang="en-US" sz="800" b="0" dirty="0">
                <a:effectLst/>
                <a:latin typeface="Consolas" panose="020B0609020204030204" pitchFamily="49" charset="0"/>
              </a:rPr>
            </a:br>
            <a:r>
              <a:rPr lang="en-US" sz="800" b="0" dirty="0">
                <a:effectLst/>
                <a:latin typeface="Consolas" panose="020B0609020204030204" pitchFamily="49" charset="0"/>
              </a:rPr>
              <a:t>        </a:t>
            </a:r>
            <a:r>
              <a:rPr lang="en-US" sz="800" b="0" dirty="0" err="1">
                <a:effectLst/>
                <a:latin typeface="Consolas" panose="020B0609020204030204" pitchFamily="49" charset="0"/>
              </a:rPr>
              <a:t>i</a:t>
            </a:r>
            <a:r>
              <a:rPr lang="en-US" sz="800" b="0" dirty="0">
                <a:effectLst/>
                <a:latin typeface="Consolas" panose="020B0609020204030204" pitchFamily="49" charset="0"/>
              </a:rPr>
              <a:t> = 0</a:t>
            </a:r>
          </a:p>
          <a:p>
            <a:r>
              <a:rPr lang="en-US" sz="800" b="0" dirty="0">
                <a:effectLst/>
                <a:latin typeface="Consolas" panose="020B0609020204030204" pitchFamily="49" charset="0"/>
              </a:rPr>
              <a:t>        j = 0</a:t>
            </a:r>
          </a:p>
          <a:p>
            <a:r>
              <a:rPr lang="en-US" sz="800" b="0" dirty="0">
                <a:effectLst/>
                <a:latin typeface="Consolas" panose="020B0609020204030204" pitchFamily="49" charset="0"/>
              </a:rPr>
              <a:t>        k = 0</a:t>
            </a:r>
          </a:p>
          <a:p>
            <a:r>
              <a:rPr lang="en-US" sz="800" b="0" dirty="0">
                <a:effectLst/>
                <a:latin typeface="Consolas" panose="020B0609020204030204" pitchFamily="49" charset="0"/>
              </a:rPr>
              <a:t>        while </a:t>
            </a:r>
            <a:r>
              <a:rPr lang="en-US" sz="800" b="0" dirty="0" err="1">
                <a:effectLst/>
                <a:latin typeface="Consolas" panose="020B0609020204030204" pitchFamily="49" charset="0"/>
              </a:rPr>
              <a:t>i</a:t>
            </a:r>
            <a:r>
              <a:rPr lang="en-US" sz="800" b="0" dirty="0">
                <a:effectLst/>
                <a:latin typeface="Consolas" panose="020B0609020204030204" pitchFamily="49" charset="0"/>
              </a:rPr>
              <a:t> &lt; </a:t>
            </a:r>
            <a:r>
              <a:rPr lang="en-US" sz="800" b="0" dirty="0" err="1">
                <a:effectLst/>
                <a:latin typeface="Consolas" panose="020B0609020204030204" pitchFamily="49" charset="0"/>
              </a:rPr>
              <a:t>len</a:t>
            </a:r>
            <a:r>
              <a:rPr lang="en-US" sz="800" b="0" dirty="0">
                <a:effectLst/>
                <a:latin typeface="Consolas" panose="020B0609020204030204" pitchFamily="49" charset="0"/>
              </a:rPr>
              <a:t>(</a:t>
            </a:r>
            <a:r>
              <a:rPr lang="en-US" sz="800" b="0" dirty="0" err="1">
                <a:effectLst/>
                <a:latin typeface="Consolas" panose="020B0609020204030204" pitchFamily="49" charset="0"/>
              </a:rPr>
              <a:t>lefthalf</a:t>
            </a:r>
            <a:r>
              <a:rPr lang="en-US" sz="800" b="0" dirty="0">
                <a:effectLst/>
                <a:latin typeface="Consolas" panose="020B0609020204030204" pitchFamily="49" charset="0"/>
              </a:rPr>
              <a:t>) and j &lt; </a:t>
            </a:r>
            <a:r>
              <a:rPr lang="en-US" sz="800" b="0" dirty="0" err="1">
                <a:effectLst/>
                <a:latin typeface="Consolas" panose="020B0609020204030204" pitchFamily="49" charset="0"/>
              </a:rPr>
              <a:t>len</a:t>
            </a:r>
            <a:r>
              <a:rPr lang="en-US" sz="800" b="0" dirty="0">
                <a:effectLst/>
                <a:latin typeface="Consolas" panose="020B0609020204030204" pitchFamily="49" charset="0"/>
              </a:rPr>
              <a:t>(</a:t>
            </a:r>
            <a:r>
              <a:rPr lang="en-US" sz="800" b="0" dirty="0" err="1">
                <a:effectLst/>
                <a:latin typeface="Consolas" panose="020B0609020204030204" pitchFamily="49" charset="0"/>
              </a:rPr>
              <a:t>righthalf</a:t>
            </a:r>
            <a:r>
              <a:rPr lang="en-US" sz="800" b="0" dirty="0">
                <a:effectLst/>
                <a:latin typeface="Consolas" panose="020B0609020204030204" pitchFamily="49" charset="0"/>
              </a:rPr>
              <a:t>):</a:t>
            </a:r>
          </a:p>
          <a:p>
            <a:r>
              <a:rPr lang="en-US" sz="800" b="0" dirty="0">
                <a:effectLst/>
                <a:latin typeface="Consolas" panose="020B0609020204030204" pitchFamily="49" charset="0"/>
              </a:rPr>
              <a:t>            if </a:t>
            </a:r>
            <a:r>
              <a:rPr lang="en-US" sz="800" b="0" dirty="0" err="1">
                <a:effectLst/>
                <a:latin typeface="Consolas" panose="020B0609020204030204" pitchFamily="49" charset="0"/>
              </a:rPr>
              <a:t>lefthalf</a:t>
            </a:r>
            <a:r>
              <a:rPr lang="en-US" sz="800" b="0" dirty="0">
                <a:effectLst/>
                <a:latin typeface="Consolas" panose="020B0609020204030204" pitchFamily="49" charset="0"/>
              </a:rPr>
              <a:t>[</a:t>
            </a:r>
            <a:r>
              <a:rPr lang="en-US" sz="800" b="0" dirty="0" err="1">
                <a:effectLst/>
                <a:latin typeface="Consolas" panose="020B0609020204030204" pitchFamily="49" charset="0"/>
              </a:rPr>
              <a:t>i</a:t>
            </a:r>
            <a:r>
              <a:rPr lang="en-US" sz="800" b="0" dirty="0">
                <a:effectLst/>
                <a:latin typeface="Consolas" panose="020B0609020204030204" pitchFamily="49" charset="0"/>
              </a:rPr>
              <a:t>] &lt; </a:t>
            </a:r>
            <a:r>
              <a:rPr lang="en-US" sz="800" b="0" dirty="0" err="1">
                <a:effectLst/>
                <a:latin typeface="Consolas" panose="020B0609020204030204" pitchFamily="49" charset="0"/>
              </a:rPr>
              <a:t>righthalf</a:t>
            </a:r>
            <a:r>
              <a:rPr lang="en-US" sz="800" b="0" dirty="0">
                <a:effectLst/>
                <a:latin typeface="Consolas" panose="020B0609020204030204" pitchFamily="49" charset="0"/>
              </a:rPr>
              <a:t>[j]:</a:t>
            </a:r>
          </a:p>
          <a:p>
            <a:r>
              <a:rPr lang="en-US" sz="800" b="0" dirty="0">
                <a:effectLst/>
                <a:latin typeface="Consolas" panose="020B0609020204030204" pitchFamily="49" charset="0"/>
              </a:rPr>
              <a:t>                </a:t>
            </a:r>
            <a:r>
              <a:rPr lang="en-US" sz="800" b="0" dirty="0" err="1">
                <a:effectLst/>
                <a:latin typeface="Consolas" panose="020B0609020204030204" pitchFamily="49" charset="0"/>
              </a:rPr>
              <a:t>alist</a:t>
            </a:r>
            <a:r>
              <a:rPr lang="en-US" sz="800" b="0" dirty="0">
                <a:effectLst/>
                <a:latin typeface="Consolas" panose="020B0609020204030204" pitchFamily="49" charset="0"/>
              </a:rPr>
              <a:t>[k] = </a:t>
            </a:r>
            <a:r>
              <a:rPr lang="en-US" sz="800" b="0" dirty="0" err="1">
                <a:effectLst/>
                <a:latin typeface="Consolas" panose="020B0609020204030204" pitchFamily="49" charset="0"/>
              </a:rPr>
              <a:t>lefthalf</a:t>
            </a:r>
            <a:r>
              <a:rPr lang="en-US" sz="800" b="0" dirty="0">
                <a:effectLst/>
                <a:latin typeface="Consolas" panose="020B0609020204030204" pitchFamily="49" charset="0"/>
              </a:rPr>
              <a:t>[</a:t>
            </a:r>
            <a:r>
              <a:rPr lang="en-US" sz="800" b="0" dirty="0" err="1">
                <a:effectLst/>
                <a:latin typeface="Consolas" panose="020B0609020204030204" pitchFamily="49" charset="0"/>
              </a:rPr>
              <a:t>i</a:t>
            </a:r>
            <a:r>
              <a:rPr lang="en-US" sz="800" b="0" dirty="0">
                <a:effectLst/>
                <a:latin typeface="Consolas" panose="020B0609020204030204" pitchFamily="49" charset="0"/>
              </a:rPr>
              <a:t>]</a:t>
            </a:r>
          </a:p>
          <a:p>
            <a:r>
              <a:rPr lang="en-US" sz="800" b="0" dirty="0">
                <a:effectLst/>
                <a:latin typeface="Consolas" panose="020B0609020204030204" pitchFamily="49" charset="0"/>
              </a:rPr>
              <a:t>                </a:t>
            </a:r>
            <a:r>
              <a:rPr lang="en-US" sz="800" b="0" dirty="0" err="1">
                <a:effectLst/>
                <a:latin typeface="Consolas" panose="020B0609020204030204" pitchFamily="49" charset="0"/>
              </a:rPr>
              <a:t>i</a:t>
            </a:r>
            <a:r>
              <a:rPr lang="en-US" sz="800" b="0" dirty="0">
                <a:effectLst/>
                <a:latin typeface="Consolas" panose="020B0609020204030204" pitchFamily="49" charset="0"/>
              </a:rPr>
              <a:t> = </a:t>
            </a:r>
            <a:r>
              <a:rPr lang="en-US" sz="800" b="0" dirty="0" err="1">
                <a:effectLst/>
                <a:latin typeface="Consolas" panose="020B0609020204030204" pitchFamily="49" charset="0"/>
              </a:rPr>
              <a:t>i</a:t>
            </a:r>
            <a:r>
              <a:rPr lang="en-US" sz="800" b="0" dirty="0">
                <a:effectLst/>
                <a:latin typeface="Consolas" panose="020B0609020204030204" pitchFamily="49" charset="0"/>
              </a:rPr>
              <a:t> + 1</a:t>
            </a:r>
          </a:p>
          <a:p>
            <a:r>
              <a:rPr lang="en-US" sz="800" b="0" dirty="0">
                <a:effectLst/>
                <a:latin typeface="Consolas" panose="020B0609020204030204" pitchFamily="49" charset="0"/>
              </a:rPr>
              <a:t>            else:</a:t>
            </a:r>
          </a:p>
          <a:p>
            <a:r>
              <a:rPr lang="en-US" sz="800" b="0" dirty="0">
                <a:effectLst/>
                <a:latin typeface="Consolas" panose="020B0609020204030204" pitchFamily="49" charset="0"/>
              </a:rPr>
              <a:t>                </a:t>
            </a:r>
            <a:r>
              <a:rPr lang="en-US" sz="800" b="0" dirty="0" err="1">
                <a:effectLst/>
                <a:latin typeface="Consolas" panose="020B0609020204030204" pitchFamily="49" charset="0"/>
              </a:rPr>
              <a:t>alist</a:t>
            </a:r>
            <a:r>
              <a:rPr lang="en-US" sz="800" b="0" dirty="0">
                <a:effectLst/>
                <a:latin typeface="Consolas" panose="020B0609020204030204" pitchFamily="49" charset="0"/>
              </a:rPr>
              <a:t>[k] = </a:t>
            </a:r>
            <a:r>
              <a:rPr lang="en-US" sz="800" b="0" dirty="0" err="1">
                <a:effectLst/>
                <a:latin typeface="Consolas" panose="020B0609020204030204" pitchFamily="49" charset="0"/>
              </a:rPr>
              <a:t>righthalf</a:t>
            </a:r>
            <a:r>
              <a:rPr lang="en-US" sz="800" b="0" dirty="0">
                <a:effectLst/>
                <a:latin typeface="Consolas" panose="020B0609020204030204" pitchFamily="49" charset="0"/>
              </a:rPr>
              <a:t>[j]</a:t>
            </a:r>
          </a:p>
          <a:p>
            <a:r>
              <a:rPr lang="en-US" sz="800" b="0" dirty="0">
                <a:effectLst/>
                <a:latin typeface="Consolas" panose="020B0609020204030204" pitchFamily="49" charset="0"/>
              </a:rPr>
              <a:t>                j = j + 1</a:t>
            </a:r>
          </a:p>
          <a:p>
            <a:r>
              <a:rPr lang="en-US" sz="800" b="0" dirty="0">
                <a:effectLst/>
                <a:latin typeface="Consolas" panose="020B0609020204030204" pitchFamily="49" charset="0"/>
              </a:rPr>
              <a:t>            k = k + 1</a:t>
            </a:r>
          </a:p>
          <a:p>
            <a:br>
              <a:rPr lang="en-US" sz="800" b="0" dirty="0">
                <a:effectLst/>
                <a:latin typeface="Consolas" panose="020B0609020204030204" pitchFamily="49" charset="0"/>
              </a:rPr>
            </a:br>
            <a:r>
              <a:rPr lang="en-US" sz="800" b="0" dirty="0">
                <a:effectLst/>
                <a:latin typeface="Consolas" panose="020B0609020204030204" pitchFamily="49" charset="0"/>
              </a:rPr>
              <a:t>        while </a:t>
            </a:r>
            <a:r>
              <a:rPr lang="en-US" sz="800" b="0" dirty="0" err="1">
                <a:effectLst/>
                <a:latin typeface="Consolas" panose="020B0609020204030204" pitchFamily="49" charset="0"/>
              </a:rPr>
              <a:t>i</a:t>
            </a:r>
            <a:r>
              <a:rPr lang="en-US" sz="800" b="0" dirty="0">
                <a:effectLst/>
                <a:latin typeface="Consolas" panose="020B0609020204030204" pitchFamily="49" charset="0"/>
              </a:rPr>
              <a:t> &lt; </a:t>
            </a:r>
            <a:r>
              <a:rPr lang="en-US" sz="800" b="0" dirty="0" err="1">
                <a:effectLst/>
                <a:latin typeface="Consolas" panose="020B0609020204030204" pitchFamily="49" charset="0"/>
              </a:rPr>
              <a:t>len</a:t>
            </a:r>
            <a:r>
              <a:rPr lang="en-US" sz="800" b="0" dirty="0">
                <a:effectLst/>
                <a:latin typeface="Consolas" panose="020B0609020204030204" pitchFamily="49" charset="0"/>
              </a:rPr>
              <a:t>(</a:t>
            </a:r>
            <a:r>
              <a:rPr lang="en-US" sz="800" b="0" dirty="0" err="1">
                <a:effectLst/>
                <a:latin typeface="Consolas" panose="020B0609020204030204" pitchFamily="49" charset="0"/>
              </a:rPr>
              <a:t>lefthalf</a:t>
            </a:r>
            <a:r>
              <a:rPr lang="en-US" sz="800" b="0" dirty="0">
                <a:effectLst/>
                <a:latin typeface="Consolas" panose="020B0609020204030204" pitchFamily="49" charset="0"/>
              </a:rPr>
              <a:t>):</a:t>
            </a:r>
          </a:p>
          <a:p>
            <a:r>
              <a:rPr lang="en-US" sz="800" b="0" dirty="0">
                <a:effectLst/>
                <a:latin typeface="Consolas" panose="020B0609020204030204" pitchFamily="49" charset="0"/>
              </a:rPr>
              <a:t>            </a:t>
            </a:r>
            <a:r>
              <a:rPr lang="en-US" sz="800" b="0" dirty="0" err="1">
                <a:effectLst/>
                <a:latin typeface="Consolas" panose="020B0609020204030204" pitchFamily="49" charset="0"/>
              </a:rPr>
              <a:t>alist</a:t>
            </a:r>
            <a:r>
              <a:rPr lang="en-US" sz="800" b="0" dirty="0">
                <a:effectLst/>
                <a:latin typeface="Consolas" panose="020B0609020204030204" pitchFamily="49" charset="0"/>
              </a:rPr>
              <a:t>[k] = </a:t>
            </a:r>
            <a:r>
              <a:rPr lang="en-US" sz="800" b="0" dirty="0" err="1">
                <a:effectLst/>
                <a:latin typeface="Consolas" panose="020B0609020204030204" pitchFamily="49" charset="0"/>
              </a:rPr>
              <a:t>lefthalf</a:t>
            </a:r>
            <a:r>
              <a:rPr lang="en-US" sz="800" b="0" dirty="0">
                <a:effectLst/>
                <a:latin typeface="Consolas" panose="020B0609020204030204" pitchFamily="49" charset="0"/>
              </a:rPr>
              <a:t>[</a:t>
            </a:r>
            <a:r>
              <a:rPr lang="en-US" sz="800" b="0" dirty="0" err="1">
                <a:effectLst/>
                <a:latin typeface="Consolas" panose="020B0609020204030204" pitchFamily="49" charset="0"/>
              </a:rPr>
              <a:t>i</a:t>
            </a:r>
            <a:r>
              <a:rPr lang="en-US" sz="800" b="0" dirty="0">
                <a:effectLst/>
                <a:latin typeface="Consolas" panose="020B0609020204030204" pitchFamily="49" charset="0"/>
              </a:rPr>
              <a:t>]</a:t>
            </a:r>
          </a:p>
          <a:p>
            <a:r>
              <a:rPr lang="en-US" sz="800" b="0" dirty="0">
                <a:effectLst/>
                <a:latin typeface="Consolas" panose="020B0609020204030204" pitchFamily="49" charset="0"/>
              </a:rPr>
              <a:t>            </a:t>
            </a:r>
            <a:r>
              <a:rPr lang="en-US" sz="800" b="0" dirty="0" err="1">
                <a:effectLst/>
                <a:latin typeface="Consolas" panose="020B0609020204030204" pitchFamily="49" charset="0"/>
              </a:rPr>
              <a:t>i</a:t>
            </a:r>
            <a:r>
              <a:rPr lang="en-US" sz="800" b="0" dirty="0">
                <a:effectLst/>
                <a:latin typeface="Consolas" panose="020B0609020204030204" pitchFamily="49" charset="0"/>
              </a:rPr>
              <a:t> = </a:t>
            </a:r>
            <a:r>
              <a:rPr lang="en-US" sz="800" b="0" dirty="0" err="1">
                <a:effectLst/>
                <a:latin typeface="Consolas" panose="020B0609020204030204" pitchFamily="49" charset="0"/>
              </a:rPr>
              <a:t>i</a:t>
            </a:r>
            <a:r>
              <a:rPr lang="en-US" sz="800" b="0" dirty="0">
                <a:effectLst/>
                <a:latin typeface="Consolas" panose="020B0609020204030204" pitchFamily="49" charset="0"/>
              </a:rPr>
              <a:t> + 1</a:t>
            </a:r>
          </a:p>
          <a:p>
            <a:r>
              <a:rPr lang="en-US" sz="800" b="0" dirty="0">
                <a:effectLst/>
                <a:latin typeface="Consolas" panose="020B0609020204030204" pitchFamily="49" charset="0"/>
              </a:rPr>
              <a:t>            k = k + 1</a:t>
            </a:r>
          </a:p>
          <a:p>
            <a:br>
              <a:rPr lang="en-US" sz="800" b="0" dirty="0">
                <a:effectLst/>
                <a:latin typeface="Consolas" panose="020B0609020204030204" pitchFamily="49" charset="0"/>
              </a:rPr>
            </a:br>
            <a:r>
              <a:rPr lang="en-US" sz="800" b="0" dirty="0">
                <a:effectLst/>
                <a:latin typeface="Consolas" panose="020B0609020204030204" pitchFamily="49" charset="0"/>
              </a:rPr>
              <a:t>        while j &lt; </a:t>
            </a:r>
            <a:r>
              <a:rPr lang="en-US" sz="800" b="0" dirty="0" err="1">
                <a:effectLst/>
                <a:latin typeface="Consolas" panose="020B0609020204030204" pitchFamily="49" charset="0"/>
              </a:rPr>
              <a:t>len</a:t>
            </a:r>
            <a:r>
              <a:rPr lang="en-US" sz="800" b="0" dirty="0">
                <a:effectLst/>
                <a:latin typeface="Consolas" panose="020B0609020204030204" pitchFamily="49" charset="0"/>
              </a:rPr>
              <a:t>(</a:t>
            </a:r>
            <a:r>
              <a:rPr lang="en-US" sz="800" b="0" dirty="0" err="1">
                <a:effectLst/>
                <a:latin typeface="Consolas" panose="020B0609020204030204" pitchFamily="49" charset="0"/>
              </a:rPr>
              <a:t>righthalf</a:t>
            </a:r>
            <a:r>
              <a:rPr lang="en-US" sz="800" b="0" dirty="0">
                <a:effectLst/>
                <a:latin typeface="Consolas" panose="020B0609020204030204" pitchFamily="49" charset="0"/>
              </a:rPr>
              <a:t>):</a:t>
            </a:r>
          </a:p>
          <a:p>
            <a:r>
              <a:rPr lang="en-US" sz="800" b="0" dirty="0">
                <a:effectLst/>
                <a:latin typeface="Consolas" panose="020B0609020204030204" pitchFamily="49" charset="0"/>
              </a:rPr>
              <a:t>            </a:t>
            </a:r>
            <a:r>
              <a:rPr lang="en-US" sz="800" b="0" dirty="0" err="1">
                <a:effectLst/>
                <a:latin typeface="Consolas" panose="020B0609020204030204" pitchFamily="49" charset="0"/>
              </a:rPr>
              <a:t>alist</a:t>
            </a:r>
            <a:r>
              <a:rPr lang="en-US" sz="800" b="0" dirty="0">
                <a:effectLst/>
                <a:latin typeface="Consolas" panose="020B0609020204030204" pitchFamily="49" charset="0"/>
              </a:rPr>
              <a:t>[k] = </a:t>
            </a:r>
            <a:r>
              <a:rPr lang="en-US" sz="800" b="0" dirty="0" err="1">
                <a:effectLst/>
                <a:latin typeface="Consolas" panose="020B0609020204030204" pitchFamily="49" charset="0"/>
              </a:rPr>
              <a:t>righthalf</a:t>
            </a:r>
            <a:r>
              <a:rPr lang="en-US" sz="800" b="0" dirty="0">
                <a:effectLst/>
                <a:latin typeface="Consolas" panose="020B0609020204030204" pitchFamily="49" charset="0"/>
              </a:rPr>
              <a:t>[j]</a:t>
            </a:r>
          </a:p>
          <a:p>
            <a:r>
              <a:rPr lang="en-US" sz="800" b="0" dirty="0">
                <a:effectLst/>
                <a:latin typeface="Consolas" panose="020B0609020204030204" pitchFamily="49" charset="0"/>
              </a:rPr>
              <a:t>            j = j + 1</a:t>
            </a:r>
          </a:p>
          <a:p>
            <a:r>
              <a:rPr lang="en-US" sz="800" b="0" dirty="0">
                <a:effectLst/>
                <a:latin typeface="Consolas" panose="020B0609020204030204" pitchFamily="49" charset="0"/>
              </a:rPr>
              <a:t>            k = k + 1</a:t>
            </a:r>
          </a:p>
          <a:p>
            <a:r>
              <a:rPr lang="en-US" sz="800" b="0" dirty="0">
                <a:effectLst/>
                <a:latin typeface="Consolas" panose="020B0609020204030204" pitchFamily="49" charset="0"/>
              </a:rPr>
              <a:t>    print("Merging ", </a:t>
            </a:r>
            <a:r>
              <a:rPr lang="en-US" sz="800" b="0" dirty="0" err="1">
                <a:effectLst/>
                <a:latin typeface="Consolas" panose="020B0609020204030204" pitchFamily="49" charset="0"/>
              </a:rPr>
              <a:t>alist</a:t>
            </a:r>
            <a:r>
              <a:rPr lang="en-US" sz="800" b="0" dirty="0">
                <a:effectLst/>
                <a:latin typeface="Consolas" panose="020B0609020204030204" pitchFamily="49" charset="0"/>
              </a:rPr>
              <a:t>) </a:t>
            </a:r>
          </a:p>
        </p:txBody>
      </p:sp>
      <p:sp>
        <p:nvSpPr>
          <p:cNvPr id="13" name="Textfeld 12">
            <a:extLst>
              <a:ext uri="{FF2B5EF4-FFF2-40B4-BE49-F238E27FC236}">
                <a16:creationId xmlns:a16="http://schemas.microsoft.com/office/drawing/2014/main" id="{71EA20B8-73FD-3CE9-B729-F987100E3468}"/>
              </a:ext>
            </a:extLst>
          </p:cNvPr>
          <p:cNvSpPr txBox="1"/>
          <p:nvPr/>
        </p:nvSpPr>
        <p:spPr>
          <a:xfrm>
            <a:off x="9939772" y="5208936"/>
            <a:ext cx="1014740" cy="646331"/>
          </a:xfrm>
          <a:prstGeom prst="rect">
            <a:avLst/>
          </a:prstGeom>
          <a:noFill/>
        </p:spPr>
        <p:txBody>
          <a:bodyPr wrap="square" rtlCol="0">
            <a:spAutoFit/>
          </a:bodyPr>
          <a:lstStyle/>
          <a:p>
            <a:r>
              <a:rPr lang="zh-CN" altLang="en-US" dirty="0"/>
              <a:t>问题</a:t>
            </a:r>
            <a:r>
              <a:rPr lang="de-DE" altLang="zh-CN" dirty="0"/>
              <a:t>:</a:t>
            </a:r>
            <a:endParaRPr lang="en-US" altLang="zh-CN" dirty="0"/>
          </a:p>
          <a:p>
            <a:r>
              <a:rPr lang="en-US" altLang="zh-CN" dirty="0"/>
              <a:t>O(? )</a:t>
            </a:r>
            <a:endParaRPr lang="en-US" dirty="0"/>
          </a:p>
        </p:txBody>
      </p:sp>
      <p:sp>
        <p:nvSpPr>
          <p:cNvPr id="16" name="Textfeld 15">
            <a:extLst>
              <a:ext uri="{FF2B5EF4-FFF2-40B4-BE49-F238E27FC236}">
                <a16:creationId xmlns:a16="http://schemas.microsoft.com/office/drawing/2014/main" id="{FB17ED98-BCA5-0C35-F5A0-1CEF65E511A1}"/>
              </a:ext>
            </a:extLst>
          </p:cNvPr>
          <p:cNvSpPr txBox="1"/>
          <p:nvPr/>
        </p:nvSpPr>
        <p:spPr>
          <a:xfrm>
            <a:off x="2912461" y="6492240"/>
            <a:ext cx="8449423" cy="276999"/>
          </a:xfrm>
          <a:prstGeom prst="rect">
            <a:avLst/>
          </a:prstGeom>
          <a:noFill/>
        </p:spPr>
        <p:txBody>
          <a:bodyPr wrap="square">
            <a:spAutoFit/>
          </a:bodyPr>
          <a:lstStyle/>
          <a:p>
            <a:r>
              <a:rPr lang="en-US" sz="1200" dirty="0" err="1"/>
              <a:t>mergeSort</a:t>
            </a:r>
            <a:r>
              <a:rPr lang="en-US" sz="1200" dirty="0"/>
              <a:t> </a:t>
            </a:r>
            <a:r>
              <a:rPr lang="en-US" sz="1200" dirty="0" err="1"/>
              <a:t>函数需要额外的空间来存储切片操作得到的两半部分。当列表较大时，使用额外的空间可能会使排序出现问题</a:t>
            </a:r>
            <a:r>
              <a:rPr lang="en-US" sz="1200" dirty="0"/>
              <a:t>。</a:t>
            </a:r>
          </a:p>
        </p:txBody>
      </p:sp>
      <p:pic>
        <p:nvPicPr>
          <p:cNvPr id="6" name="Grafik 5">
            <a:extLst>
              <a:ext uri="{FF2B5EF4-FFF2-40B4-BE49-F238E27FC236}">
                <a16:creationId xmlns:a16="http://schemas.microsoft.com/office/drawing/2014/main" id="{51FF731C-9A10-51EF-F17F-4E7CA0B65C19}"/>
              </a:ext>
            </a:extLst>
          </p:cNvPr>
          <p:cNvPicPr>
            <a:picLocks noChangeAspect="1"/>
          </p:cNvPicPr>
          <p:nvPr/>
        </p:nvPicPr>
        <p:blipFill>
          <a:blip r:embed="rId2"/>
          <a:stretch>
            <a:fillRect/>
          </a:stretch>
        </p:blipFill>
        <p:spPr>
          <a:xfrm>
            <a:off x="94302" y="2759154"/>
            <a:ext cx="2780702" cy="328607"/>
          </a:xfrm>
          <a:prstGeom prst="rect">
            <a:avLst/>
          </a:prstGeom>
        </p:spPr>
      </p:pic>
      <p:pic>
        <p:nvPicPr>
          <p:cNvPr id="9" name="Grafik 8">
            <a:extLst>
              <a:ext uri="{FF2B5EF4-FFF2-40B4-BE49-F238E27FC236}">
                <a16:creationId xmlns:a16="http://schemas.microsoft.com/office/drawing/2014/main" id="{46C96EB7-9B74-E9ED-93C5-78E70CCC1971}"/>
              </a:ext>
            </a:extLst>
          </p:cNvPr>
          <p:cNvPicPr>
            <a:picLocks noChangeAspect="1"/>
          </p:cNvPicPr>
          <p:nvPr/>
        </p:nvPicPr>
        <p:blipFill>
          <a:blip r:embed="rId3"/>
          <a:stretch>
            <a:fillRect/>
          </a:stretch>
        </p:blipFill>
        <p:spPr>
          <a:xfrm>
            <a:off x="57231" y="3087761"/>
            <a:ext cx="2873626" cy="3791755"/>
          </a:xfrm>
          <a:prstGeom prst="rect">
            <a:avLst/>
          </a:prstGeom>
        </p:spPr>
      </p:pic>
    </p:spTree>
    <p:extLst>
      <p:ext uri="{BB962C8B-B14F-4D97-AF65-F5344CB8AC3E}">
        <p14:creationId xmlns:p14="http://schemas.microsoft.com/office/powerpoint/2010/main" val="3334028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b="0" strike="noStrike" spc="-1" dirty="0">
                <a:solidFill>
                  <a:srgbClr val="000000"/>
                </a:solidFill>
                <a:latin typeface="Century Schoolbook"/>
              </a:rPr>
              <a:t>树</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Trees)</a:t>
            </a:r>
            <a:br>
              <a:rPr lang="en-US" sz="1800" dirty="0"/>
            </a:br>
            <a:r>
              <a:rPr lang="zh-CN" altLang="en-US" sz="1800" b="0" strike="noStrike" spc="-1" dirty="0">
                <a:solidFill>
                  <a:srgbClr val="000000"/>
                </a:solidFill>
                <a:latin typeface="Century Schoolbook"/>
              </a:rPr>
              <a:t>二叉树</a:t>
            </a: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Binary Tree)</a:t>
            </a:r>
            <a:endParaRPr lang="de-DE" altLang="zh-CN" dirty="0"/>
          </a:p>
        </p:txBody>
      </p:sp>
      <p:sp>
        <p:nvSpPr>
          <p:cNvPr id="13" name="Textfeld 12">
            <a:extLst>
              <a:ext uri="{FF2B5EF4-FFF2-40B4-BE49-F238E27FC236}">
                <a16:creationId xmlns:a16="http://schemas.microsoft.com/office/drawing/2014/main" id="{71EA20B8-73FD-3CE9-B729-F987100E3468}"/>
              </a:ext>
            </a:extLst>
          </p:cNvPr>
          <p:cNvSpPr txBox="1"/>
          <p:nvPr/>
        </p:nvSpPr>
        <p:spPr>
          <a:xfrm>
            <a:off x="9939772" y="5208936"/>
            <a:ext cx="1014740" cy="646331"/>
          </a:xfrm>
          <a:prstGeom prst="rect">
            <a:avLst/>
          </a:prstGeom>
          <a:noFill/>
        </p:spPr>
        <p:txBody>
          <a:bodyPr wrap="square" rtlCol="0">
            <a:spAutoFit/>
          </a:bodyPr>
          <a:lstStyle/>
          <a:p>
            <a:r>
              <a:rPr lang="zh-CN" altLang="en-US" dirty="0"/>
              <a:t>问题</a:t>
            </a:r>
            <a:r>
              <a:rPr lang="de-DE" altLang="zh-CN" dirty="0"/>
              <a:t>:</a:t>
            </a:r>
            <a:endParaRPr lang="en-US" altLang="zh-CN" dirty="0"/>
          </a:p>
          <a:p>
            <a:r>
              <a:rPr lang="en-US" altLang="zh-CN" dirty="0"/>
              <a:t>O(? )</a:t>
            </a:r>
            <a:endParaRPr lang="en-US"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5" name="Textfeld 21">
            <a:extLst>
              <a:ext uri="{FF2B5EF4-FFF2-40B4-BE49-F238E27FC236}">
                <a16:creationId xmlns:a16="http://schemas.microsoft.com/office/drawing/2014/main" id="{1DA74F65-6F5F-22B2-81C7-BEFA1603D617}"/>
              </a:ext>
            </a:extLst>
          </p:cNvPr>
          <p:cNvSpPr/>
          <p:nvPr/>
        </p:nvSpPr>
        <p:spPr>
          <a:xfrm>
            <a:off x="180000" y="1754640"/>
            <a:ext cx="5220000" cy="116809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457200">
              <a:lnSpc>
                <a:spcPct val="100000"/>
              </a:lnSpc>
            </a:pPr>
            <a:r>
              <a:rPr lang="zh-CN" sz="1400" b="0" strike="noStrike" spc="-1" dirty="0">
                <a:solidFill>
                  <a:schemeClr val="dk1"/>
                </a:solidFill>
                <a:latin typeface="Century Schoolbook"/>
              </a:rPr>
              <a:t>定义一：树由节点及连接节点的边构成。树有以下属性：</a:t>
            </a:r>
            <a:endParaRPr lang="de-DE" sz="1400" b="0" strike="noStrike" spc="-1" dirty="0">
              <a:solidFill>
                <a:srgbClr val="000000"/>
              </a:solidFill>
              <a:latin typeface="Arial"/>
            </a:endParaRPr>
          </a:p>
          <a:p>
            <a:pPr defTabSz="457200">
              <a:lnSpc>
                <a:spcPct val="100000"/>
              </a:lnSpc>
            </a:pPr>
            <a:r>
              <a:rPr lang="de-DE" sz="1400" b="0" strike="noStrike" spc="-1" dirty="0">
                <a:solidFill>
                  <a:schemeClr val="dk1"/>
                </a:solidFill>
                <a:latin typeface="Century Schoolbook"/>
              </a:rPr>
              <a:t> </a:t>
            </a:r>
            <a:r>
              <a:rPr lang="zh-CN" sz="1400" b="0" strike="noStrike" spc="-1" dirty="0">
                <a:solidFill>
                  <a:schemeClr val="dk1"/>
                </a:solidFill>
                <a:latin typeface="Century Schoolbook"/>
              </a:rPr>
              <a:t>有一个根节点；</a:t>
            </a:r>
            <a:endParaRPr lang="de-DE" sz="1400" b="0" strike="noStrike" spc="-1" dirty="0">
              <a:solidFill>
                <a:srgbClr val="000000"/>
              </a:solidFill>
              <a:latin typeface="Arial"/>
            </a:endParaRPr>
          </a:p>
          <a:p>
            <a:pPr defTabSz="457200">
              <a:lnSpc>
                <a:spcPct val="100000"/>
              </a:lnSpc>
            </a:pPr>
            <a:r>
              <a:rPr lang="de-DE" sz="1400" b="0" strike="noStrike" spc="-1" dirty="0">
                <a:solidFill>
                  <a:schemeClr val="dk1"/>
                </a:solidFill>
                <a:latin typeface="Century Schoolbook"/>
              </a:rPr>
              <a:t> </a:t>
            </a:r>
            <a:r>
              <a:rPr lang="zh-CN" sz="1400" b="0" strike="noStrike" spc="-1" dirty="0">
                <a:solidFill>
                  <a:schemeClr val="dk1"/>
                </a:solidFill>
                <a:latin typeface="Century Schoolbook"/>
              </a:rPr>
              <a:t>除根节点外，其他每个节点都与其唯一的父节点相连；</a:t>
            </a:r>
            <a:endParaRPr lang="de-DE" sz="1400" b="0" strike="noStrike" spc="-1" dirty="0">
              <a:solidFill>
                <a:srgbClr val="000000"/>
              </a:solidFill>
              <a:latin typeface="Arial"/>
            </a:endParaRPr>
          </a:p>
          <a:p>
            <a:pPr defTabSz="457200">
              <a:lnSpc>
                <a:spcPct val="100000"/>
              </a:lnSpc>
            </a:pPr>
            <a:r>
              <a:rPr lang="de-DE" sz="1400" b="0" strike="noStrike" spc="-1" dirty="0">
                <a:solidFill>
                  <a:schemeClr val="dk1"/>
                </a:solidFill>
                <a:latin typeface="Century Schoolbook"/>
              </a:rPr>
              <a:t> </a:t>
            </a:r>
            <a:r>
              <a:rPr lang="zh-CN" sz="1400" b="0" strike="noStrike" spc="-1" dirty="0">
                <a:solidFill>
                  <a:schemeClr val="dk1"/>
                </a:solidFill>
                <a:latin typeface="Century Schoolbook"/>
              </a:rPr>
              <a:t>从根节点到其他每个节点都有且仅有一条路径；</a:t>
            </a:r>
            <a:endParaRPr lang="de-DE" sz="1400" b="0" strike="noStrike" spc="-1" dirty="0">
              <a:solidFill>
                <a:srgbClr val="000000"/>
              </a:solidFill>
              <a:latin typeface="Arial"/>
            </a:endParaRPr>
          </a:p>
          <a:p>
            <a:pPr defTabSz="457200">
              <a:lnSpc>
                <a:spcPct val="100000"/>
              </a:lnSpc>
            </a:pPr>
            <a:r>
              <a:rPr lang="de-DE" sz="1400" b="0" strike="noStrike" spc="-1" dirty="0">
                <a:solidFill>
                  <a:schemeClr val="dk1"/>
                </a:solidFill>
                <a:latin typeface="Century Schoolbook"/>
              </a:rPr>
              <a:t> </a:t>
            </a:r>
            <a:r>
              <a:rPr lang="zh-CN" sz="1400" b="0" strike="noStrike" spc="-1" dirty="0">
                <a:solidFill>
                  <a:schemeClr val="dk1"/>
                </a:solidFill>
                <a:latin typeface="Century Schoolbook"/>
              </a:rPr>
              <a:t>如果每个节点最多有两个子节点，我们就称这样的树为二叉树。</a:t>
            </a:r>
            <a:endParaRPr lang="de-DE" sz="1400" b="0" strike="noStrike" spc="-1" dirty="0">
              <a:solidFill>
                <a:srgbClr val="000000"/>
              </a:solidFill>
              <a:latin typeface="Arial"/>
            </a:endParaRPr>
          </a:p>
        </p:txBody>
      </p:sp>
      <p:sp>
        <p:nvSpPr>
          <p:cNvPr id="7" name="Textfeld 6">
            <a:extLst>
              <a:ext uri="{FF2B5EF4-FFF2-40B4-BE49-F238E27FC236}">
                <a16:creationId xmlns:a16="http://schemas.microsoft.com/office/drawing/2014/main" id="{713BCB0F-0179-3595-79AD-A2E90D274CC1}"/>
              </a:ext>
            </a:extLst>
          </p:cNvPr>
          <p:cNvSpPr txBox="1"/>
          <p:nvPr/>
        </p:nvSpPr>
        <p:spPr>
          <a:xfrm>
            <a:off x="180000" y="4345560"/>
            <a:ext cx="7020000" cy="2512080"/>
          </a:xfrm>
          <a:prstGeom prst="rect">
            <a:avLst/>
          </a:prstGeom>
          <a:noFill/>
          <a:ln w="0">
            <a:noFill/>
          </a:ln>
        </p:spPr>
        <p:txBody>
          <a:bodyPr lIns="90000" tIns="45000" rIns="90000" bIns="45000" anchor="t">
            <a:noAutofit/>
          </a:bodyPr>
          <a:lstStyle/>
          <a:p>
            <a:r>
              <a:rPr lang="de-DE" sz="1200" b="0" strike="noStrike" spc="-1">
                <a:solidFill>
                  <a:srgbClr val="000000"/>
                </a:solidFill>
                <a:latin typeface="Arial"/>
              </a:rPr>
              <a:t>ADT </a:t>
            </a:r>
            <a:r>
              <a:rPr lang="zh-CN" sz="1200" b="0" strike="noStrike" spc="-1">
                <a:solidFill>
                  <a:srgbClr val="000000"/>
                </a:solidFill>
                <a:latin typeface="Arial"/>
              </a:rPr>
              <a:t>树</a:t>
            </a:r>
            <a:r>
              <a:rPr lang="de-DE" sz="1200" b="0" strike="noStrike" spc="-1">
                <a:solidFill>
                  <a:srgbClr val="000000"/>
                </a:solidFill>
                <a:latin typeface="Arial"/>
              </a:rPr>
              <a:t>(tree)</a:t>
            </a:r>
          </a:p>
          <a:p>
            <a:r>
              <a:rPr lang="de-DE" sz="1200" b="0" strike="noStrike" spc="-1">
                <a:solidFill>
                  <a:srgbClr val="000000"/>
                </a:solidFill>
                <a:latin typeface="Arial"/>
              </a:rPr>
              <a:t>Data</a:t>
            </a:r>
          </a:p>
          <a:p>
            <a:r>
              <a:rPr lang="de-DE" sz="1200" b="0" strike="noStrike" spc="-1">
                <a:solidFill>
                  <a:srgbClr val="000000"/>
                </a:solidFill>
                <a:latin typeface="Arial"/>
              </a:rPr>
              <a:t>	</a:t>
            </a:r>
            <a:r>
              <a:rPr lang="zh-CN" sz="1200" b="0" strike="noStrike" spc="-1">
                <a:solidFill>
                  <a:srgbClr val="000000"/>
                </a:solidFill>
                <a:latin typeface="Arial"/>
              </a:rPr>
              <a:t>树是由一个根结点和若干棵子树构成。树中结点具有相同数据类型及层次关系。</a:t>
            </a:r>
            <a:endParaRPr lang="de-DE" sz="1200" b="0" strike="noStrike" spc="-1">
              <a:solidFill>
                <a:srgbClr val="000000"/>
              </a:solidFill>
              <a:latin typeface="Arial"/>
            </a:endParaRPr>
          </a:p>
          <a:p>
            <a:r>
              <a:rPr lang="de-DE" sz="1200" b="0" strike="noStrike" spc="-1">
                <a:solidFill>
                  <a:srgbClr val="000000"/>
                </a:solidFill>
                <a:latin typeface="Arial"/>
              </a:rPr>
              <a:t>Operation</a:t>
            </a:r>
          </a:p>
          <a:p>
            <a:r>
              <a:rPr lang="de-DE" sz="1200" b="0" strike="noStrike" spc="-1">
                <a:solidFill>
                  <a:srgbClr val="000000"/>
                </a:solidFill>
                <a:latin typeface="Arial"/>
              </a:rPr>
              <a:t>	BinaryTree()		</a:t>
            </a:r>
            <a:r>
              <a:rPr lang="zh-CN" sz="1200" b="0" strike="noStrike" spc="-1">
                <a:solidFill>
                  <a:srgbClr val="000000"/>
                </a:solidFill>
                <a:latin typeface="Arial"/>
              </a:rPr>
              <a:t>创建一个二叉树实例。</a:t>
            </a:r>
            <a:endParaRPr lang="de-DE" sz="1200" b="0" strike="noStrike" spc="-1">
              <a:solidFill>
                <a:srgbClr val="000000"/>
              </a:solidFill>
              <a:latin typeface="Arial"/>
            </a:endParaRPr>
          </a:p>
          <a:p>
            <a:r>
              <a:rPr lang="de-DE" sz="1200" b="0" strike="noStrike" spc="-1">
                <a:solidFill>
                  <a:srgbClr val="000000"/>
                </a:solidFill>
                <a:latin typeface="Arial"/>
              </a:rPr>
              <a:t>	getLeftChild()	</a:t>
            </a:r>
            <a:r>
              <a:rPr lang="zh-CN" sz="1200" b="0" strike="noStrike" spc="-1">
                <a:solidFill>
                  <a:srgbClr val="000000"/>
                </a:solidFill>
                <a:latin typeface="Arial"/>
              </a:rPr>
              <a:t>返回当前节点的左子节点所对应的二叉树。</a:t>
            </a:r>
            <a:endParaRPr lang="de-DE" sz="1200" b="0" strike="noStrike" spc="-1">
              <a:solidFill>
                <a:srgbClr val="000000"/>
              </a:solidFill>
              <a:latin typeface="Arial"/>
            </a:endParaRPr>
          </a:p>
          <a:p>
            <a:r>
              <a:rPr lang="de-DE" sz="1200" b="0" strike="noStrike" spc="-1">
                <a:solidFill>
                  <a:srgbClr val="000000"/>
                </a:solidFill>
                <a:latin typeface="Arial"/>
              </a:rPr>
              <a:t>	getRightChild()	</a:t>
            </a:r>
            <a:r>
              <a:rPr lang="zh-CN" sz="1200" b="0" strike="noStrike" spc="-1">
                <a:solidFill>
                  <a:srgbClr val="000000"/>
                </a:solidFill>
                <a:latin typeface="Arial"/>
              </a:rPr>
              <a:t>返回当前节点的右子节点所对应的二叉树。</a:t>
            </a:r>
            <a:endParaRPr lang="de-DE" sz="1200" b="0" strike="noStrike" spc="-1">
              <a:solidFill>
                <a:srgbClr val="000000"/>
              </a:solidFill>
              <a:latin typeface="Arial"/>
            </a:endParaRPr>
          </a:p>
          <a:p>
            <a:r>
              <a:rPr lang="de-DE" sz="1200" b="0" strike="noStrike" spc="-1">
                <a:solidFill>
                  <a:srgbClr val="000000"/>
                </a:solidFill>
                <a:latin typeface="Arial"/>
              </a:rPr>
              <a:t>	setRootVal(val)	</a:t>
            </a:r>
            <a:r>
              <a:rPr lang="zh-CN" sz="1200" b="0" strike="noStrike" spc="-1">
                <a:solidFill>
                  <a:srgbClr val="000000"/>
                </a:solidFill>
                <a:latin typeface="Arial"/>
              </a:rPr>
              <a:t>在当前节点中存储参数 </a:t>
            </a:r>
            <a:r>
              <a:rPr lang="de-DE" sz="1200" b="0" strike="noStrike" spc="-1">
                <a:solidFill>
                  <a:srgbClr val="000000"/>
                </a:solidFill>
                <a:latin typeface="Arial"/>
              </a:rPr>
              <a:t>val </a:t>
            </a:r>
            <a:r>
              <a:rPr lang="zh-CN" sz="1200" b="0" strike="noStrike" spc="-1">
                <a:solidFill>
                  <a:srgbClr val="000000"/>
                </a:solidFill>
                <a:latin typeface="Arial"/>
              </a:rPr>
              <a:t>中的对象。</a:t>
            </a:r>
            <a:endParaRPr lang="de-DE" sz="1200" b="0" strike="noStrike" spc="-1">
              <a:solidFill>
                <a:srgbClr val="000000"/>
              </a:solidFill>
              <a:latin typeface="Arial"/>
            </a:endParaRPr>
          </a:p>
          <a:p>
            <a:r>
              <a:rPr lang="de-DE" sz="1200" b="0" strike="noStrike" spc="-1">
                <a:solidFill>
                  <a:srgbClr val="000000"/>
                </a:solidFill>
                <a:latin typeface="Arial"/>
              </a:rPr>
              <a:t>	getRootVal()		</a:t>
            </a:r>
            <a:r>
              <a:rPr lang="zh-CN" sz="1200" b="0" strike="noStrike" spc="-1">
                <a:solidFill>
                  <a:srgbClr val="000000"/>
                </a:solidFill>
                <a:latin typeface="Arial"/>
              </a:rPr>
              <a:t>返回当前节点存储的对象。</a:t>
            </a:r>
            <a:endParaRPr lang="de-DE" sz="1200" b="0" strike="noStrike" spc="-1">
              <a:solidFill>
                <a:srgbClr val="000000"/>
              </a:solidFill>
              <a:latin typeface="Arial"/>
            </a:endParaRPr>
          </a:p>
          <a:p>
            <a:r>
              <a:rPr lang="de-DE" sz="1200" b="0" strike="noStrike" spc="-1">
                <a:solidFill>
                  <a:srgbClr val="000000"/>
                </a:solidFill>
                <a:latin typeface="Arial"/>
              </a:rPr>
              <a:t>	insertLeft(val)	</a:t>
            </a:r>
            <a:r>
              <a:rPr lang="zh-CN" sz="1200" b="0" strike="noStrike" spc="-1">
                <a:solidFill>
                  <a:srgbClr val="000000"/>
                </a:solidFill>
                <a:latin typeface="Arial"/>
              </a:rPr>
              <a:t>新建一棵二叉树，并将其作为当前节点的左子节点。</a:t>
            </a:r>
            <a:endParaRPr lang="de-DE" sz="1200" b="0" strike="noStrike" spc="-1">
              <a:solidFill>
                <a:srgbClr val="000000"/>
              </a:solidFill>
              <a:latin typeface="Arial"/>
            </a:endParaRPr>
          </a:p>
          <a:p>
            <a:r>
              <a:rPr lang="de-DE" sz="1200" b="0" strike="noStrike" spc="-1">
                <a:solidFill>
                  <a:srgbClr val="000000"/>
                </a:solidFill>
                <a:latin typeface="Arial"/>
              </a:rPr>
              <a:t>	insertRight(val)	</a:t>
            </a:r>
            <a:r>
              <a:rPr lang="zh-CN" sz="1200" b="0" strike="noStrike" spc="-1">
                <a:solidFill>
                  <a:srgbClr val="000000"/>
                </a:solidFill>
                <a:latin typeface="Arial"/>
              </a:rPr>
              <a:t>新建一棵二叉树，并将其作为当前节点的右子节点。</a:t>
            </a:r>
            <a:endParaRPr lang="de-DE" sz="1200" b="0" strike="noStrike" spc="-1">
              <a:solidFill>
                <a:srgbClr val="000000"/>
              </a:solidFill>
              <a:latin typeface="Arial"/>
            </a:endParaRPr>
          </a:p>
          <a:p>
            <a:r>
              <a:rPr lang="de-DE" sz="1200" b="0" strike="noStrike" spc="-1">
                <a:solidFill>
                  <a:srgbClr val="000000"/>
                </a:solidFill>
                <a:latin typeface="Arial"/>
              </a:rPr>
              <a:t>endADT</a:t>
            </a:r>
          </a:p>
        </p:txBody>
      </p:sp>
      <p:sp>
        <p:nvSpPr>
          <p:cNvPr id="8" name="Textfeld 7">
            <a:extLst>
              <a:ext uri="{FF2B5EF4-FFF2-40B4-BE49-F238E27FC236}">
                <a16:creationId xmlns:a16="http://schemas.microsoft.com/office/drawing/2014/main" id="{230384D3-78C2-28F1-0D45-AD4B56CBF102}"/>
              </a:ext>
            </a:extLst>
          </p:cNvPr>
          <p:cNvSpPr txBox="1"/>
          <p:nvPr/>
        </p:nvSpPr>
        <p:spPr>
          <a:xfrm>
            <a:off x="6480000" y="1821240"/>
            <a:ext cx="4680000" cy="1058760"/>
          </a:xfrm>
          <a:prstGeom prst="rect">
            <a:avLst/>
          </a:prstGeom>
          <a:noFill/>
          <a:ln w="0">
            <a:noFill/>
          </a:ln>
        </p:spPr>
        <p:txBody>
          <a:bodyPr lIns="90000" tIns="45000" rIns="90000" bIns="45000" anchor="t">
            <a:noAutofit/>
          </a:bodyPr>
          <a:lstStyle/>
          <a:p>
            <a:r>
              <a:rPr lang="zh-CN" sz="1400" b="0" strike="noStrike" spc="-1">
                <a:solidFill>
                  <a:srgbClr val="000000"/>
                </a:solidFill>
                <a:latin typeface="Arial"/>
              </a:rPr>
              <a:t>定义二：一棵树要么为空，要么由一个根节点和零棵或多棵子树构成，子树本身也是一棵树。</a:t>
            </a:r>
            <a:endParaRPr lang="de-DE" sz="1400" b="0" strike="noStrike" spc="-1">
              <a:solidFill>
                <a:srgbClr val="000000"/>
              </a:solidFill>
              <a:latin typeface="Arial"/>
            </a:endParaRPr>
          </a:p>
          <a:p>
            <a:r>
              <a:rPr lang="zh-CN" sz="1400" b="0" strike="noStrike" spc="-1">
                <a:solidFill>
                  <a:srgbClr val="000000"/>
                </a:solidFill>
                <a:latin typeface="Arial"/>
              </a:rPr>
              <a:t>每棵子树的根节点通过一条边连到父树的根节点。</a:t>
            </a:r>
            <a:endParaRPr lang="de-DE" sz="1400" b="0" strike="noStrike" spc="-1">
              <a:solidFill>
                <a:srgbClr val="000000"/>
              </a:solidFill>
              <a:latin typeface="Arial"/>
            </a:endParaRPr>
          </a:p>
        </p:txBody>
      </p:sp>
      <p:pic>
        <p:nvPicPr>
          <p:cNvPr id="15" name="Grafik 14">
            <a:extLst>
              <a:ext uri="{FF2B5EF4-FFF2-40B4-BE49-F238E27FC236}">
                <a16:creationId xmlns:a16="http://schemas.microsoft.com/office/drawing/2014/main" id="{2C66E55E-579C-C527-658F-8DDB97982535}"/>
              </a:ext>
            </a:extLst>
          </p:cNvPr>
          <p:cNvPicPr>
            <a:picLocks noChangeAspect="1"/>
          </p:cNvPicPr>
          <p:nvPr/>
        </p:nvPicPr>
        <p:blipFill>
          <a:blip r:embed="rId2"/>
          <a:stretch>
            <a:fillRect/>
          </a:stretch>
        </p:blipFill>
        <p:spPr>
          <a:xfrm>
            <a:off x="1782567" y="2922737"/>
            <a:ext cx="2158314" cy="1641841"/>
          </a:xfrm>
          <a:prstGeom prst="rect">
            <a:avLst/>
          </a:prstGeom>
        </p:spPr>
      </p:pic>
      <p:pic>
        <p:nvPicPr>
          <p:cNvPr id="18" name="Grafik 17">
            <a:extLst>
              <a:ext uri="{FF2B5EF4-FFF2-40B4-BE49-F238E27FC236}">
                <a16:creationId xmlns:a16="http://schemas.microsoft.com/office/drawing/2014/main" id="{ECA8A360-AFE2-92AB-81C1-2BBC84924732}"/>
              </a:ext>
            </a:extLst>
          </p:cNvPr>
          <p:cNvPicPr>
            <a:picLocks noChangeAspect="1"/>
          </p:cNvPicPr>
          <p:nvPr/>
        </p:nvPicPr>
        <p:blipFill>
          <a:blip r:embed="rId3"/>
          <a:stretch>
            <a:fillRect/>
          </a:stretch>
        </p:blipFill>
        <p:spPr>
          <a:xfrm>
            <a:off x="7101358" y="2683394"/>
            <a:ext cx="2482923" cy="1901509"/>
          </a:xfrm>
          <a:prstGeom prst="rect">
            <a:avLst/>
          </a:prstGeom>
        </p:spPr>
      </p:pic>
    </p:spTree>
    <p:extLst>
      <p:ext uri="{BB962C8B-B14F-4D97-AF65-F5344CB8AC3E}">
        <p14:creationId xmlns:p14="http://schemas.microsoft.com/office/powerpoint/2010/main" val="4192391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B25D2735-7206-3DAB-2A83-61F5A869BAF3}"/>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lstStyle/>
          <a:p>
            <a:pPr lvl="1"/>
            <a:r>
              <a:rPr lang="zh-CN" altLang="en-US" dirty="0"/>
              <a:t>物理结构：</a:t>
            </a:r>
            <a:br>
              <a:rPr lang="de-DE" altLang="zh-CN" dirty="0"/>
            </a:br>
            <a:r>
              <a:rPr lang="zh-CN" altLang="en-US" dirty="0"/>
              <a:t>是指数据的逻辑结构在计算机中的存储形式。</a:t>
            </a:r>
            <a:endParaRPr lang="de-DE" altLang="zh-CN" dirty="0"/>
          </a:p>
        </p:txBody>
      </p:sp>
      <p:sp>
        <p:nvSpPr>
          <p:cNvPr id="6" name="Textfeld 5">
            <a:extLst>
              <a:ext uri="{FF2B5EF4-FFF2-40B4-BE49-F238E27FC236}">
                <a16:creationId xmlns:a16="http://schemas.microsoft.com/office/drawing/2014/main" id="{276C69A3-808C-81D5-3FEB-D6F957C0BBEA}"/>
              </a:ext>
            </a:extLst>
          </p:cNvPr>
          <p:cNvSpPr txBox="1"/>
          <p:nvPr/>
        </p:nvSpPr>
        <p:spPr>
          <a:xfrm>
            <a:off x="506027" y="1864311"/>
            <a:ext cx="10608816" cy="646331"/>
          </a:xfrm>
          <a:prstGeom prst="rect">
            <a:avLst/>
          </a:prstGeom>
          <a:noFill/>
        </p:spPr>
        <p:txBody>
          <a:bodyPr wrap="square" rtlCol="0">
            <a:spAutoFit/>
          </a:bodyPr>
          <a:lstStyle/>
          <a:p>
            <a:r>
              <a:rPr lang="en-US" altLang="zh-CN" dirty="0"/>
              <a:t>1</a:t>
            </a:r>
            <a:r>
              <a:rPr lang="zh-CN" altLang="en-US" dirty="0"/>
              <a:t>．顺序存储结构</a:t>
            </a:r>
            <a:endParaRPr lang="de-DE" altLang="zh-CN" dirty="0"/>
          </a:p>
          <a:p>
            <a:r>
              <a:rPr lang="en-US" altLang="zh-CN" dirty="0"/>
              <a:t>2</a:t>
            </a:r>
            <a:r>
              <a:rPr lang="zh-CN" altLang="en-US" dirty="0"/>
              <a:t>．链式存储结构</a:t>
            </a:r>
            <a:endParaRPr lang="en-US" dirty="0"/>
          </a:p>
        </p:txBody>
      </p:sp>
      <p:pic>
        <p:nvPicPr>
          <p:cNvPr id="5" name="Grafik 4">
            <a:extLst>
              <a:ext uri="{FF2B5EF4-FFF2-40B4-BE49-F238E27FC236}">
                <a16:creationId xmlns:a16="http://schemas.microsoft.com/office/drawing/2014/main" id="{BC446EBB-72DD-B735-4544-43E4771DD1FC}"/>
              </a:ext>
            </a:extLst>
          </p:cNvPr>
          <p:cNvPicPr>
            <a:picLocks noChangeAspect="1"/>
          </p:cNvPicPr>
          <p:nvPr/>
        </p:nvPicPr>
        <p:blipFill>
          <a:blip r:embed="rId2"/>
          <a:stretch>
            <a:fillRect/>
          </a:stretch>
        </p:blipFill>
        <p:spPr>
          <a:xfrm>
            <a:off x="3074829" y="1864312"/>
            <a:ext cx="3982920" cy="722972"/>
          </a:xfrm>
          <a:prstGeom prst="rect">
            <a:avLst/>
          </a:prstGeom>
        </p:spPr>
      </p:pic>
      <p:pic>
        <p:nvPicPr>
          <p:cNvPr id="10" name="Grafik 9">
            <a:extLst>
              <a:ext uri="{FF2B5EF4-FFF2-40B4-BE49-F238E27FC236}">
                <a16:creationId xmlns:a16="http://schemas.microsoft.com/office/drawing/2014/main" id="{6E48D090-7BB2-3315-1B43-87474463C0E1}"/>
              </a:ext>
            </a:extLst>
          </p:cNvPr>
          <p:cNvPicPr>
            <a:picLocks noChangeAspect="1"/>
          </p:cNvPicPr>
          <p:nvPr/>
        </p:nvPicPr>
        <p:blipFill>
          <a:blip r:embed="rId3"/>
          <a:stretch>
            <a:fillRect/>
          </a:stretch>
        </p:blipFill>
        <p:spPr>
          <a:xfrm>
            <a:off x="3074829" y="2683631"/>
            <a:ext cx="3075505" cy="2873743"/>
          </a:xfrm>
          <a:prstGeom prst="rect">
            <a:avLst/>
          </a:prstGeom>
        </p:spPr>
      </p:pic>
    </p:spTree>
    <p:extLst>
      <p:ext uri="{BB962C8B-B14F-4D97-AF65-F5344CB8AC3E}">
        <p14:creationId xmlns:p14="http://schemas.microsoft.com/office/powerpoint/2010/main" val="11831293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b="0" strike="noStrike" spc="-1" dirty="0">
                <a:solidFill>
                  <a:srgbClr val="000000"/>
                </a:solidFill>
                <a:latin typeface="Century Schoolbook"/>
              </a:rPr>
              <a:t>树</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Trees)</a:t>
            </a:r>
            <a:br>
              <a:rPr lang="en-US" sz="1800" dirty="0"/>
            </a:br>
            <a:r>
              <a:rPr lang="zh-CN" altLang="en-US" sz="1800" b="0" strike="noStrike" spc="-1" dirty="0">
                <a:solidFill>
                  <a:srgbClr val="000000"/>
                </a:solidFill>
                <a:latin typeface="Century Schoolbook"/>
              </a:rPr>
              <a:t>二叉树</a:t>
            </a: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Binary Tree)</a:t>
            </a:r>
            <a:endParaRPr lang="de-DE" altLang="zh-CN" dirty="0"/>
          </a:p>
        </p:txBody>
      </p:sp>
      <p:sp>
        <p:nvSpPr>
          <p:cNvPr id="13" name="Textfeld 12">
            <a:extLst>
              <a:ext uri="{FF2B5EF4-FFF2-40B4-BE49-F238E27FC236}">
                <a16:creationId xmlns:a16="http://schemas.microsoft.com/office/drawing/2014/main" id="{71EA20B8-73FD-3CE9-B729-F987100E3468}"/>
              </a:ext>
            </a:extLst>
          </p:cNvPr>
          <p:cNvSpPr txBox="1"/>
          <p:nvPr/>
        </p:nvSpPr>
        <p:spPr>
          <a:xfrm>
            <a:off x="9939772" y="5208936"/>
            <a:ext cx="1014740" cy="646331"/>
          </a:xfrm>
          <a:prstGeom prst="rect">
            <a:avLst/>
          </a:prstGeom>
          <a:noFill/>
        </p:spPr>
        <p:txBody>
          <a:bodyPr wrap="square" rtlCol="0">
            <a:spAutoFit/>
          </a:bodyPr>
          <a:lstStyle/>
          <a:p>
            <a:r>
              <a:rPr lang="zh-CN" altLang="en-US" dirty="0"/>
              <a:t>问题</a:t>
            </a:r>
            <a:r>
              <a:rPr lang="de-DE" altLang="zh-CN" dirty="0"/>
              <a:t>:</a:t>
            </a:r>
            <a:endParaRPr lang="en-US" altLang="zh-CN" dirty="0"/>
          </a:p>
          <a:p>
            <a:r>
              <a:rPr lang="en-US" altLang="zh-CN" dirty="0"/>
              <a:t>O(? )</a:t>
            </a:r>
            <a:endParaRPr lang="en-US"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5" name="Textfeld 21">
            <a:extLst>
              <a:ext uri="{FF2B5EF4-FFF2-40B4-BE49-F238E27FC236}">
                <a16:creationId xmlns:a16="http://schemas.microsoft.com/office/drawing/2014/main" id="{1DA74F65-6F5F-22B2-81C7-BEFA1603D617}"/>
              </a:ext>
            </a:extLst>
          </p:cNvPr>
          <p:cNvSpPr/>
          <p:nvPr/>
        </p:nvSpPr>
        <p:spPr>
          <a:xfrm>
            <a:off x="180000" y="1754640"/>
            <a:ext cx="5220000" cy="116809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457200">
              <a:lnSpc>
                <a:spcPct val="100000"/>
              </a:lnSpc>
            </a:pPr>
            <a:r>
              <a:rPr lang="zh-CN" sz="1400" b="0" strike="noStrike" spc="-1" dirty="0">
                <a:solidFill>
                  <a:schemeClr val="dk1"/>
                </a:solidFill>
                <a:latin typeface="Century Schoolbook"/>
              </a:rPr>
              <a:t>定义一：树由节点及连接节点的边构成。树有以下属性：</a:t>
            </a:r>
            <a:endParaRPr lang="de-DE" sz="1400" b="0" strike="noStrike" spc="-1" dirty="0">
              <a:solidFill>
                <a:srgbClr val="000000"/>
              </a:solidFill>
              <a:latin typeface="Arial"/>
            </a:endParaRPr>
          </a:p>
          <a:p>
            <a:pPr defTabSz="457200">
              <a:lnSpc>
                <a:spcPct val="100000"/>
              </a:lnSpc>
            </a:pPr>
            <a:r>
              <a:rPr lang="de-DE" sz="1400" b="0" strike="noStrike" spc="-1" dirty="0">
                <a:solidFill>
                  <a:schemeClr val="dk1"/>
                </a:solidFill>
                <a:latin typeface="Century Schoolbook"/>
              </a:rPr>
              <a:t> </a:t>
            </a:r>
            <a:r>
              <a:rPr lang="zh-CN" sz="1400" b="0" strike="noStrike" spc="-1" dirty="0">
                <a:solidFill>
                  <a:schemeClr val="dk1"/>
                </a:solidFill>
                <a:latin typeface="Century Schoolbook"/>
              </a:rPr>
              <a:t>有一个根节点；</a:t>
            </a:r>
            <a:endParaRPr lang="de-DE" sz="1400" b="0" strike="noStrike" spc="-1" dirty="0">
              <a:solidFill>
                <a:srgbClr val="000000"/>
              </a:solidFill>
              <a:latin typeface="Arial"/>
            </a:endParaRPr>
          </a:p>
          <a:p>
            <a:pPr defTabSz="457200">
              <a:lnSpc>
                <a:spcPct val="100000"/>
              </a:lnSpc>
            </a:pPr>
            <a:r>
              <a:rPr lang="de-DE" sz="1400" b="0" strike="noStrike" spc="-1" dirty="0">
                <a:solidFill>
                  <a:schemeClr val="dk1"/>
                </a:solidFill>
                <a:latin typeface="Century Schoolbook"/>
              </a:rPr>
              <a:t> </a:t>
            </a:r>
            <a:r>
              <a:rPr lang="zh-CN" sz="1400" b="0" strike="noStrike" spc="-1" dirty="0">
                <a:solidFill>
                  <a:schemeClr val="dk1"/>
                </a:solidFill>
                <a:latin typeface="Century Schoolbook"/>
              </a:rPr>
              <a:t>除根节点外，其他每个节点都与其唯一的父节点相连；</a:t>
            </a:r>
            <a:endParaRPr lang="de-DE" sz="1400" b="0" strike="noStrike" spc="-1" dirty="0">
              <a:solidFill>
                <a:srgbClr val="000000"/>
              </a:solidFill>
              <a:latin typeface="Arial"/>
            </a:endParaRPr>
          </a:p>
          <a:p>
            <a:pPr defTabSz="457200">
              <a:lnSpc>
                <a:spcPct val="100000"/>
              </a:lnSpc>
            </a:pPr>
            <a:r>
              <a:rPr lang="de-DE" sz="1400" b="0" strike="noStrike" spc="-1" dirty="0">
                <a:solidFill>
                  <a:schemeClr val="dk1"/>
                </a:solidFill>
                <a:latin typeface="Century Schoolbook"/>
              </a:rPr>
              <a:t> </a:t>
            </a:r>
            <a:r>
              <a:rPr lang="zh-CN" sz="1400" b="0" strike="noStrike" spc="-1" dirty="0">
                <a:solidFill>
                  <a:schemeClr val="dk1"/>
                </a:solidFill>
                <a:latin typeface="Century Schoolbook"/>
              </a:rPr>
              <a:t>从根节点到其他每个节点都有且仅有一条路径；</a:t>
            </a:r>
            <a:endParaRPr lang="de-DE" sz="1400" b="0" strike="noStrike" spc="-1" dirty="0">
              <a:solidFill>
                <a:srgbClr val="000000"/>
              </a:solidFill>
              <a:latin typeface="Arial"/>
            </a:endParaRPr>
          </a:p>
          <a:p>
            <a:pPr defTabSz="457200">
              <a:lnSpc>
                <a:spcPct val="100000"/>
              </a:lnSpc>
            </a:pPr>
            <a:r>
              <a:rPr lang="de-DE" sz="1400" b="0" strike="noStrike" spc="-1" dirty="0">
                <a:solidFill>
                  <a:schemeClr val="dk1"/>
                </a:solidFill>
                <a:latin typeface="Century Schoolbook"/>
              </a:rPr>
              <a:t> </a:t>
            </a:r>
            <a:r>
              <a:rPr lang="zh-CN" sz="1400" b="0" strike="noStrike" spc="-1" dirty="0">
                <a:solidFill>
                  <a:schemeClr val="dk1"/>
                </a:solidFill>
                <a:latin typeface="Century Schoolbook"/>
              </a:rPr>
              <a:t>如果每个节点最多有两个子节点，我们就称这样的树为二叉树。</a:t>
            </a:r>
            <a:endParaRPr lang="de-DE" sz="1400" b="0" strike="noStrike" spc="-1" dirty="0">
              <a:solidFill>
                <a:srgbClr val="000000"/>
              </a:solidFill>
              <a:latin typeface="Arial"/>
            </a:endParaRPr>
          </a:p>
        </p:txBody>
      </p:sp>
      <p:sp>
        <p:nvSpPr>
          <p:cNvPr id="7" name="Textfeld 6">
            <a:extLst>
              <a:ext uri="{FF2B5EF4-FFF2-40B4-BE49-F238E27FC236}">
                <a16:creationId xmlns:a16="http://schemas.microsoft.com/office/drawing/2014/main" id="{713BCB0F-0179-3595-79AD-A2E90D274CC1}"/>
              </a:ext>
            </a:extLst>
          </p:cNvPr>
          <p:cNvSpPr txBox="1"/>
          <p:nvPr/>
        </p:nvSpPr>
        <p:spPr>
          <a:xfrm>
            <a:off x="180000" y="4345560"/>
            <a:ext cx="7020000" cy="2512080"/>
          </a:xfrm>
          <a:prstGeom prst="rect">
            <a:avLst/>
          </a:prstGeom>
          <a:noFill/>
          <a:ln w="0">
            <a:noFill/>
          </a:ln>
        </p:spPr>
        <p:txBody>
          <a:bodyPr lIns="90000" tIns="45000" rIns="90000" bIns="45000" anchor="t">
            <a:noAutofit/>
          </a:bodyPr>
          <a:lstStyle/>
          <a:p>
            <a:r>
              <a:rPr lang="de-DE" sz="1200" b="0" strike="noStrike" spc="-1" dirty="0">
                <a:solidFill>
                  <a:srgbClr val="000000"/>
                </a:solidFill>
                <a:latin typeface="Arial"/>
              </a:rPr>
              <a:t>ADT </a:t>
            </a:r>
            <a:r>
              <a:rPr lang="zh-CN" sz="1200" b="0" strike="noStrike" spc="-1" dirty="0">
                <a:solidFill>
                  <a:srgbClr val="000000"/>
                </a:solidFill>
                <a:latin typeface="Arial"/>
              </a:rPr>
              <a:t>树</a:t>
            </a:r>
            <a:r>
              <a:rPr lang="de-DE" sz="1200" b="0" strike="noStrike" spc="-1" dirty="0">
                <a:solidFill>
                  <a:srgbClr val="000000"/>
                </a:solidFill>
                <a:latin typeface="Arial"/>
              </a:rPr>
              <a:t>(</a:t>
            </a:r>
            <a:r>
              <a:rPr lang="de-DE" sz="1200" b="0" strike="noStrike" spc="-1" dirty="0" err="1">
                <a:solidFill>
                  <a:srgbClr val="000000"/>
                </a:solidFill>
                <a:latin typeface="Arial"/>
              </a:rPr>
              <a:t>tree</a:t>
            </a:r>
            <a:r>
              <a:rPr lang="de-DE" sz="1200" b="0" strike="noStrike" spc="-1" dirty="0">
                <a:solidFill>
                  <a:srgbClr val="000000"/>
                </a:solidFill>
                <a:latin typeface="Arial"/>
              </a:rPr>
              <a:t>)</a:t>
            </a:r>
          </a:p>
          <a:p>
            <a:r>
              <a:rPr lang="de-DE" sz="1200" b="0" strike="noStrike" spc="-1" dirty="0">
                <a:solidFill>
                  <a:srgbClr val="000000"/>
                </a:solidFill>
                <a:latin typeface="Arial"/>
              </a:rPr>
              <a:t>Data</a:t>
            </a:r>
          </a:p>
          <a:p>
            <a:r>
              <a:rPr lang="de-DE" sz="1200" b="0" strike="noStrike" spc="-1" dirty="0">
                <a:solidFill>
                  <a:srgbClr val="000000"/>
                </a:solidFill>
                <a:latin typeface="Arial"/>
              </a:rPr>
              <a:t>	</a:t>
            </a:r>
            <a:r>
              <a:rPr lang="zh-CN" sz="1200" b="0" strike="noStrike" spc="-1" dirty="0">
                <a:solidFill>
                  <a:srgbClr val="000000"/>
                </a:solidFill>
                <a:latin typeface="Arial"/>
              </a:rPr>
              <a:t>树是由一个根结点和若干棵子树构成。树中结点具有相同数据类型及层次关系。</a:t>
            </a:r>
            <a:endParaRPr lang="de-DE" sz="1200" b="0" strike="noStrike" spc="-1" dirty="0">
              <a:solidFill>
                <a:srgbClr val="000000"/>
              </a:solidFill>
              <a:latin typeface="Arial"/>
            </a:endParaRPr>
          </a:p>
          <a:p>
            <a:r>
              <a:rPr lang="de-DE" sz="1200" b="0" strike="noStrike" spc="-1" dirty="0">
                <a:solidFill>
                  <a:srgbClr val="000000"/>
                </a:solidFill>
                <a:latin typeface="Arial"/>
              </a:rPr>
              <a:t>Operation</a:t>
            </a:r>
          </a:p>
          <a:p>
            <a:r>
              <a:rPr lang="de-DE" sz="1200" b="0" strike="noStrike" spc="-1" dirty="0">
                <a:solidFill>
                  <a:srgbClr val="000000"/>
                </a:solidFill>
                <a:latin typeface="Arial"/>
              </a:rPr>
              <a:t>	</a:t>
            </a:r>
            <a:r>
              <a:rPr lang="de-DE" sz="1200" b="0" strike="noStrike" spc="-1" dirty="0" err="1">
                <a:solidFill>
                  <a:srgbClr val="000000"/>
                </a:solidFill>
                <a:latin typeface="Arial"/>
              </a:rPr>
              <a:t>BinaryTree</a:t>
            </a:r>
            <a:r>
              <a:rPr lang="de-DE" sz="1200" b="0" strike="noStrike" spc="-1" dirty="0">
                <a:solidFill>
                  <a:srgbClr val="000000"/>
                </a:solidFill>
                <a:latin typeface="Arial"/>
              </a:rPr>
              <a:t>()		</a:t>
            </a:r>
            <a:r>
              <a:rPr lang="zh-CN" sz="1200" b="0" strike="noStrike" spc="-1" dirty="0">
                <a:solidFill>
                  <a:srgbClr val="000000"/>
                </a:solidFill>
                <a:latin typeface="Arial"/>
              </a:rPr>
              <a:t>创建一个二叉树实例。</a:t>
            </a:r>
            <a:endParaRPr lang="de-DE" sz="1200" b="0" strike="noStrike" spc="-1" dirty="0">
              <a:solidFill>
                <a:srgbClr val="000000"/>
              </a:solidFill>
              <a:latin typeface="Arial"/>
            </a:endParaRPr>
          </a:p>
          <a:p>
            <a:r>
              <a:rPr lang="de-DE" sz="1200" b="0" strike="noStrike" spc="-1" dirty="0">
                <a:solidFill>
                  <a:srgbClr val="000000"/>
                </a:solidFill>
                <a:latin typeface="Arial"/>
              </a:rPr>
              <a:t>	</a:t>
            </a:r>
            <a:r>
              <a:rPr lang="de-DE" sz="1200" b="0" strike="noStrike" spc="-1" dirty="0" err="1">
                <a:solidFill>
                  <a:srgbClr val="000000"/>
                </a:solidFill>
                <a:latin typeface="Arial"/>
              </a:rPr>
              <a:t>getLeftChild</a:t>
            </a:r>
            <a:r>
              <a:rPr lang="de-DE" sz="1200" b="0" strike="noStrike" spc="-1" dirty="0">
                <a:solidFill>
                  <a:srgbClr val="000000"/>
                </a:solidFill>
                <a:latin typeface="Arial"/>
              </a:rPr>
              <a:t>()		</a:t>
            </a:r>
            <a:r>
              <a:rPr lang="zh-CN" sz="1200" b="0" strike="noStrike" spc="-1" dirty="0">
                <a:solidFill>
                  <a:srgbClr val="000000"/>
                </a:solidFill>
                <a:latin typeface="Arial"/>
              </a:rPr>
              <a:t>返回当前节点的左子节点所对应的二叉树。</a:t>
            </a:r>
            <a:endParaRPr lang="de-DE" sz="1200" b="0" strike="noStrike" spc="-1" dirty="0">
              <a:solidFill>
                <a:srgbClr val="000000"/>
              </a:solidFill>
              <a:latin typeface="Arial"/>
            </a:endParaRPr>
          </a:p>
          <a:p>
            <a:r>
              <a:rPr lang="de-DE" sz="1200" b="0" strike="noStrike" spc="-1" dirty="0">
                <a:solidFill>
                  <a:srgbClr val="000000"/>
                </a:solidFill>
                <a:latin typeface="Arial"/>
              </a:rPr>
              <a:t>	</a:t>
            </a:r>
            <a:r>
              <a:rPr lang="de-DE" sz="1200" b="0" strike="noStrike" spc="-1" dirty="0" err="1">
                <a:solidFill>
                  <a:srgbClr val="000000"/>
                </a:solidFill>
                <a:latin typeface="Arial"/>
              </a:rPr>
              <a:t>getRightChild</a:t>
            </a:r>
            <a:r>
              <a:rPr lang="de-DE" sz="1200" b="0" strike="noStrike" spc="-1" dirty="0">
                <a:solidFill>
                  <a:srgbClr val="000000"/>
                </a:solidFill>
                <a:latin typeface="Arial"/>
              </a:rPr>
              <a:t>()	</a:t>
            </a:r>
            <a:r>
              <a:rPr lang="zh-CN" sz="1200" b="0" strike="noStrike" spc="-1" dirty="0">
                <a:solidFill>
                  <a:srgbClr val="000000"/>
                </a:solidFill>
                <a:latin typeface="Arial"/>
              </a:rPr>
              <a:t>返回当前节点的右子节点所对应的二叉树。</a:t>
            </a:r>
            <a:endParaRPr lang="de-DE" sz="1200" b="0" strike="noStrike" spc="-1" dirty="0">
              <a:solidFill>
                <a:srgbClr val="000000"/>
              </a:solidFill>
              <a:latin typeface="Arial"/>
            </a:endParaRPr>
          </a:p>
          <a:p>
            <a:r>
              <a:rPr lang="de-DE" sz="1200" b="0" strike="noStrike" spc="-1" dirty="0">
                <a:solidFill>
                  <a:srgbClr val="000000"/>
                </a:solidFill>
                <a:latin typeface="Arial"/>
              </a:rPr>
              <a:t>	</a:t>
            </a:r>
            <a:r>
              <a:rPr lang="de-DE" sz="1200" b="0" strike="noStrike" spc="-1" dirty="0" err="1">
                <a:solidFill>
                  <a:srgbClr val="000000"/>
                </a:solidFill>
                <a:latin typeface="Arial"/>
              </a:rPr>
              <a:t>setRootVal</a:t>
            </a:r>
            <a:r>
              <a:rPr lang="de-DE" sz="1200" b="0" strike="noStrike" spc="-1" dirty="0">
                <a:solidFill>
                  <a:srgbClr val="000000"/>
                </a:solidFill>
                <a:latin typeface="Arial"/>
              </a:rPr>
              <a:t>(</a:t>
            </a:r>
            <a:r>
              <a:rPr lang="de-DE" sz="1200" b="0" strike="noStrike" spc="-1" dirty="0" err="1">
                <a:solidFill>
                  <a:srgbClr val="000000"/>
                </a:solidFill>
                <a:latin typeface="Arial"/>
              </a:rPr>
              <a:t>val</a:t>
            </a:r>
            <a:r>
              <a:rPr lang="de-DE" sz="1200" b="0" strike="noStrike" spc="-1" dirty="0">
                <a:solidFill>
                  <a:srgbClr val="000000"/>
                </a:solidFill>
                <a:latin typeface="Arial"/>
              </a:rPr>
              <a:t>)	</a:t>
            </a:r>
            <a:r>
              <a:rPr lang="zh-CN" sz="1200" b="0" strike="noStrike" spc="-1" dirty="0">
                <a:solidFill>
                  <a:srgbClr val="000000"/>
                </a:solidFill>
                <a:latin typeface="Arial"/>
              </a:rPr>
              <a:t>在当前节点中存储参数 </a:t>
            </a:r>
            <a:r>
              <a:rPr lang="de-DE" sz="1200" b="0" strike="noStrike" spc="-1" dirty="0" err="1">
                <a:solidFill>
                  <a:srgbClr val="000000"/>
                </a:solidFill>
                <a:latin typeface="Arial"/>
              </a:rPr>
              <a:t>val</a:t>
            </a:r>
            <a:r>
              <a:rPr lang="de-DE" sz="1200" b="0" strike="noStrike" spc="-1" dirty="0">
                <a:solidFill>
                  <a:srgbClr val="000000"/>
                </a:solidFill>
                <a:latin typeface="Arial"/>
              </a:rPr>
              <a:t> </a:t>
            </a:r>
            <a:r>
              <a:rPr lang="zh-CN" sz="1200" b="0" strike="noStrike" spc="-1" dirty="0">
                <a:solidFill>
                  <a:srgbClr val="000000"/>
                </a:solidFill>
                <a:latin typeface="Arial"/>
              </a:rPr>
              <a:t>中的对象。</a:t>
            </a:r>
            <a:endParaRPr lang="de-DE" sz="1200" b="0" strike="noStrike" spc="-1" dirty="0">
              <a:solidFill>
                <a:srgbClr val="000000"/>
              </a:solidFill>
              <a:latin typeface="Arial"/>
            </a:endParaRPr>
          </a:p>
          <a:p>
            <a:r>
              <a:rPr lang="de-DE" sz="1200" b="0" strike="noStrike" spc="-1" dirty="0">
                <a:solidFill>
                  <a:srgbClr val="000000"/>
                </a:solidFill>
                <a:latin typeface="Arial"/>
              </a:rPr>
              <a:t>	</a:t>
            </a:r>
            <a:r>
              <a:rPr lang="de-DE" sz="1200" b="0" strike="noStrike" spc="-1" dirty="0" err="1">
                <a:solidFill>
                  <a:srgbClr val="000000"/>
                </a:solidFill>
                <a:latin typeface="Arial"/>
              </a:rPr>
              <a:t>getRootVal</a:t>
            </a:r>
            <a:r>
              <a:rPr lang="de-DE" sz="1200" b="0" strike="noStrike" spc="-1" dirty="0">
                <a:solidFill>
                  <a:srgbClr val="000000"/>
                </a:solidFill>
                <a:latin typeface="Arial"/>
              </a:rPr>
              <a:t>()		</a:t>
            </a:r>
            <a:r>
              <a:rPr lang="zh-CN" sz="1200" b="0" strike="noStrike" spc="-1" dirty="0">
                <a:solidFill>
                  <a:srgbClr val="000000"/>
                </a:solidFill>
                <a:latin typeface="Arial"/>
              </a:rPr>
              <a:t>返回当前节点存储的对象。</a:t>
            </a:r>
            <a:endParaRPr lang="de-DE" sz="1200" b="0" strike="noStrike" spc="-1" dirty="0">
              <a:solidFill>
                <a:srgbClr val="000000"/>
              </a:solidFill>
              <a:latin typeface="Arial"/>
            </a:endParaRPr>
          </a:p>
          <a:p>
            <a:r>
              <a:rPr lang="de-DE" sz="1200" b="0" strike="noStrike" spc="-1" dirty="0">
                <a:solidFill>
                  <a:srgbClr val="000000"/>
                </a:solidFill>
                <a:latin typeface="Arial"/>
              </a:rPr>
              <a:t>	</a:t>
            </a:r>
            <a:r>
              <a:rPr lang="de-DE" sz="1200" b="0" strike="noStrike" spc="-1" dirty="0" err="1">
                <a:solidFill>
                  <a:srgbClr val="000000"/>
                </a:solidFill>
                <a:latin typeface="Arial"/>
              </a:rPr>
              <a:t>insertLeft</a:t>
            </a:r>
            <a:r>
              <a:rPr lang="de-DE" sz="1200" b="0" strike="noStrike" spc="-1" dirty="0">
                <a:solidFill>
                  <a:srgbClr val="000000"/>
                </a:solidFill>
                <a:latin typeface="Arial"/>
              </a:rPr>
              <a:t>(</a:t>
            </a:r>
            <a:r>
              <a:rPr lang="de-DE" sz="1200" b="0" strike="noStrike" spc="-1" dirty="0" err="1">
                <a:solidFill>
                  <a:srgbClr val="000000"/>
                </a:solidFill>
                <a:latin typeface="Arial"/>
              </a:rPr>
              <a:t>val</a:t>
            </a:r>
            <a:r>
              <a:rPr lang="de-DE" sz="1200" b="0" strike="noStrike" spc="-1" dirty="0">
                <a:solidFill>
                  <a:srgbClr val="000000"/>
                </a:solidFill>
                <a:latin typeface="Arial"/>
              </a:rPr>
              <a:t>)	</a:t>
            </a:r>
            <a:r>
              <a:rPr lang="zh-CN" sz="1200" b="0" strike="noStrike" spc="-1" dirty="0">
                <a:solidFill>
                  <a:srgbClr val="000000"/>
                </a:solidFill>
                <a:latin typeface="Arial"/>
              </a:rPr>
              <a:t>新建一棵二叉树，并将其作为当前节点的左子节点。</a:t>
            </a:r>
            <a:endParaRPr lang="de-DE" sz="1200" b="0" strike="noStrike" spc="-1" dirty="0">
              <a:solidFill>
                <a:srgbClr val="000000"/>
              </a:solidFill>
              <a:latin typeface="Arial"/>
            </a:endParaRPr>
          </a:p>
          <a:p>
            <a:r>
              <a:rPr lang="de-DE" sz="1200" b="0" strike="noStrike" spc="-1" dirty="0">
                <a:solidFill>
                  <a:srgbClr val="000000"/>
                </a:solidFill>
                <a:latin typeface="Arial"/>
              </a:rPr>
              <a:t>	</a:t>
            </a:r>
            <a:r>
              <a:rPr lang="de-DE" sz="1200" b="0" strike="noStrike" spc="-1" dirty="0" err="1">
                <a:solidFill>
                  <a:srgbClr val="000000"/>
                </a:solidFill>
                <a:latin typeface="Arial"/>
              </a:rPr>
              <a:t>insertRight</a:t>
            </a:r>
            <a:r>
              <a:rPr lang="de-DE" sz="1200" b="0" strike="noStrike" spc="-1" dirty="0">
                <a:solidFill>
                  <a:srgbClr val="000000"/>
                </a:solidFill>
                <a:latin typeface="Arial"/>
              </a:rPr>
              <a:t>(</a:t>
            </a:r>
            <a:r>
              <a:rPr lang="de-DE" sz="1200" b="0" strike="noStrike" spc="-1" dirty="0" err="1">
                <a:solidFill>
                  <a:srgbClr val="000000"/>
                </a:solidFill>
                <a:latin typeface="Arial"/>
              </a:rPr>
              <a:t>val</a:t>
            </a:r>
            <a:r>
              <a:rPr lang="de-DE" sz="1200" b="0" strike="noStrike" spc="-1" dirty="0">
                <a:solidFill>
                  <a:srgbClr val="000000"/>
                </a:solidFill>
                <a:latin typeface="Arial"/>
              </a:rPr>
              <a:t>)	</a:t>
            </a:r>
            <a:r>
              <a:rPr lang="zh-CN" sz="1200" b="0" strike="noStrike" spc="-1" dirty="0">
                <a:solidFill>
                  <a:srgbClr val="000000"/>
                </a:solidFill>
                <a:latin typeface="Arial"/>
              </a:rPr>
              <a:t>新建一棵二叉树，并将其作为当前节点的右子节点。</a:t>
            </a:r>
            <a:endParaRPr lang="de-DE" sz="1200" b="0" strike="noStrike" spc="-1" dirty="0">
              <a:solidFill>
                <a:srgbClr val="000000"/>
              </a:solidFill>
              <a:latin typeface="Arial"/>
            </a:endParaRPr>
          </a:p>
          <a:p>
            <a:r>
              <a:rPr lang="de-DE" sz="1200" b="0" strike="noStrike" spc="-1" dirty="0" err="1">
                <a:solidFill>
                  <a:srgbClr val="000000"/>
                </a:solidFill>
                <a:latin typeface="Arial"/>
              </a:rPr>
              <a:t>endADT</a:t>
            </a:r>
            <a:endParaRPr lang="de-DE" sz="1200" b="0" strike="noStrike" spc="-1" dirty="0">
              <a:solidFill>
                <a:srgbClr val="000000"/>
              </a:solidFill>
              <a:latin typeface="Arial"/>
            </a:endParaRPr>
          </a:p>
        </p:txBody>
      </p:sp>
      <p:sp>
        <p:nvSpPr>
          <p:cNvPr id="8" name="Textfeld 7">
            <a:extLst>
              <a:ext uri="{FF2B5EF4-FFF2-40B4-BE49-F238E27FC236}">
                <a16:creationId xmlns:a16="http://schemas.microsoft.com/office/drawing/2014/main" id="{230384D3-78C2-28F1-0D45-AD4B56CBF102}"/>
              </a:ext>
            </a:extLst>
          </p:cNvPr>
          <p:cNvSpPr txBox="1"/>
          <p:nvPr/>
        </p:nvSpPr>
        <p:spPr>
          <a:xfrm>
            <a:off x="6480000" y="1821240"/>
            <a:ext cx="4680000" cy="1058760"/>
          </a:xfrm>
          <a:prstGeom prst="rect">
            <a:avLst/>
          </a:prstGeom>
          <a:noFill/>
          <a:ln w="0">
            <a:noFill/>
          </a:ln>
        </p:spPr>
        <p:txBody>
          <a:bodyPr lIns="90000" tIns="45000" rIns="90000" bIns="45000" anchor="t">
            <a:noAutofit/>
          </a:bodyPr>
          <a:lstStyle/>
          <a:p>
            <a:r>
              <a:rPr lang="zh-CN" sz="1400" b="0" strike="noStrike" spc="-1">
                <a:solidFill>
                  <a:srgbClr val="000000"/>
                </a:solidFill>
                <a:latin typeface="Arial"/>
              </a:rPr>
              <a:t>定义二：一棵树要么为空，要么由一个根节点和零棵或多棵子树构成，子树本身也是一棵树。</a:t>
            </a:r>
            <a:endParaRPr lang="de-DE" sz="1400" b="0" strike="noStrike" spc="-1">
              <a:solidFill>
                <a:srgbClr val="000000"/>
              </a:solidFill>
              <a:latin typeface="Arial"/>
            </a:endParaRPr>
          </a:p>
          <a:p>
            <a:r>
              <a:rPr lang="zh-CN" sz="1400" b="0" strike="noStrike" spc="-1">
                <a:solidFill>
                  <a:srgbClr val="000000"/>
                </a:solidFill>
                <a:latin typeface="Arial"/>
              </a:rPr>
              <a:t>每棵子树的根节点通过一条边连到父树的根节点。</a:t>
            </a:r>
            <a:endParaRPr lang="de-DE" sz="1400" b="0" strike="noStrike" spc="-1">
              <a:solidFill>
                <a:srgbClr val="000000"/>
              </a:solidFill>
              <a:latin typeface="Arial"/>
            </a:endParaRPr>
          </a:p>
        </p:txBody>
      </p:sp>
      <p:pic>
        <p:nvPicPr>
          <p:cNvPr id="15" name="Grafik 14">
            <a:extLst>
              <a:ext uri="{FF2B5EF4-FFF2-40B4-BE49-F238E27FC236}">
                <a16:creationId xmlns:a16="http://schemas.microsoft.com/office/drawing/2014/main" id="{2C66E55E-579C-C527-658F-8DDB97982535}"/>
              </a:ext>
            </a:extLst>
          </p:cNvPr>
          <p:cNvPicPr>
            <a:picLocks noChangeAspect="1"/>
          </p:cNvPicPr>
          <p:nvPr/>
        </p:nvPicPr>
        <p:blipFill>
          <a:blip r:embed="rId2"/>
          <a:stretch>
            <a:fillRect/>
          </a:stretch>
        </p:blipFill>
        <p:spPr>
          <a:xfrm>
            <a:off x="1782567" y="2922737"/>
            <a:ext cx="2158314" cy="1641841"/>
          </a:xfrm>
          <a:prstGeom prst="rect">
            <a:avLst/>
          </a:prstGeom>
        </p:spPr>
      </p:pic>
      <p:pic>
        <p:nvPicPr>
          <p:cNvPr id="18" name="Grafik 17">
            <a:extLst>
              <a:ext uri="{FF2B5EF4-FFF2-40B4-BE49-F238E27FC236}">
                <a16:creationId xmlns:a16="http://schemas.microsoft.com/office/drawing/2014/main" id="{ECA8A360-AFE2-92AB-81C1-2BBC84924732}"/>
              </a:ext>
            </a:extLst>
          </p:cNvPr>
          <p:cNvPicPr>
            <a:picLocks noChangeAspect="1"/>
          </p:cNvPicPr>
          <p:nvPr/>
        </p:nvPicPr>
        <p:blipFill>
          <a:blip r:embed="rId3"/>
          <a:stretch>
            <a:fillRect/>
          </a:stretch>
        </p:blipFill>
        <p:spPr>
          <a:xfrm>
            <a:off x="7101358" y="2683394"/>
            <a:ext cx="2482923" cy="1901509"/>
          </a:xfrm>
          <a:prstGeom prst="rect">
            <a:avLst/>
          </a:prstGeom>
        </p:spPr>
      </p:pic>
    </p:spTree>
    <p:extLst>
      <p:ext uri="{BB962C8B-B14F-4D97-AF65-F5344CB8AC3E}">
        <p14:creationId xmlns:p14="http://schemas.microsoft.com/office/powerpoint/2010/main" val="1652731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b="0" strike="noStrike" spc="-1" dirty="0">
                <a:solidFill>
                  <a:srgbClr val="000000"/>
                </a:solidFill>
                <a:latin typeface="Century Schoolbook"/>
              </a:rPr>
              <a:t>树</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Trees)</a:t>
            </a:r>
            <a:br>
              <a:rPr lang="en-US" sz="1800" dirty="0"/>
            </a:br>
            <a:r>
              <a:rPr lang="zh-CN" altLang="en-US" sz="1800" b="0" strike="noStrike" spc="-1" dirty="0">
                <a:solidFill>
                  <a:srgbClr val="000000"/>
                </a:solidFill>
                <a:latin typeface="Century Schoolbook"/>
              </a:rPr>
              <a:t>二叉树</a:t>
            </a: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Binary Tree)</a:t>
            </a:r>
            <a:endParaRPr lang="de-DE" altLang="zh-CN" dirty="0"/>
          </a:p>
        </p:txBody>
      </p:sp>
      <p:sp>
        <p:nvSpPr>
          <p:cNvPr id="13" name="Textfeld 12">
            <a:extLst>
              <a:ext uri="{FF2B5EF4-FFF2-40B4-BE49-F238E27FC236}">
                <a16:creationId xmlns:a16="http://schemas.microsoft.com/office/drawing/2014/main" id="{71EA20B8-73FD-3CE9-B729-F987100E3468}"/>
              </a:ext>
            </a:extLst>
          </p:cNvPr>
          <p:cNvSpPr txBox="1"/>
          <p:nvPr/>
        </p:nvSpPr>
        <p:spPr>
          <a:xfrm>
            <a:off x="9939772" y="5208936"/>
            <a:ext cx="1014740" cy="646331"/>
          </a:xfrm>
          <a:prstGeom prst="rect">
            <a:avLst/>
          </a:prstGeom>
          <a:noFill/>
        </p:spPr>
        <p:txBody>
          <a:bodyPr wrap="square" rtlCol="0">
            <a:spAutoFit/>
          </a:bodyPr>
          <a:lstStyle/>
          <a:p>
            <a:r>
              <a:rPr lang="zh-CN" altLang="en-US" dirty="0"/>
              <a:t>问题</a:t>
            </a:r>
            <a:r>
              <a:rPr lang="de-DE" altLang="zh-CN" dirty="0"/>
              <a:t>:</a:t>
            </a:r>
            <a:endParaRPr lang="en-US" altLang="zh-CN" dirty="0"/>
          </a:p>
          <a:p>
            <a:r>
              <a:rPr lang="en-US" altLang="zh-CN" dirty="0"/>
              <a:t>O(? )</a:t>
            </a:r>
            <a:endParaRPr lang="en-US"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6" name="Textfeld 27">
            <a:extLst>
              <a:ext uri="{FF2B5EF4-FFF2-40B4-BE49-F238E27FC236}">
                <a16:creationId xmlns:a16="http://schemas.microsoft.com/office/drawing/2014/main" id="{F275CE5A-6A75-318C-6B93-592D17597488}"/>
              </a:ext>
            </a:extLst>
          </p:cNvPr>
          <p:cNvSpPr/>
          <p:nvPr/>
        </p:nvSpPr>
        <p:spPr>
          <a:xfrm>
            <a:off x="180000" y="1754640"/>
            <a:ext cx="5220000" cy="883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457200">
              <a:lnSpc>
                <a:spcPct val="100000"/>
              </a:lnSpc>
            </a:pPr>
            <a:r>
              <a:rPr lang="zh-CN" sz="1300" b="0" strike="noStrike" spc="-1" dirty="0">
                <a:solidFill>
                  <a:schemeClr val="dk1"/>
                </a:solidFill>
                <a:latin typeface="Century Schoolbook"/>
              </a:rPr>
              <a:t>使用</a:t>
            </a:r>
            <a:r>
              <a:rPr lang="zh-CN" sz="1300" b="1" strike="noStrike" spc="-1" dirty="0">
                <a:solidFill>
                  <a:schemeClr val="dk1"/>
                </a:solidFill>
                <a:latin typeface="Century Schoolbook"/>
              </a:rPr>
              <a:t>列表之列表</a:t>
            </a:r>
            <a:r>
              <a:rPr lang="zh-CN" sz="1300" b="0" strike="noStrike" spc="-1" dirty="0">
                <a:solidFill>
                  <a:schemeClr val="dk1"/>
                </a:solidFill>
                <a:latin typeface="Century Schoolbook"/>
              </a:rPr>
              <a:t>实现二叉树</a:t>
            </a:r>
            <a:r>
              <a:rPr lang="de-DE" sz="1300" b="0" strike="noStrike" spc="-1" dirty="0">
                <a:solidFill>
                  <a:schemeClr val="dk1"/>
                </a:solidFill>
                <a:latin typeface="Century Schoolbook"/>
              </a:rPr>
              <a:t>:</a:t>
            </a:r>
            <a:endParaRPr lang="de-DE" sz="1300" b="0" strike="noStrike" spc="-1" dirty="0">
              <a:solidFill>
                <a:srgbClr val="000000"/>
              </a:solidFill>
              <a:latin typeface="Arial"/>
            </a:endParaRPr>
          </a:p>
          <a:p>
            <a:pPr defTabSz="457200">
              <a:lnSpc>
                <a:spcPct val="100000"/>
              </a:lnSpc>
            </a:pPr>
            <a:r>
              <a:rPr lang="zh-CN" sz="1300" b="0" strike="noStrike" spc="-1" dirty="0">
                <a:solidFill>
                  <a:schemeClr val="dk1"/>
                </a:solidFill>
                <a:latin typeface="Century Schoolbook"/>
              </a:rPr>
              <a:t>将根节点的值作为列表的第一个元素；</a:t>
            </a:r>
            <a:endParaRPr lang="de-DE" sz="1300" b="0" strike="noStrike" spc="-1" dirty="0">
              <a:solidFill>
                <a:srgbClr val="000000"/>
              </a:solidFill>
              <a:latin typeface="Arial"/>
            </a:endParaRPr>
          </a:p>
          <a:p>
            <a:pPr defTabSz="457200">
              <a:lnSpc>
                <a:spcPct val="100000"/>
              </a:lnSpc>
            </a:pPr>
            <a:r>
              <a:rPr lang="zh-CN" sz="1300" b="0" strike="noStrike" spc="-1" dirty="0">
                <a:solidFill>
                  <a:schemeClr val="dk1"/>
                </a:solidFill>
                <a:latin typeface="Century Schoolbook"/>
              </a:rPr>
              <a:t>第二个元素是代表左子树的列表；</a:t>
            </a:r>
            <a:endParaRPr lang="de-DE" sz="1300" b="0" strike="noStrike" spc="-1" dirty="0">
              <a:solidFill>
                <a:srgbClr val="000000"/>
              </a:solidFill>
              <a:latin typeface="Arial"/>
            </a:endParaRPr>
          </a:p>
          <a:p>
            <a:pPr defTabSz="457200">
              <a:lnSpc>
                <a:spcPct val="100000"/>
              </a:lnSpc>
            </a:pPr>
            <a:r>
              <a:rPr lang="zh-CN" sz="1300" b="0" strike="noStrike" spc="-1" dirty="0">
                <a:solidFill>
                  <a:schemeClr val="dk1"/>
                </a:solidFill>
                <a:latin typeface="Century Schoolbook"/>
              </a:rPr>
              <a:t>第三个元素是代表右子树的列表。</a:t>
            </a:r>
            <a:endParaRPr lang="de-DE" sz="1300" b="0" strike="noStrike" spc="-1" dirty="0">
              <a:solidFill>
                <a:srgbClr val="000000"/>
              </a:solidFill>
              <a:latin typeface="Arial"/>
            </a:endParaRPr>
          </a:p>
        </p:txBody>
      </p:sp>
      <p:sp>
        <p:nvSpPr>
          <p:cNvPr id="9" name="Textfeld 8">
            <a:extLst>
              <a:ext uri="{FF2B5EF4-FFF2-40B4-BE49-F238E27FC236}">
                <a16:creationId xmlns:a16="http://schemas.microsoft.com/office/drawing/2014/main" id="{05CD93A8-0E05-8533-CC47-0589ED84771F}"/>
              </a:ext>
            </a:extLst>
          </p:cNvPr>
          <p:cNvSpPr txBox="1"/>
          <p:nvPr/>
        </p:nvSpPr>
        <p:spPr>
          <a:xfrm>
            <a:off x="0" y="4500000"/>
            <a:ext cx="3060000" cy="895320"/>
          </a:xfrm>
          <a:prstGeom prst="rect">
            <a:avLst/>
          </a:prstGeom>
          <a:noFill/>
          <a:ln w="0">
            <a:noFill/>
          </a:ln>
        </p:spPr>
        <p:txBody>
          <a:bodyPr lIns="90000" tIns="45000" rIns="90000" bIns="45000" anchor="t">
            <a:noAutofit/>
          </a:bodyPr>
          <a:lstStyle/>
          <a:p>
            <a:r>
              <a:rPr lang="zh-CN" sz="1200" b="0" strike="noStrike" spc="-1">
                <a:solidFill>
                  <a:srgbClr val="000000"/>
                </a:solidFill>
                <a:latin typeface="Arial"/>
              </a:rPr>
              <a:t>通过标准的列表切片操作访问子树。</a:t>
            </a:r>
            <a:endParaRPr lang="de-DE" sz="1200" b="0" strike="noStrike" spc="-1">
              <a:solidFill>
                <a:srgbClr val="000000"/>
              </a:solidFill>
              <a:latin typeface="Arial"/>
            </a:endParaRPr>
          </a:p>
          <a:p>
            <a:r>
              <a:rPr lang="zh-CN" sz="1200" b="0" strike="noStrike" spc="-1">
                <a:solidFill>
                  <a:srgbClr val="000000"/>
                </a:solidFill>
                <a:latin typeface="Arial"/>
              </a:rPr>
              <a:t>树的根节点是 </a:t>
            </a:r>
            <a:r>
              <a:rPr lang="de-DE" sz="1200" b="0" strike="noStrike" spc="-1">
                <a:solidFill>
                  <a:srgbClr val="000000"/>
                </a:solidFill>
                <a:latin typeface="Arial"/>
              </a:rPr>
              <a:t>myTree[0]</a:t>
            </a:r>
            <a:r>
              <a:rPr lang="zh-CN" sz="1200" b="0" strike="noStrike" spc="-1">
                <a:solidFill>
                  <a:srgbClr val="000000"/>
                </a:solidFill>
                <a:latin typeface="Arial"/>
              </a:rPr>
              <a:t>，</a:t>
            </a:r>
            <a:endParaRPr lang="de-DE" sz="1200" b="0" strike="noStrike" spc="-1">
              <a:solidFill>
                <a:srgbClr val="000000"/>
              </a:solidFill>
              <a:latin typeface="Arial"/>
            </a:endParaRPr>
          </a:p>
          <a:p>
            <a:r>
              <a:rPr lang="zh-CN" sz="1200" b="0" strike="noStrike" spc="-1">
                <a:solidFill>
                  <a:srgbClr val="000000"/>
                </a:solidFill>
                <a:latin typeface="Arial"/>
              </a:rPr>
              <a:t>左子树是</a:t>
            </a:r>
            <a:r>
              <a:rPr lang="de-DE" sz="1200" b="0" strike="noStrike" spc="-1">
                <a:solidFill>
                  <a:srgbClr val="000000"/>
                </a:solidFill>
                <a:latin typeface="Arial"/>
              </a:rPr>
              <a:t>myTree[1]</a:t>
            </a:r>
            <a:r>
              <a:rPr lang="zh-CN" sz="1200" b="0" strike="noStrike" spc="-1">
                <a:solidFill>
                  <a:srgbClr val="000000"/>
                </a:solidFill>
                <a:latin typeface="Arial"/>
              </a:rPr>
              <a:t>，</a:t>
            </a:r>
            <a:endParaRPr lang="de-DE" sz="1200" b="0" strike="noStrike" spc="-1">
              <a:solidFill>
                <a:srgbClr val="000000"/>
              </a:solidFill>
              <a:latin typeface="Arial"/>
            </a:endParaRPr>
          </a:p>
          <a:p>
            <a:r>
              <a:rPr lang="zh-CN" sz="1200" b="0" strike="noStrike" spc="-1">
                <a:solidFill>
                  <a:srgbClr val="000000"/>
                </a:solidFill>
                <a:latin typeface="Arial"/>
              </a:rPr>
              <a:t>右子树是 </a:t>
            </a:r>
            <a:r>
              <a:rPr lang="de-DE" sz="1200" b="0" strike="noStrike" spc="-1">
                <a:solidFill>
                  <a:srgbClr val="000000"/>
                </a:solidFill>
                <a:latin typeface="Arial"/>
              </a:rPr>
              <a:t>myTree[2]</a:t>
            </a:r>
            <a:r>
              <a:rPr lang="zh-CN" sz="1200" b="0" strike="noStrike" spc="-1">
                <a:solidFill>
                  <a:srgbClr val="000000"/>
                </a:solidFill>
                <a:latin typeface="Arial"/>
              </a:rPr>
              <a:t>。</a:t>
            </a:r>
            <a:endParaRPr lang="de-DE" sz="1200" b="0" strike="noStrike" spc="-1">
              <a:solidFill>
                <a:srgbClr val="000000"/>
              </a:solidFill>
              <a:latin typeface="Arial"/>
            </a:endParaRPr>
          </a:p>
        </p:txBody>
      </p:sp>
      <p:sp>
        <p:nvSpPr>
          <p:cNvPr id="10" name="Textfeld 9">
            <a:extLst>
              <a:ext uri="{FF2B5EF4-FFF2-40B4-BE49-F238E27FC236}">
                <a16:creationId xmlns:a16="http://schemas.microsoft.com/office/drawing/2014/main" id="{AC134D30-E199-ECB6-AB56-26A61CC5BB5B}"/>
              </a:ext>
            </a:extLst>
          </p:cNvPr>
          <p:cNvSpPr txBox="1"/>
          <p:nvPr/>
        </p:nvSpPr>
        <p:spPr>
          <a:xfrm>
            <a:off x="2497680" y="2520000"/>
            <a:ext cx="2542320" cy="1800000"/>
          </a:xfrm>
          <a:prstGeom prst="rect">
            <a:avLst/>
          </a:prstGeom>
          <a:noFill/>
          <a:ln w="0">
            <a:noFill/>
          </a:ln>
        </p:spPr>
        <p:txBody>
          <a:bodyPr lIns="90000" tIns="45000" rIns="90000" bIns="45000" anchor="t">
            <a:noAutofit/>
          </a:bodyPr>
          <a:lstStyle/>
          <a:p>
            <a:r>
              <a:rPr lang="de-DE" sz="1100" b="0" strike="noStrike" spc="-1">
                <a:solidFill>
                  <a:srgbClr val="000000"/>
                </a:solidFill>
                <a:latin typeface="Consolas"/>
              </a:rPr>
              <a:t>myTree = ['a', # </a:t>
            </a:r>
            <a:r>
              <a:rPr lang="zh-CN" sz="1100" b="0" strike="noStrike" spc="-1">
                <a:solidFill>
                  <a:srgbClr val="000000"/>
                </a:solidFill>
                <a:latin typeface="Consolas"/>
              </a:rPr>
              <a:t>根节点</a:t>
            </a:r>
            <a:endParaRPr lang="de-DE" sz="1100" b="0" strike="noStrike" spc="-1">
              <a:solidFill>
                <a:srgbClr val="000000"/>
              </a:solidFill>
              <a:latin typeface="Consolas"/>
            </a:endParaRPr>
          </a:p>
          <a:p>
            <a:r>
              <a:rPr lang="de-DE" sz="1100" b="0" strike="noStrike" spc="-1">
                <a:solidFill>
                  <a:srgbClr val="000000"/>
                </a:solidFill>
                <a:latin typeface="Consolas"/>
              </a:rPr>
              <a:t>        ['b', # </a:t>
            </a:r>
            <a:r>
              <a:rPr lang="zh-CN" sz="1100" b="0" strike="noStrike" spc="-1">
                <a:solidFill>
                  <a:srgbClr val="000000"/>
                </a:solidFill>
                <a:latin typeface="Consolas"/>
              </a:rPr>
              <a:t>左子树</a:t>
            </a:r>
            <a:endParaRPr lang="de-DE" sz="1100" b="0" strike="noStrike" spc="-1">
              <a:solidFill>
                <a:srgbClr val="000000"/>
              </a:solidFill>
              <a:latin typeface="Consolas"/>
            </a:endParaRPr>
          </a:p>
          <a:p>
            <a:r>
              <a:rPr lang="de-DE" sz="1100" b="0" strike="noStrike" spc="-1">
                <a:solidFill>
                  <a:srgbClr val="000000"/>
                </a:solidFill>
                <a:latin typeface="Consolas"/>
              </a:rPr>
              <a:t>            ['d', [], []],</a:t>
            </a:r>
          </a:p>
          <a:p>
            <a:r>
              <a:rPr lang="de-DE" sz="1100" b="0" strike="noStrike" spc="-1">
                <a:solidFill>
                  <a:srgbClr val="000000"/>
                </a:solidFill>
                <a:latin typeface="Consolas"/>
              </a:rPr>
              <a:t>            ['e', [], []]</a:t>
            </a:r>
          </a:p>
          <a:p>
            <a:r>
              <a:rPr lang="de-DE" sz="1100" b="0" strike="noStrike" spc="-1">
                <a:solidFill>
                  <a:srgbClr val="000000"/>
                </a:solidFill>
                <a:latin typeface="Consolas"/>
              </a:rPr>
              <a:t>        ],</a:t>
            </a:r>
          </a:p>
          <a:p>
            <a:r>
              <a:rPr lang="de-DE" sz="1100" b="0" strike="noStrike" spc="-1">
                <a:solidFill>
                  <a:srgbClr val="000000"/>
                </a:solidFill>
                <a:latin typeface="Consolas"/>
              </a:rPr>
              <a:t>        ['c', # </a:t>
            </a:r>
            <a:r>
              <a:rPr lang="zh-CN" sz="1100" b="0" strike="noStrike" spc="-1">
                <a:solidFill>
                  <a:srgbClr val="000000"/>
                </a:solidFill>
                <a:latin typeface="Consolas"/>
              </a:rPr>
              <a:t>右子树</a:t>
            </a:r>
            <a:endParaRPr lang="de-DE" sz="1100" b="0" strike="noStrike" spc="-1">
              <a:solidFill>
                <a:srgbClr val="000000"/>
              </a:solidFill>
              <a:latin typeface="Consolas"/>
            </a:endParaRPr>
          </a:p>
          <a:p>
            <a:r>
              <a:rPr lang="de-DE" sz="1100" b="0" strike="noStrike" spc="-1">
                <a:solidFill>
                  <a:srgbClr val="000000"/>
                </a:solidFill>
                <a:latin typeface="Consolas"/>
              </a:rPr>
              <a:t>        ['f' [], []],</a:t>
            </a:r>
          </a:p>
          <a:p>
            <a:r>
              <a:rPr lang="de-DE" sz="1100" b="0" strike="noStrike" spc="-1">
                <a:solidFill>
                  <a:srgbClr val="000000"/>
                </a:solidFill>
                <a:latin typeface="Consolas"/>
              </a:rPr>
              <a:t>            []</a:t>
            </a:r>
          </a:p>
          <a:p>
            <a:r>
              <a:rPr lang="de-DE" sz="1100" b="0" strike="noStrike" spc="-1">
                <a:solidFill>
                  <a:srgbClr val="000000"/>
                </a:solidFill>
                <a:latin typeface="Consolas"/>
              </a:rPr>
              <a:t>        ]</a:t>
            </a:r>
          </a:p>
          <a:p>
            <a:r>
              <a:rPr lang="de-DE" sz="1100" b="0" strike="noStrike" spc="-1">
                <a:solidFill>
                  <a:srgbClr val="000000"/>
                </a:solidFill>
                <a:latin typeface="Consolas"/>
              </a:rPr>
              <a:t>        ]</a:t>
            </a:r>
          </a:p>
        </p:txBody>
      </p:sp>
      <p:pic>
        <p:nvPicPr>
          <p:cNvPr id="12" name="Grafik 11">
            <a:extLst>
              <a:ext uri="{FF2B5EF4-FFF2-40B4-BE49-F238E27FC236}">
                <a16:creationId xmlns:a16="http://schemas.microsoft.com/office/drawing/2014/main" id="{B239EB39-150D-C5E0-BBCF-15CA38C71ABB}"/>
              </a:ext>
            </a:extLst>
          </p:cNvPr>
          <p:cNvPicPr>
            <a:picLocks noChangeAspect="1"/>
          </p:cNvPicPr>
          <p:nvPr/>
        </p:nvPicPr>
        <p:blipFill>
          <a:blip r:embed="rId2"/>
          <a:stretch>
            <a:fillRect/>
          </a:stretch>
        </p:blipFill>
        <p:spPr>
          <a:xfrm>
            <a:off x="179803" y="2638440"/>
            <a:ext cx="1957877" cy="1743619"/>
          </a:xfrm>
          <a:prstGeom prst="rect">
            <a:avLst/>
          </a:prstGeom>
        </p:spPr>
      </p:pic>
      <p:sp>
        <p:nvSpPr>
          <p:cNvPr id="16" name="Textfeld 15">
            <a:extLst>
              <a:ext uri="{FF2B5EF4-FFF2-40B4-BE49-F238E27FC236}">
                <a16:creationId xmlns:a16="http://schemas.microsoft.com/office/drawing/2014/main" id="{210EB274-3EF4-A119-B00E-F30F96E5458F}"/>
              </a:ext>
            </a:extLst>
          </p:cNvPr>
          <p:cNvSpPr txBox="1"/>
          <p:nvPr/>
        </p:nvSpPr>
        <p:spPr>
          <a:xfrm>
            <a:off x="5040000" y="1795844"/>
            <a:ext cx="2332139" cy="461665"/>
          </a:xfrm>
          <a:prstGeom prst="rect">
            <a:avLst/>
          </a:prstGeom>
          <a:noFill/>
        </p:spPr>
        <p:txBody>
          <a:bodyPr wrap="square">
            <a:spAutoFit/>
          </a:bodyPr>
          <a:lstStyle/>
          <a:p>
            <a:r>
              <a:rPr lang="en-US" sz="1200" b="0" dirty="0">
                <a:effectLst/>
                <a:latin typeface="Consolas" panose="020B0609020204030204" pitchFamily="49" charset="0"/>
              </a:rPr>
              <a:t>def </a:t>
            </a:r>
            <a:r>
              <a:rPr lang="en-US" sz="1200" b="0" dirty="0" err="1">
                <a:effectLst/>
                <a:latin typeface="Consolas" panose="020B0609020204030204" pitchFamily="49" charset="0"/>
              </a:rPr>
              <a:t>BinaryTree</a:t>
            </a:r>
            <a:r>
              <a:rPr lang="en-US" sz="1200" b="0" dirty="0">
                <a:effectLst/>
                <a:latin typeface="Consolas" panose="020B0609020204030204" pitchFamily="49" charset="0"/>
              </a:rPr>
              <a:t>(r):</a:t>
            </a:r>
          </a:p>
          <a:p>
            <a:r>
              <a:rPr lang="en-US" sz="1200" b="0" dirty="0">
                <a:effectLst/>
                <a:latin typeface="Consolas" panose="020B0609020204030204" pitchFamily="49" charset="0"/>
              </a:rPr>
              <a:t>    return [r, [], []]</a:t>
            </a:r>
          </a:p>
        </p:txBody>
      </p:sp>
      <p:sp>
        <p:nvSpPr>
          <p:cNvPr id="19" name="Textfeld 18">
            <a:extLst>
              <a:ext uri="{FF2B5EF4-FFF2-40B4-BE49-F238E27FC236}">
                <a16:creationId xmlns:a16="http://schemas.microsoft.com/office/drawing/2014/main" id="{869F2B26-FECA-4CDE-9E0B-952CA563BC5F}"/>
              </a:ext>
            </a:extLst>
          </p:cNvPr>
          <p:cNvSpPr txBox="1"/>
          <p:nvPr/>
        </p:nvSpPr>
        <p:spPr>
          <a:xfrm>
            <a:off x="2388353" y="5090741"/>
            <a:ext cx="4412323" cy="1384995"/>
          </a:xfrm>
          <a:prstGeom prst="rect">
            <a:avLst/>
          </a:prstGeom>
          <a:noFill/>
        </p:spPr>
        <p:txBody>
          <a:bodyPr wrap="square">
            <a:spAutoFit/>
          </a:bodyPr>
          <a:lstStyle/>
          <a:p>
            <a:r>
              <a:rPr lang="en-US" sz="1200" b="0" dirty="0">
                <a:effectLst/>
                <a:latin typeface="Consolas" panose="020B0609020204030204" pitchFamily="49" charset="0"/>
              </a:rPr>
              <a:t>def </a:t>
            </a:r>
            <a:r>
              <a:rPr lang="en-US" sz="1200" b="0" dirty="0" err="1">
                <a:effectLst/>
                <a:latin typeface="Consolas" panose="020B0609020204030204" pitchFamily="49" charset="0"/>
              </a:rPr>
              <a:t>insertLeft</a:t>
            </a:r>
            <a:r>
              <a:rPr lang="en-US" sz="1200" b="0" dirty="0">
                <a:effectLst/>
                <a:latin typeface="Consolas" panose="020B0609020204030204" pitchFamily="49" charset="0"/>
              </a:rPr>
              <a:t>(tree, </a:t>
            </a:r>
            <a:r>
              <a:rPr lang="en-US" sz="1200" b="0" dirty="0" err="1">
                <a:effectLst/>
                <a:latin typeface="Consolas" panose="020B0609020204030204" pitchFamily="49" charset="0"/>
              </a:rPr>
              <a:t>newBranch</a:t>
            </a:r>
            <a:r>
              <a:rPr lang="en-US" sz="1200" b="0" dirty="0">
                <a:effectLst/>
                <a:latin typeface="Consolas" panose="020B0609020204030204" pitchFamily="49" charset="0"/>
              </a:rPr>
              <a:t>):</a:t>
            </a:r>
          </a:p>
          <a:p>
            <a:r>
              <a:rPr lang="en-US" sz="1200" b="0" dirty="0">
                <a:effectLst/>
                <a:latin typeface="Consolas" panose="020B0609020204030204" pitchFamily="49" charset="0"/>
              </a:rPr>
              <a:t>    t = </a:t>
            </a:r>
            <a:r>
              <a:rPr lang="en-US" sz="1200" b="0" dirty="0" err="1">
                <a:effectLst/>
                <a:latin typeface="Consolas" panose="020B0609020204030204" pitchFamily="49" charset="0"/>
              </a:rPr>
              <a:t>tree.pop</a:t>
            </a:r>
            <a:r>
              <a:rPr lang="en-US" sz="1200" b="0" dirty="0">
                <a:effectLst/>
                <a:latin typeface="Consolas" panose="020B0609020204030204" pitchFamily="49" charset="0"/>
              </a:rPr>
              <a:t>(1)</a:t>
            </a:r>
          </a:p>
          <a:p>
            <a:r>
              <a:rPr lang="en-US" sz="1200" b="0" dirty="0">
                <a:effectLst/>
                <a:latin typeface="Consolas" panose="020B0609020204030204" pitchFamily="49" charset="0"/>
              </a:rPr>
              <a:t>    if </a:t>
            </a:r>
            <a:r>
              <a:rPr lang="en-US" sz="1200" b="0" dirty="0" err="1">
                <a:effectLst/>
                <a:latin typeface="Consolas" panose="020B0609020204030204" pitchFamily="49" charset="0"/>
              </a:rPr>
              <a:t>len</a:t>
            </a:r>
            <a:r>
              <a:rPr lang="en-US" sz="1200" b="0" dirty="0">
                <a:effectLst/>
                <a:latin typeface="Consolas" panose="020B0609020204030204" pitchFamily="49" charset="0"/>
              </a:rPr>
              <a:t>(t) &gt; 1:</a:t>
            </a:r>
          </a:p>
          <a:p>
            <a:r>
              <a:rPr lang="en-US" sz="1200" b="0" dirty="0">
                <a:effectLst/>
                <a:latin typeface="Consolas" panose="020B0609020204030204" pitchFamily="49" charset="0"/>
              </a:rPr>
              <a:t>        </a:t>
            </a:r>
            <a:r>
              <a:rPr lang="en-US" sz="1200" b="0" dirty="0" err="1">
                <a:effectLst/>
                <a:latin typeface="Consolas" panose="020B0609020204030204" pitchFamily="49" charset="0"/>
              </a:rPr>
              <a:t>tree.insert</a:t>
            </a:r>
            <a:r>
              <a:rPr lang="en-US" sz="1200" b="0" dirty="0">
                <a:effectLst/>
                <a:latin typeface="Consolas" panose="020B0609020204030204" pitchFamily="49" charset="0"/>
              </a:rPr>
              <a:t>(1, [</a:t>
            </a:r>
            <a:r>
              <a:rPr lang="en-US" sz="1200" b="0" dirty="0" err="1">
                <a:effectLst/>
                <a:latin typeface="Consolas" panose="020B0609020204030204" pitchFamily="49" charset="0"/>
              </a:rPr>
              <a:t>newBranch</a:t>
            </a:r>
            <a:r>
              <a:rPr lang="en-US" sz="1200" b="0" dirty="0">
                <a:effectLst/>
                <a:latin typeface="Consolas" panose="020B0609020204030204" pitchFamily="49" charset="0"/>
              </a:rPr>
              <a:t>, t, []])</a:t>
            </a:r>
          </a:p>
          <a:p>
            <a:r>
              <a:rPr lang="en-US" sz="1200" b="0" dirty="0">
                <a:effectLst/>
                <a:latin typeface="Consolas" panose="020B0609020204030204" pitchFamily="49" charset="0"/>
              </a:rPr>
              <a:t>    else:</a:t>
            </a:r>
          </a:p>
          <a:p>
            <a:r>
              <a:rPr lang="en-US" sz="1200" b="0" dirty="0">
                <a:effectLst/>
                <a:latin typeface="Consolas" panose="020B0609020204030204" pitchFamily="49" charset="0"/>
              </a:rPr>
              <a:t>        </a:t>
            </a:r>
            <a:r>
              <a:rPr lang="en-US" sz="1200" b="0" dirty="0" err="1">
                <a:effectLst/>
                <a:latin typeface="Consolas" panose="020B0609020204030204" pitchFamily="49" charset="0"/>
              </a:rPr>
              <a:t>tree.insert</a:t>
            </a:r>
            <a:r>
              <a:rPr lang="en-US" sz="1200" b="0" dirty="0">
                <a:effectLst/>
                <a:latin typeface="Consolas" panose="020B0609020204030204" pitchFamily="49" charset="0"/>
              </a:rPr>
              <a:t>(1, [</a:t>
            </a:r>
            <a:r>
              <a:rPr lang="en-US" sz="1200" b="0" dirty="0" err="1">
                <a:effectLst/>
                <a:latin typeface="Consolas" panose="020B0609020204030204" pitchFamily="49" charset="0"/>
              </a:rPr>
              <a:t>newBranch</a:t>
            </a:r>
            <a:r>
              <a:rPr lang="en-US" sz="1200" b="0" dirty="0">
                <a:effectLst/>
                <a:latin typeface="Consolas" panose="020B0609020204030204" pitchFamily="49" charset="0"/>
              </a:rPr>
              <a:t>, [], []])</a:t>
            </a:r>
          </a:p>
          <a:p>
            <a:r>
              <a:rPr lang="en-US" sz="1200" b="0" dirty="0">
                <a:effectLst/>
                <a:latin typeface="Consolas" panose="020B0609020204030204" pitchFamily="49" charset="0"/>
              </a:rPr>
              <a:t>    return tree</a:t>
            </a:r>
          </a:p>
        </p:txBody>
      </p:sp>
      <p:sp>
        <p:nvSpPr>
          <p:cNvPr id="21" name="Textfeld 20">
            <a:extLst>
              <a:ext uri="{FF2B5EF4-FFF2-40B4-BE49-F238E27FC236}">
                <a16:creationId xmlns:a16="http://schemas.microsoft.com/office/drawing/2014/main" id="{8BB1CE70-C38A-37E4-D5BB-5D4E495E62B7}"/>
              </a:ext>
            </a:extLst>
          </p:cNvPr>
          <p:cNvSpPr txBox="1"/>
          <p:nvPr/>
        </p:nvSpPr>
        <p:spPr>
          <a:xfrm>
            <a:off x="6696504" y="5074725"/>
            <a:ext cx="4335019" cy="1384995"/>
          </a:xfrm>
          <a:prstGeom prst="rect">
            <a:avLst/>
          </a:prstGeom>
          <a:noFill/>
        </p:spPr>
        <p:txBody>
          <a:bodyPr wrap="square">
            <a:spAutoFit/>
          </a:bodyPr>
          <a:lstStyle/>
          <a:p>
            <a:r>
              <a:rPr lang="en-US" sz="1200" b="0" dirty="0">
                <a:effectLst/>
                <a:latin typeface="Consolas" panose="020B0609020204030204" pitchFamily="49" charset="0"/>
              </a:rPr>
              <a:t>def </a:t>
            </a:r>
            <a:r>
              <a:rPr lang="en-US" sz="1200" b="0" dirty="0" err="1">
                <a:effectLst/>
                <a:latin typeface="Consolas" panose="020B0609020204030204" pitchFamily="49" charset="0"/>
              </a:rPr>
              <a:t>insertRight</a:t>
            </a:r>
            <a:r>
              <a:rPr lang="en-US" sz="1200" b="0" dirty="0">
                <a:effectLst/>
                <a:latin typeface="Consolas" panose="020B0609020204030204" pitchFamily="49" charset="0"/>
              </a:rPr>
              <a:t>(tree, </a:t>
            </a:r>
            <a:r>
              <a:rPr lang="en-US" sz="1200" b="0" dirty="0" err="1">
                <a:effectLst/>
                <a:latin typeface="Consolas" panose="020B0609020204030204" pitchFamily="49" charset="0"/>
              </a:rPr>
              <a:t>newBranch</a:t>
            </a:r>
            <a:r>
              <a:rPr lang="en-US" sz="1200" b="0" dirty="0">
                <a:effectLst/>
                <a:latin typeface="Consolas" panose="020B0609020204030204" pitchFamily="49" charset="0"/>
              </a:rPr>
              <a:t>):</a:t>
            </a:r>
          </a:p>
          <a:p>
            <a:r>
              <a:rPr lang="en-US" sz="1200" b="0" dirty="0">
                <a:effectLst/>
                <a:latin typeface="Consolas" panose="020B0609020204030204" pitchFamily="49" charset="0"/>
              </a:rPr>
              <a:t>    t = </a:t>
            </a:r>
            <a:r>
              <a:rPr lang="en-US" sz="1200" b="0" dirty="0" err="1">
                <a:effectLst/>
                <a:latin typeface="Consolas" panose="020B0609020204030204" pitchFamily="49" charset="0"/>
              </a:rPr>
              <a:t>tree.pop</a:t>
            </a:r>
            <a:r>
              <a:rPr lang="en-US" sz="1200" b="0" dirty="0">
                <a:effectLst/>
                <a:latin typeface="Consolas" panose="020B0609020204030204" pitchFamily="49" charset="0"/>
              </a:rPr>
              <a:t>(2)</a:t>
            </a:r>
          </a:p>
          <a:p>
            <a:r>
              <a:rPr lang="en-US" sz="1200" b="0" dirty="0">
                <a:effectLst/>
                <a:latin typeface="Consolas" panose="020B0609020204030204" pitchFamily="49" charset="0"/>
              </a:rPr>
              <a:t>    if </a:t>
            </a:r>
            <a:r>
              <a:rPr lang="en-US" sz="1200" b="0" dirty="0" err="1">
                <a:effectLst/>
                <a:latin typeface="Consolas" panose="020B0609020204030204" pitchFamily="49" charset="0"/>
              </a:rPr>
              <a:t>len</a:t>
            </a:r>
            <a:r>
              <a:rPr lang="en-US" sz="1200" b="0" dirty="0">
                <a:effectLst/>
                <a:latin typeface="Consolas" panose="020B0609020204030204" pitchFamily="49" charset="0"/>
              </a:rPr>
              <a:t>(t) &gt; 1:</a:t>
            </a:r>
          </a:p>
          <a:p>
            <a:r>
              <a:rPr lang="en-US" sz="1200" b="0" dirty="0">
                <a:effectLst/>
                <a:latin typeface="Consolas" panose="020B0609020204030204" pitchFamily="49" charset="0"/>
              </a:rPr>
              <a:t>        </a:t>
            </a:r>
            <a:r>
              <a:rPr lang="en-US" sz="1200" b="0" dirty="0" err="1">
                <a:effectLst/>
                <a:latin typeface="Consolas" panose="020B0609020204030204" pitchFamily="49" charset="0"/>
              </a:rPr>
              <a:t>tree.insert</a:t>
            </a:r>
            <a:r>
              <a:rPr lang="en-US" sz="1200" b="0" dirty="0">
                <a:effectLst/>
                <a:latin typeface="Consolas" panose="020B0609020204030204" pitchFamily="49" charset="0"/>
              </a:rPr>
              <a:t>(2, [</a:t>
            </a:r>
            <a:r>
              <a:rPr lang="en-US" sz="1200" b="0" dirty="0" err="1">
                <a:effectLst/>
                <a:latin typeface="Consolas" panose="020B0609020204030204" pitchFamily="49" charset="0"/>
              </a:rPr>
              <a:t>newBranch</a:t>
            </a:r>
            <a:r>
              <a:rPr lang="en-US" sz="1200" b="0" dirty="0">
                <a:effectLst/>
                <a:latin typeface="Consolas" panose="020B0609020204030204" pitchFamily="49" charset="0"/>
              </a:rPr>
              <a:t>, [], t])</a:t>
            </a:r>
          </a:p>
          <a:p>
            <a:r>
              <a:rPr lang="en-US" sz="1200" b="0" dirty="0">
                <a:effectLst/>
                <a:latin typeface="Consolas" panose="020B0609020204030204" pitchFamily="49" charset="0"/>
              </a:rPr>
              <a:t>    else:</a:t>
            </a:r>
          </a:p>
          <a:p>
            <a:r>
              <a:rPr lang="en-US" sz="1200" b="0" dirty="0">
                <a:effectLst/>
                <a:latin typeface="Consolas" panose="020B0609020204030204" pitchFamily="49" charset="0"/>
              </a:rPr>
              <a:t>        </a:t>
            </a:r>
            <a:r>
              <a:rPr lang="en-US" sz="1200" b="0" dirty="0" err="1">
                <a:effectLst/>
                <a:latin typeface="Consolas" panose="020B0609020204030204" pitchFamily="49" charset="0"/>
              </a:rPr>
              <a:t>tree.insert</a:t>
            </a:r>
            <a:r>
              <a:rPr lang="en-US" sz="1200" b="0" dirty="0">
                <a:effectLst/>
                <a:latin typeface="Consolas" panose="020B0609020204030204" pitchFamily="49" charset="0"/>
              </a:rPr>
              <a:t>(2, [</a:t>
            </a:r>
            <a:r>
              <a:rPr lang="en-US" sz="1200" b="0" dirty="0" err="1">
                <a:effectLst/>
                <a:latin typeface="Consolas" panose="020B0609020204030204" pitchFamily="49" charset="0"/>
              </a:rPr>
              <a:t>newBranch</a:t>
            </a:r>
            <a:r>
              <a:rPr lang="en-US" sz="1200" b="0" dirty="0">
                <a:effectLst/>
                <a:latin typeface="Consolas" panose="020B0609020204030204" pitchFamily="49" charset="0"/>
              </a:rPr>
              <a:t>, [], []])</a:t>
            </a:r>
          </a:p>
          <a:p>
            <a:r>
              <a:rPr lang="en-US" sz="1200" b="0" dirty="0">
                <a:effectLst/>
                <a:latin typeface="Consolas" panose="020B0609020204030204" pitchFamily="49" charset="0"/>
              </a:rPr>
              <a:t>    return tree</a:t>
            </a:r>
          </a:p>
        </p:txBody>
      </p:sp>
      <p:sp>
        <p:nvSpPr>
          <p:cNvPr id="25" name="Textfeld 24">
            <a:extLst>
              <a:ext uri="{FF2B5EF4-FFF2-40B4-BE49-F238E27FC236}">
                <a16:creationId xmlns:a16="http://schemas.microsoft.com/office/drawing/2014/main" id="{9083FB94-0DAA-C870-397C-A9799F67DF82}"/>
              </a:ext>
            </a:extLst>
          </p:cNvPr>
          <p:cNvSpPr txBox="1"/>
          <p:nvPr/>
        </p:nvSpPr>
        <p:spPr>
          <a:xfrm>
            <a:off x="4997932" y="2298695"/>
            <a:ext cx="6107184" cy="2123658"/>
          </a:xfrm>
          <a:prstGeom prst="rect">
            <a:avLst/>
          </a:prstGeom>
          <a:noFill/>
        </p:spPr>
        <p:txBody>
          <a:bodyPr wrap="square">
            <a:spAutoFit/>
          </a:bodyPr>
          <a:lstStyle/>
          <a:p>
            <a:r>
              <a:rPr lang="en-US" sz="1200" b="0" dirty="0">
                <a:effectLst/>
                <a:latin typeface="Consolas" panose="020B0609020204030204" pitchFamily="49" charset="0"/>
              </a:rPr>
              <a:t>def </a:t>
            </a:r>
            <a:r>
              <a:rPr lang="en-US" sz="1200" b="0" dirty="0" err="1">
                <a:effectLst/>
                <a:latin typeface="Consolas" panose="020B0609020204030204" pitchFamily="49" charset="0"/>
              </a:rPr>
              <a:t>getRootVal</a:t>
            </a:r>
            <a:r>
              <a:rPr lang="en-US" sz="1200" b="0" dirty="0">
                <a:effectLst/>
                <a:latin typeface="Consolas" panose="020B0609020204030204" pitchFamily="49" charset="0"/>
              </a:rPr>
              <a:t>(root):</a:t>
            </a:r>
          </a:p>
          <a:p>
            <a:r>
              <a:rPr lang="en-US" sz="1200" b="0" dirty="0">
                <a:effectLst/>
                <a:latin typeface="Consolas" panose="020B0609020204030204" pitchFamily="49" charset="0"/>
              </a:rPr>
              <a:t>    return root[0]</a:t>
            </a:r>
          </a:p>
          <a:p>
            <a:br>
              <a:rPr lang="en-US" sz="1200" b="0" dirty="0">
                <a:effectLst/>
                <a:latin typeface="Consolas" panose="020B0609020204030204" pitchFamily="49" charset="0"/>
              </a:rPr>
            </a:br>
            <a:r>
              <a:rPr lang="en-US" sz="1200" b="0" dirty="0">
                <a:effectLst/>
                <a:latin typeface="Consolas" panose="020B0609020204030204" pitchFamily="49" charset="0"/>
              </a:rPr>
              <a:t>def </a:t>
            </a:r>
            <a:r>
              <a:rPr lang="en-US" sz="1200" b="0" dirty="0" err="1">
                <a:effectLst/>
                <a:latin typeface="Consolas" panose="020B0609020204030204" pitchFamily="49" charset="0"/>
              </a:rPr>
              <a:t>setRootVal</a:t>
            </a:r>
            <a:r>
              <a:rPr lang="en-US" sz="1200" b="0" dirty="0">
                <a:effectLst/>
                <a:latin typeface="Consolas" panose="020B0609020204030204" pitchFamily="49" charset="0"/>
              </a:rPr>
              <a:t>(root, </a:t>
            </a:r>
            <a:r>
              <a:rPr lang="en-US" sz="1200" b="0" dirty="0" err="1">
                <a:effectLst/>
                <a:latin typeface="Consolas" panose="020B0609020204030204" pitchFamily="49" charset="0"/>
              </a:rPr>
              <a:t>newVal</a:t>
            </a:r>
            <a:r>
              <a:rPr lang="en-US" sz="1200" b="0" dirty="0">
                <a:effectLst/>
                <a:latin typeface="Consolas" panose="020B0609020204030204" pitchFamily="49" charset="0"/>
              </a:rPr>
              <a:t>):</a:t>
            </a:r>
          </a:p>
          <a:p>
            <a:r>
              <a:rPr lang="en-US" sz="1200" b="0" dirty="0">
                <a:effectLst/>
                <a:latin typeface="Consolas" panose="020B0609020204030204" pitchFamily="49" charset="0"/>
              </a:rPr>
              <a:t>    root[0] = </a:t>
            </a:r>
            <a:r>
              <a:rPr lang="en-US" sz="1200" b="0" dirty="0" err="1">
                <a:effectLst/>
                <a:latin typeface="Consolas" panose="020B0609020204030204" pitchFamily="49" charset="0"/>
              </a:rPr>
              <a:t>newVal</a:t>
            </a:r>
            <a:endParaRPr lang="en-US" sz="1200" b="0" dirty="0">
              <a:effectLst/>
              <a:latin typeface="Consolas" panose="020B0609020204030204" pitchFamily="49" charset="0"/>
            </a:endParaRPr>
          </a:p>
          <a:p>
            <a:endParaRPr lang="en-US" sz="1200" b="0" dirty="0">
              <a:effectLst/>
              <a:latin typeface="Consolas" panose="020B0609020204030204" pitchFamily="49" charset="0"/>
            </a:endParaRPr>
          </a:p>
          <a:p>
            <a:r>
              <a:rPr lang="en-US" sz="1200" b="0" dirty="0">
                <a:effectLst/>
                <a:latin typeface="Consolas" panose="020B0609020204030204" pitchFamily="49" charset="0"/>
              </a:rPr>
              <a:t>def </a:t>
            </a:r>
            <a:r>
              <a:rPr lang="en-US" sz="1200" b="0" dirty="0" err="1">
                <a:effectLst/>
                <a:latin typeface="Consolas" panose="020B0609020204030204" pitchFamily="49" charset="0"/>
              </a:rPr>
              <a:t>getLeftChild</a:t>
            </a:r>
            <a:r>
              <a:rPr lang="en-US" sz="1200" b="0" dirty="0">
                <a:effectLst/>
                <a:latin typeface="Consolas" panose="020B0609020204030204" pitchFamily="49" charset="0"/>
              </a:rPr>
              <a:t>(root):</a:t>
            </a:r>
          </a:p>
          <a:p>
            <a:r>
              <a:rPr lang="en-US" sz="1200" b="0" dirty="0">
                <a:effectLst/>
                <a:latin typeface="Consolas" panose="020B0609020204030204" pitchFamily="49" charset="0"/>
              </a:rPr>
              <a:t>    return root[1]</a:t>
            </a:r>
          </a:p>
          <a:p>
            <a:br>
              <a:rPr lang="en-US" sz="1200" b="0" dirty="0">
                <a:effectLst/>
                <a:latin typeface="Consolas" panose="020B0609020204030204" pitchFamily="49" charset="0"/>
              </a:rPr>
            </a:br>
            <a:r>
              <a:rPr lang="en-US" sz="1200" b="0" dirty="0">
                <a:effectLst/>
                <a:latin typeface="Consolas" panose="020B0609020204030204" pitchFamily="49" charset="0"/>
              </a:rPr>
              <a:t>def </a:t>
            </a:r>
            <a:r>
              <a:rPr lang="en-US" sz="1200" b="0" dirty="0" err="1">
                <a:effectLst/>
                <a:latin typeface="Consolas" panose="020B0609020204030204" pitchFamily="49" charset="0"/>
              </a:rPr>
              <a:t>getRightChild</a:t>
            </a:r>
            <a:r>
              <a:rPr lang="en-US" sz="1200" b="0" dirty="0">
                <a:effectLst/>
                <a:latin typeface="Consolas" panose="020B0609020204030204" pitchFamily="49" charset="0"/>
              </a:rPr>
              <a:t>(root):</a:t>
            </a:r>
          </a:p>
          <a:p>
            <a:r>
              <a:rPr lang="en-US" sz="1200" b="0" dirty="0">
                <a:effectLst/>
                <a:latin typeface="Consolas" panose="020B0609020204030204" pitchFamily="49" charset="0"/>
              </a:rPr>
              <a:t>    return root[2]</a:t>
            </a:r>
          </a:p>
        </p:txBody>
      </p:sp>
    </p:spTree>
    <p:extLst>
      <p:ext uri="{BB962C8B-B14F-4D97-AF65-F5344CB8AC3E}">
        <p14:creationId xmlns:p14="http://schemas.microsoft.com/office/powerpoint/2010/main" val="3167907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b="0" strike="noStrike" spc="-1" dirty="0">
                <a:solidFill>
                  <a:srgbClr val="000000"/>
                </a:solidFill>
                <a:latin typeface="Century Schoolbook"/>
              </a:rPr>
              <a:t>树</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Trees)</a:t>
            </a:r>
            <a:br>
              <a:rPr lang="en-US" sz="1800" dirty="0"/>
            </a:br>
            <a:r>
              <a:rPr lang="zh-CN" altLang="en-US" sz="1800" b="0" strike="noStrike" spc="-1" dirty="0">
                <a:solidFill>
                  <a:srgbClr val="000000"/>
                </a:solidFill>
                <a:latin typeface="Century Schoolbook"/>
              </a:rPr>
              <a:t>二叉树</a:t>
            </a: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Binary Tree)</a:t>
            </a:r>
            <a:endParaRPr lang="de-DE" altLang="zh-CN" dirty="0"/>
          </a:p>
        </p:txBody>
      </p:sp>
      <p:sp>
        <p:nvSpPr>
          <p:cNvPr id="13" name="Textfeld 12">
            <a:extLst>
              <a:ext uri="{FF2B5EF4-FFF2-40B4-BE49-F238E27FC236}">
                <a16:creationId xmlns:a16="http://schemas.microsoft.com/office/drawing/2014/main" id="{71EA20B8-73FD-3CE9-B729-F987100E3468}"/>
              </a:ext>
            </a:extLst>
          </p:cNvPr>
          <p:cNvSpPr txBox="1"/>
          <p:nvPr/>
        </p:nvSpPr>
        <p:spPr>
          <a:xfrm>
            <a:off x="9939772" y="5208936"/>
            <a:ext cx="1014740" cy="646331"/>
          </a:xfrm>
          <a:prstGeom prst="rect">
            <a:avLst/>
          </a:prstGeom>
          <a:noFill/>
        </p:spPr>
        <p:txBody>
          <a:bodyPr wrap="square" rtlCol="0">
            <a:spAutoFit/>
          </a:bodyPr>
          <a:lstStyle/>
          <a:p>
            <a:r>
              <a:rPr lang="zh-CN" altLang="en-US" dirty="0"/>
              <a:t>问题</a:t>
            </a:r>
            <a:r>
              <a:rPr lang="de-DE" altLang="zh-CN" dirty="0"/>
              <a:t>:</a:t>
            </a:r>
            <a:endParaRPr lang="en-US" altLang="zh-CN" dirty="0"/>
          </a:p>
          <a:p>
            <a:r>
              <a:rPr lang="en-US" altLang="zh-CN" dirty="0"/>
              <a:t>O(? )</a:t>
            </a:r>
            <a:endParaRPr lang="en-US"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6" name="Textfeld 27">
            <a:extLst>
              <a:ext uri="{FF2B5EF4-FFF2-40B4-BE49-F238E27FC236}">
                <a16:creationId xmlns:a16="http://schemas.microsoft.com/office/drawing/2014/main" id="{F275CE5A-6A75-318C-6B93-592D17597488}"/>
              </a:ext>
            </a:extLst>
          </p:cNvPr>
          <p:cNvSpPr/>
          <p:nvPr/>
        </p:nvSpPr>
        <p:spPr>
          <a:xfrm>
            <a:off x="179999" y="1754640"/>
            <a:ext cx="9484117" cy="337100"/>
          </a:xfrm>
          <a:prstGeom prst="rect">
            <a:avLst/>
          </a:prstGeom>
          <a:noFill/>
          <a:ln w="0">
            <a:noFill/>
          </a:ln>
        </p:spPr>
        <p:style>
          <a:lnRef idx="0">
            <a:scrgbClr r="0" g="0" b="0"/>
          </a:lnRef>
          <a:fillRef idx="0">
            <a:scrgbClr r="0" g="0" b="0"/>
          </a:fillRef>
          <a:effectRef idx="0">
            <a:scrgbClr r="0" g="0" b="0"/>
          </a:effectRef>
          <a:fontRef idx="minor"/>
        </p:style>
        <p:txBody>
          <a:bodyPr wrap="square" lIns="90000" tIns="45000" rIns="90000" bIns="45000" anchor="t">
            <a:spAutoFit/>
          </a:bodyPr>
          <a:lstStyle/>
          <a:p>
            <a:pPr defTabSz="457200">
              <a:lnSpc>
                <a:spcPct val="100000"/>
              </a:lnSpc>
            </a:pPr>
            <a:r>
              <a:rPr lang="zh-CN" altLang="en-US" sz="1600" b="0" strike="noStrike" spc="-1" dirty="0">
                <a:solidFill>
                  <a:schemeClr val="dk1"/>
                </a:solidFill>
                <a:latin typeface="Century Schoolbook"/>
              </a:rPr>
              <a:t>利用</a:t>
            </a:r>
            <a:r>
              <a:rPr lang="zh-CN" altLang="en-US" sz="1600" b="1" strike="noStrike" spc="-1" dirty="0">
                <a:solidFill>
                  <a:schemeClr val="dk1"/>
                </a:solidFill>
                <a:latin typeface="Century Schoolbook"/>
              </a:rPr>
              <a:t>节点与引用</a:t>
            </a:r>
            <a:r>
              <a:rPr lang="zh-CN" altLang="en-US" sz="1600" spc="-1" dirty="0">
                <a:solidFill>
                  <a:schemeClr val="dk1"/>
                </a:solidFill>
                <a:latin typeface="Century Schoolbook"/>
              </a:rPr>
              <a:t>实现二叉树类，属性 </a:t>
            </a:r>
            <a:r>
              <a:rPr lang="en-US" altLang="zh-CN" sz="1600" spc="-1" dirty="0">
                <a:solidFill>
                  <a:schemeClr val="dk1"/>
                </a:solidFill>
                <a:latin typeface="Century Schoolbook"/>
              </a:rPr>
              <a:t>left</a:t>
            </a:r>
            <a:r>
              <a:rPr lang="zh-CN" altLang="en-US" sz="1600" spc="-1" dirty="0">
                <a:solidFill>
                  <a:schemeClr val="dk1"/>
                </a:solidFill>
                <a:latin typeface="Century Schoolbook"/>
              </a:rPr>
              <a:t>和 </a:t>
            </a:r>
            <a:r>
              <a:rPr lang="en-US" altLang="zh-CN" sz="1600" spc="-1" dirty="0">
                <a:solidFill>
                  <a:schemeClr val="dk1"/>
                </a:solidFill>
                <a:latin typeface="Century Schoolbook"/>
              </a:rPr>
              <a:t>right </a:t>
            </a:r>
            <a:r>
              <a:rPr lang="zh-CN" altLang="en-US" sz="1600" spc="-1" dirty="0">
                <a:solidFill>
                  <a:schemeClr val="dk1"/>
                </a:solidFill>
                <a:latin typeface="Century Schoolbook"/>
              </a:rPr>
              <a:t>会指向 </a:t>
            </a:r>
            <a:r>
              <a:rPr lang="en-US" altLang="zh-CN" sz="1600" spc="-1" dirty="0" err="1">
                <a:solidFill>
                  <a:schemeClr val="dk1"/>
                </a:solidFill>
                <a:latin typeface="Century Schoolbook"/>
              </a:rPr>
              <a:t>BinaryTree</a:t>
            </a:r>
            <a:r>
              <a:rPr lang="en-US" altLang="zh-CN" sz="1600" spc="-1" dirty="0">
                <a:solidFill>
                  <a:schemeClr val="dk1"/>
                </a:solidFill>
                <a:latin typeface="Century Schoolbook"/>
              </a:rPr>
              <a:t> </a:t>
            </a:r>
            <a:r>
              <a:rPr lang="zh-CN" altLang="en-US" sz="1600" spc="-1" dirty="0">
                <a:solidFill>
                  <a:schemeClr val="dk1"/>
                </a:solidFill>
                <a:latin typeface="Century Schoolbook"/>
              </a:rPr>
              <a:t>类的其他实例。</a:t>
            </a:r>
            <a:endParaRPr lang="de-DE" sz="1600" b="0" strike="noStrike" spc="-1" dirty="0">
              <a:solidFill>
                <a:srgbClr val="000000"/>
              </a:solidFill>
              <a:latin typeface="Arial"/>
            </a:endParaRPr>
          </a:p>
        </p:txBody>
      </p:sp>
      <p:sp>
        <p:nvSpPr>
          <p:cNvPr id="9" name="Textfeld 8">
            <a:extLst>
              <a:ext uri="{FF2B5EF4-FFF2-40B4-BE49-F238E27FC236}">
                <a16:creationId xmlns:a16="http://schemas.microsoft.com/office/drawing/2014/main" id="{05CD93A8-0E05-8533-CC47-0589ED84771F}"/>
              </a:ext>
            </a:extLst>
          </p:cNvPr>
          <p:cNvSpPr txBox="1"/>
          <p:nvPr/>
        </p:nvSpPr>
        <p:spPr>
          <a:xfrm>
            <a:off x="0" y="4500000"/>
            <a:ext cx="3060000" cy="895320"/>
          </a:xfrm>
          <a:prstGeom prst="rect">
            <a:avLst/>
          </a:prstGeom>
          <a:noFill/>
          <a:ln w="0">
            <a:noFill/>
          </a:ln>
        </p:spPr>
        <p:txBody>
          <a:bodyPr lIns="90000" tIns="45000" rIns="90000" bIns="45000" anchor="t">
            <a:noAutofit/>
          </a:bodyPr>
          <a:lstStyle/>
          <a:p>
            <a:r>
              <a:rPr lang="zh-CN" sz="1200" b="0" strike="noStrike" spc="-1">
                <a:solidFill>
                  <a:srgbClr val="000000"/>
                </a:solidFill>
                <a:latin typeface="Arial"/>
              </a:rPr>
              <a:t>通过标准的列表切片操作访问子树。</a:t>
            </a:r>
            <a:endParaRPr lang="de-DE" sz="1200" b="0" strike="noStrike" spc="-1">
              <a:solidFill>
                <a:srgbClr val="000000"/>
              </a:solidFill>
              <a:latin typeface="Arial"/>
            </a:endParaRPr>
          </a:p>
          <a:p>
            <a:r>
              <a:rPr lang="zh-CN" sz="1200" b="0" strike="noStrike" spc="-1">
                <a:solidFill>
                  <a:srgbClr val="000000"/>
                </a:solidFill>
                <a:latin typeface="Arial"/>
              </a:rPr>
              <a:t>树的根节点是 </a:t>
            </a:r>
            <a:r>
              <a:rPr lang="de-DE" sz="1200" b="0" strike="noStrike" spc="-1">
                <a:solidFill>
                  <a:srgbClr val="000000"/>
                </a:solidFill>
                <a:latin typeface="Arial"/>
              </a:rPr>
              <a:t>myTree[0]</a:t>
            </a:r>
            <a:r>
              <a:rPr lang="zh-CN" sz="1200" b="0" strike="noStrike" spc="-1">
                <a:solidFill>
                  <a:srgbClr val="000000"/>
                </a:solidFill>
                <a:latin typeface="Arial"/>
              </a:rPr>
              <a:t>，</a:t>
            </a:r>
            <a:endParaRPr lang="de-DE" sz="1200" b="0" strike="noStrike" spc="-1">
              <a:solidFill>
                <a:srgbClr val="000000"/>
              </a:solidFill>
              <a:latin typeface="Arial"/>
            </a:endParaRPr>
          </a:p>
          <a:p>
            <a:r>
              <a:rPr lang="zh-CN" sz="1200" b="0" strike="noStrike" spc="-1">
                <a:solidFill>
                  <a:srgbClr val="000000"/>
                </a:solidFill>
                <a:latin typeface="Arial"/>
              </a:rPr>
              <a:t>左子树是</a:t>
            </a:r>
            <a:r>
              <a:rPr lang="de-DE" sz="1200" b="0" strike="noStrike" spc="-1">
                <a:solidFill>
                  <a:srgbClr val="000000"/>
                </a:solidFill>
                <a:latin typeface="Arial"/>
              </a:rPr>
              <a:t>myTree[1]</a:t>
            </a:r>
            <a:r>
              <a:rPr lang="zh-CN" sz="1200" b="0" strike="noStrike" spc="-1">
                <a:solidFill>
                  <a:srgbClr val="000000"/>
                </a:solidFill>
                <a:latin typeface="Arial"/>
              </a:rPr>
              <a:t>，</a:t>
            </a:r>
            <a:endParaRPr lang="de-DE" sz="1200" b="0" strike="noStrike" spc="-1">
              <a:solidFill>
                <a:srgbClr val="000000"/>
              </a:solidFill>
              <a:latin typeface="Arial"/>
            </a:endParaRPr>
          </a:p>
          <a:p>
            <a:r>
              <a:rPr lang="zh-CN" sz="1200" b="0" strike="noStrike" spc="-1">
                <a:solidFill>
                  <a:srgbClr val="000000"/>
                </a:solidFill>
                <a:latin typeface="Arial"/>
              </a:rPr>
              <a:t>右子树是 </a:t>
            </a:r>
            <a:r>
              <a:rPr lang="de-DE" sz="1200" b="0" strike="noStrike" spc="-1">
                <a:solidFill>
                  <a:srgbClr val="000000"/>
                </a:solidFill>
                <a:latin typeface="Arial"/>
              </a:rPr>
              <a:t>myTree[2]</a:t>
            </a:r>
            <a:r>
              <a:rPr lang="zh-CN" sz="1200" b="0" strike="noStrike" spc="-1">
                <a:solidFill>
                  <a:srgbClr val="000000"/>
                </a:solidFill>
                <a:latin typeface="Arial"/>
              </a:rPr>
              <a:t>。</a:t>
            </a:r>
            <a:endParaRPr lang="de-DE" sz="1200" b="0" strike="noStrike" spc="-1">
              <a:solidFill>
                <a:srgbClr val="000000"/>
              </a:solidFill>
              <a:latin typeface="Arial"/>
            </a:endParaRPr>
          </a:p>
        </p:txBody>
      </p:sp>
      <p:sp>
        <p:nvSpPr>
          <p:cNvPr id="19" name="Textfeld 18">
            <a:extLst>
              <a:ext uri="{FF2B5EF4-FFF2-40B4-BE49-F238E27FC236}">
                <a16:creationId xmlns:a16="http://schemas.microsoft.com/office/drawing/2014/main" id="{869F2B26-FECA-4CDE-9E0B-952CA563BC5F}"/>
              </a:ext>
            </a:extLst>
          </p:cNvPr>
          <p:cNvSpPr txBox="1"/>
          <p:nvPr/>
        </p:nvSpPr>
        <p:spPr>
          <a:xfrm>
            <a:off x="3356581" y="3562665"/>
            <a:ext cx="4412323" cy="1384995"/>
          </a:xfrm>
          <a:prstGeom prst="rect">
            <a:avLst/>
          </a:prstGeom>
          <a:noFill/>
        </p:spPr>
        <p:txBody>
          <a:bodyPr wrap="square">
            <a:spAutoFit/>
          </a:bodyPr>
          <a:lstStyle/>
          <a:p>
            <a:r>
              <a:rPr lang="en-US" sz="1200" b="0" dirty="0">
                <a:effectLst/>
                <a:latin typeface="Consolas" panose="020B0609020204030204" pitchFamily="49" charset="0"/>
              </a:rPr>
              <a:t>def </a:t>
            </a:r>
            <a:r>
              <a:rPr lang="en-US" sz="1200" b="0" dirty="0" err="1">
                <a:effectLst/>
                <a:latin typeface="Consolas" panose="020B0609020204030204" pitchFamily="49" charset="0"/>
              </a:rPr>
              <a:t>insertLeft</a:t>
            </a:r>
            <a:r>
              <a:rPr lang="en-US" sz="1200" b="0" dirty="0">
                <a:effectLst/>
                <a:latin typeface="Consolas" panose="020B0609020204030204" pitchFamily="49" charset="0"/>
              </a:rPr>
              <a:t>(tree, </a:t>
            </a:r>
            <a:r>
              <a:rPr lang="en-US" sz="1200" b="0" dirty="0" err="1">
                <a:effectLst/>
                <a:latin typeface="Consolas" panose="020B0609020204030204" pitchFamily="49" charset="0"/>
              </a:rPr>
              <a:t>newBranch</a:t>
            </a:r>
            <a:r>
              <a:rPr lang="en-US" sz="1200" b="0" dirty="0">
                <a:effectLst/>
                <a:latin typeface="Consolas" panose="020B0609020204030204" pitchFamily="49" charset="0"/>
              </a:rPr>
              <a:t>):</a:t>
            </a:r>
          </a:p>
          <a:p>
            <a:r>
              <a:rPr lang="en-US" sz="1200" b="0" dirty="0">
                <a:effectLst/>
                <a:latin typeface="Consolas" panose="020B0609020204030204" pitchFamily="49" charset="0"/>
              </a:rPr>
              <a:t>    t = </a:t>
            </a:r>
            <a:r>
              <a:rPr lang="en-US" sz="1200" b="0" dirty="0" err="1">
                <a:effectLst/>
                <a:latin typeface="Consolas" panose="020B0609020204030204" pitchFamily="49" charset="0"/>
              </a:rPr>
              <a:t>tree.pop</a:t>
            </a:r>
            <a:r>
              <a:rPr lang="en-US" sz="1200" b="0" dirty="0">
                <a:effectLst/>
                <a:latin typeface="Consolas" panose="020B0609020204030204" pitchFamily="49" charset="0"/>
              </a:rPr>
              <a:t>(1)</a:t>
            </a:r>
          </a:p>
          <a:p>
            <a:r>
              <a:rPr lang="en-US" sz="1200" b="0" dirty="0">
                <a:effectLst/>
                <a:latin typeface="Consolas" panose="020B0609020204030204" pitchFamily="49" charset="0"/>
              </a:rPr>
              <a:t>    if </a:t>
            </a:r>
            <a:r>
              <a:rPr lang="en-US" sz="1200" b="0" dirty="0" err="1">
                <a:effectLst/>
                <a:latin typeface="Consolas" panose="020B0609020204030204" pitchFamily="49" charset="0"/>
              </a:rPr>
              <a:t>len</a:t>
            </a:r>
            <a:r>
              <a:rPr lang="en-US" sz="1200" b="0" dirty="0">
                <a:effectLst/>
                <a:latin typeface="Consolas" panose="020B0609020204030204" pitchFamily="49" charset="0"/>
              </a:rPr>
              <a:t>(t) &gt; 1:</a:t>
            </a:r>
          </a:p>
          <a:p>
            <a:r>
              <a:rPr lang="en-US" sz="1200" b="0" dirty="0">
                <a:effectLst/>
                <a:latin typeface="Consolas" panose="020B0609020204030204" pitchFamily="49" charset="0"/>
              </a:rPr>
              <a:t>        </a:t>
            </a:r>
            <a:r>
              <a:rPr lang="en-US" sz="1200" b="0" dirty="0" err="1">
                <a:effectLst/>
                <a:latin typeface="Consolas" panose="020B0609020204030204" pitchFamily="49" charset="0"/>
              </a:rPr>
              <a:t>tree.insert</a:t>
            </a:r>
            <a:r>
              <a:rPr lang="en-US" sz="1200" b="0" dirty="0">
                <a:effectLst/>
                <a:latin typeface="Consolas" panose="020B0609020204030204" pitchFamily="49" charset="0"/>
              </a:rPr>
              <a:t>(1, [</a:t>
            </a:r>
            <a:r>
              <a:rPr lang="en-US" sz="1200" b="0" dirty="0" err="1">
                <a:effectLst/>
                <a:latin typeface="Consolas" panose="020B0609020204030204" pitchFamily="49" charset="0"/>
              </a:rPr>
              <a:t>newBranch</a:t>
            </a:r>
            <a:r>
              <a:rPr lang="en-US" sz="1200" b="0" dirty="0">
                <a:effectLst/>
                <a:latin typeface="Consolas" panose="020B0609020204030204" pitchFamily="49" charset="0"/>
              </a:rPr>
              <a:t>, t, []])</a:t>
            </a:r>
          </a:p>
          <a:p>
            <a:r>
              <a:rPr lang="en-US" sz="1200" b="0" dirty="0">
                <a:effectLst/>
                <a:latin typeface="Consolas" panose="020B0609020204030204" pitchFamily="49" charset="0"/>
              </a:rPr>
              <a:t>    else:</a:t>
            </a:r>
          </a:p>
          <a:p>
            <a:r>
              <a:rPr lang="en-US" sz="1200" b="0" dirty="0">
                <a:effectLst/>
                <a:latin typeface="Consolas" panose="020B0609020204030204" pitchFamily="49" charset="0"/>
              </a:rPr>
              <a:t>        </a:t>
            </a:r>
            <a:r>
              <a:rPr lang="en-US" sz="1200" b="0" dirty="0" err="1">
                <a:effectLst/>
                <a:latin typeface="Consolas" panose="020B0609020204030204" pitchFamily="49" charset="0"/>
              </a:rPr>
              <a:t>tree.insert</a:t>
            </a:r>
            <a:r>
              <a:rPr lang="en-US" sz="1200" b="0" dirty="0">
                <a:effectLst/>
                <a:latin typeface="Consolas" panose="020B0609020204030204" pitchFamily="49" charset="0"/>
              </a:rPr>
              <a:t>(1, [</a:t>
            </a:r>
            <a:r>
              <a:rPr lang="en-US" sz="1200" b="0" dirty="0" err="1">
                <a:effectLst/>
                <a:latin typeface="Consolas" panose="020B0609020204030204" pitchFamily="49" charset="0"/>
              </a:rPr>
              <a:t>newBranch</a:t>
            </a:r>
            <a:r>
              <a:rPr lang="en-US" sz="1200" b="0" dirty="0">
                <a:effectLst/>
                <a:latin typeface="Consolas" panose="020B0609020204030204" pitchFamily="49" charset="0"/>
              </a:rPr>
              <a:t>, [], []])</a:t>
            </a:r>
          </a:p>
          <a:p>
            <a:r>
              <a:rPr lang="en-US" sz="1200" b="0" dirty="0">
                <a:effectLst/>
                <a:latin typeface="Consolas" panose="020B0609020204030204" pitchFamily="49" charset="0"/>
              </a:rPr>
              <a:t>    return tree</a:t>
            </a:r>
          </a:p>
        </p:txBody>
      </p:sp>
      <p:sp>
        <p:nvSpPr>
          <p:cNvPr id="21" name="Textfeld 20">
            <a:extLst>
              <a:ext uri="{FF2B5EF4-FFF2-40B4-BE49-F238E27FC236}">
                <a16:creationId xmlns:a16="http://schemas.microsoft.com/office/drawing/2014/main" id="{8BB1CE70-C38A-37E4-D5BB-5D4E495E62B7}"/>
              </a:ext>
            </a:extLst>
          </p:cNvPr>
          <p:cNvSpPr txBox="1"/>
          <p:nvPr/>
        </p:nvSpPr>
        <p:spPr>
          <a:xfrm>
            <a:off x="3356384" y="4942578"/>
            <a:ext cx="4335019" cy="1384995"/>
          </a:xfrm>
          <a:prstGeom prst="rect">
            <a:avLst/>
          </a:prstGeom>
          <a:noFill/>
        </p:spPr>
        <p:txBody>
          <a:bodyPr wrap="square">
            <a:spAutoFit/>
          </a:bodyPr>
          <a:lstStyle/>
          <a:p>
            <a:r>
              <a:rPr lang="en-US" sz="1200" b="0" dirty="0">
                <a:effectLst/>
                <a:latin typeface="Consolas" panose="020B0609020204030204" pitchFamily="49" charset="0"/>
              </a:rPr>
              <a:t>def </a:t>
            </a:r>
            <a:r>
              <a:rPr lang="en-US" sz="1200" b="0" dirty="0" err="1">
                <a:effectLst/>
                <a:latin typeface="Consolas" panose="020B0609020204030204" pitchFamily="49" charset="0"/>
              </a:rPr>
              <a:t>insertRight</a:t>
            </a:r>
            <a:r>
              <a:rPr lang="en-US" sz="1200" b="0" dirty="0">
                <a:effectLst/>
                <a:latin typeface="Consolas" panose="020B0609020204030204" pitchFamily="49" charset="0"/>
              </a:rPr>
              <a:t>(tree, </a:t>
            </a:r>
            <a:r>
              <a:rPr lang="en-US" sz="1200" b="0" dirty="0" err="1">
                <a:effectLst/>
                <a:latin typeface="Consolas" panose="020B0609020204030204" pitchFamily="49" charset="0"/>
              </a:rPr>
              <a:t>newBranch</a:t>
            </a:r>
            <a:r>
              <a:rPr lang="en-US" sz="1200" b="0" dirty="0">
                <a:effectLst/>
                <a:latin typeface="Consolas" panose="020B0609020204030204" pitchFamily="49" charset="0"/>
              </a:rPr>
              <a:t>):</a:t>
            </a:r>
          </a:p>
          <a:p>
            <a:r>
              <a:rPr lang="en-US" sz="1200" b="0" dirty="0">
                <a:effectLst/>
                <a:latin typeface="Consolas" panose="020B0609020204030204" pitchFamily="49" charset="0"/>
              </a:rPr>
              <a:t>    t = </a:t>
            </a:r>
            <a:r>
              <a:rPr lang="en-US" sz="1200" b="0" dirty="0" err="1">
                <a:effectLst/>
                <a:latin typeface="Consolas" panose="020B0609020204030204" pitchFamily="49" charset="0"/>
              </a:rPr>
              <a:t>tree.pop</a:t>
            </a:r>
            <a:r>
              <a:rPr lang="en-US" sz="1200" b="0" dirty="0">
                <a:effectLst/>
                <a:latin typeface="Consolas" panose="020B0609020204030204" pitchFamily="49" charset="0"/>
              </a:rPr>
              <a:t>(2)</a:t>
            </a:r>
          </a:p>
          <a:p>
            <a:r>
              <a:rPr lang="en-US" sz="1200" b="0" dirty="0">
                <a:effectLst/>
                <a:latin typeface="Consolas" panose="020B0609020204030204" pitchFamily="49" charset="0"/>
              </a:rPr>
              <a:t>    if </a:t>
            </a:r>
            <a:r>
              <a:rPr lang="en-US" sz="1200" b="0" dirty="0" err="1">
                <a:effectLst/>
                <a:latin typeface="Consolas" panose="020B0609020204030204" pitchFamily="49" charset="0"/>
              </a:rPr>
              <a:t>len</a:t>
            </a:r>
            <a:r>
              <a:rPr lang="en-US" sz="1200" b="0" dirty="0">
                <a:effectLst/>
                <a:latin typeface="Consolas" panose="020B0609020204030204" pitchFamily="49" charset="0"/>
              </a:rPr>
              <a:t>(t) &gt; 1:</a:t>
            </a:r>
          </a:p>
          <a:p>
            <a:r>
              <a:rPr lang="en-US" sz="1200" b="0" dirty="0">
                <a:effectLst/>
                <a:latin typeface="Consolas" panose="020B0609020204030204" pitchFamily="49" charset="0"/>
              </a:rPr>
              <a:t>        </a:t>
            </a:r>
            <a:r>
              <a:rPr lang="en-US" sz="1200" b="0" dirty="0" err="1">
                <a:effectLst/>
                <a:latin typeface="Consolas" panose="020B0609020204030204" pitchFamily="49" charset="0"/>
              </a:rPr>
              <a:t>tree.insert</a:t>
            </a:r>
            <a:r>
              <a:rPr lang="en-US" sz="1200" b="0" dirty="0">
                <a:effectLst/>
                <a:latin typeface="Consolas" panose="020B0609020204030204" pitchFamily="49" charset="0"/>
              </a:rPr>
              <a:t>(2, [</a:t>
            </a:r>
            <a:r>
              <a:rPr lang="en-US" sz="1200" b="0" dirty="0" err="1">
                <a:effectLst/>
                <a:latin typeface="Consolas" panose="020B0609020204030204" pitchFamily="49" charset="0"/>
              </a:rPr>
              <a:t>newBranch</a:t>
            </a:r>
            <a:r>
              <a:rPr lang="en-US" sz="1200" b="0" dirty="0">
                <a:effectLst/>
                <a:latin typeface="Consolas" panose="020B0609020204030204" pitchFamily="49" charset="0"/>
              </a:rPr>
              <a:t>, [], t])</a:t>
            </a:r>
          </a:p>
          <a:p>
            <a:r>
              <a:rPr lang="en-US" sz="1200" b="0" dirty="0">
                <a:effectLst/>
                <a:latin typeface="Consolas" panose="020B0609020204030204" pitchFamily="49" charset="0"/>
              </a:rPr>
              <a:t>    else:</a:t>
            </a:r>
          </a:p>
          <a:p>
            <a:r>
              <a:rPr lang="en-US" sz="1200" b="0" dirty="0">
                <a:effectLst/>
                <a:latin typeface="Consolas" panose="020B0609020204030204" pitchFamily="49" charset="0"/>
              </a:rPr>
              <a:t>        </a:t>
            </a:r>
            <a:r>
              <a:rPr lang="en-US" sz="1200" b="0" dirty="0" err="1">
                <a:effectLst/>
                <a:latin typeface="Consolas" panose="020B0609020204030204" pitchFamily="49" charset="0"/>
              </a:rPr>
              <a:t>tree.insert</a:t>
            </a:r>
            <a:r>
              <a:rPr lang="en-US" sz="1200" b="0" dirty="0">
                <a:effectLst/>
                <a:latin typeface="Consolas" panose="020B0609020204030204" pitchFamily="49" charset="0"/>
              </a:rPr>
              <a:t>(2, [</a:t>
            </a:r>
            <a:r>
              <a:rPr lang="en-US" sz="1200" b="0" dirty="0" err="1">
                <a:effectLst/>
                <a:latin typeface="Consolas" panose="020B0609020204030204" pitchFamily="49" charset="0"/>
              </a:rPr>
              <a:t>newBranch</a:t>
            </a:r>
            <a:r>
              <a:rPr lang="en-US" sz="1200" b="0" dirty="0">
                <a:effectLst/>
                <a:latin typeface="Consolas" panose="020B0609020204030204" pitchFamily="49" charset="0"/>
              </a:rPr>
              <a:t>, [], []])</a:t>
            </a:r>
          </a:p>
          <a:p>
            <a:r>
              <a:rPr lang="en-US" sz="1200" b="0" dirty="0">
                <a:effectLst/>
                <a:latin typeface="Consolas" panose="020B0609020204030204" pitchFamily="49" charset="0"/>
              </a:rPr>
              <a:t>    return tree</a:t>
            </a:r>
          </a:p>
        </p:txBody>
      </p:sp>
      <p:sp>
        <p:nvSpPr>
          <p:cNvPr id="25" name="Textfeld 24">
            <a:extLst>
              <a:ext uri="{FF2B5EF4-FFF2-40B4-BE49-F238E27FC236}">
                <a16:creationId xmlns:a16="http://schemas.microsoft.com/office/drawing/2014/main" id="{9083FB94-0DAA-C870-397C-A9799F67DF82}"/>
              </a:ext>
            </a:extLst>
          </p:cNvPr>
          <p:cNvSpPr txBox="1"/>
          <p:nvPr/>
        </p:nvSpPr>
        <p:spPr>
          <a:xfrm>
            <a:off x="7304527" y="2367171"/>
            <a:ext cx="3445852" cy="2123658"/>
          </a:xfrm>
          <a:prstGeom prst="rect">
            <a:avLst/>
          </a:prstGeom>
          <a:noFill/>
        </p:spPr>
        <p:txBody>
          <a:bodyPr wrap="square">
            <a:spAutoFit/>
          </a:bodyPr>
          <a:lstStyle/>
          <a:p>
            <a:r>
              <a:rPr lang="en-US" sz="1200" b="0" dirty="0">
                <a:effectLst/>
                <a:latin typeface="Consolas" panose="020B0609020204030204" pitchFamily="49" charset="0"/>
              </a:rPr>
              <a:t>def </a:t>
            </a:r>
            <a:r>
              <a:rPr lang="en-US" sz="1200" b="0" dirty="0" err="1">
                <a:effectLst/>
                <a:latin typeface="Consolas" panose="020B0609020204030204" pitchFamily="49" charset="0"/>
              </a:rPr>
              <a:t>getRootVal</a:t>
            </a:r>
            <a:r>
              <a:rPr lang="en-US" sz="1200" b="0" dirty="0">
                <a:effectLst/>
                <a:latin typeface="Consolas" panose="020B0609020204030204" pitchFamily="49" charset="0"/>
              </a:rPr>
              <a:t>(root):</a:t>
            </a:r>
          </a:p>
          <a:p>
            <a:r>
              <a:rPr lang="en-US" sz="1200" b="0" dirty="0">
                <a:effectLst/>
                <a:latin typeface="Consolas" panose="020B0609020204030204" pitchFamily="49" charset="0"/>
              </a:rPr>
              <a:t>    return root[0]</a:t>
            </a:r>
          </a:p>
          <a:p>
            <a:br>
              <a:rPr lang="en-US" sz="1200" b="0" dirty="0">
                <a:effectLst/>
                <a:latin typeface="Consolas" panose="020B0609020204030204" pitchFamily="49" charset="0"/>
              </a:rPr>
            </a:br>
            <a:r>
              <a:rPr lang="en-US" sz="1200" b="0" dirty="0">
                <a:effectLst/>
                <a:latin typeface="Consolas" panose="020B0609020204030204" pitchFamily="49" charset="0"/>
              </a:rPr>
              <a:t>def </a:t>
            </a:r>
            <a:r>
              <a:rPr lang="en-US" sz="1200" b="0" dirty="0" err="1">
                <a:effectLst/>
                <a:latin typeface="Consolas" panose="020B0609020204030204" pitchFamily="49" charset="0"/>
              </a:rPr>
              <a:t>setRootVal</a:t>
            </a:r>
            <a:r>
              <a:rPr lang="en-US" sz="1200" b="0" dirty="0">
                <a:effectLst/>
                <a:latin typeface="Consolas" panose="020B0609020204030204" pitchFamily="49" charset="0"/>
              </a:rPr>
              <a:t>(root, </a:t>
            </a:r>
            <a:r>
              <a:rPr lang="en-US" sz="1200" b="0" dirty="0" err="1">
                <a:effectLst/>
                <a:latin typeface="Consolas" panose="020B0609020204030204" pitchFamily="49" charset="0"/>
              </a:rPr>
              <a:t>newVal</a:t>
            </a:r>
            <a:r>
              <a:rPr lang="en-US" sz="1200" b="0" dirty="0">
                <a:effectLst/>
                <a:latin typeface="Consolas" panose="020B0609020204030204" pitchFamily="49" charset="0"/>
              </a:rPr>
              <a:t>):</a:t>
            </a:r>
          </a:p>
          <a:p>
            <a:r>
              <a:rPr lang="en-US" sz="1200" b="0" dirty="0">
                <a:effectLst/>
                <a:latin typeface="Consolas" panose="020B0609020204030204" pitchFamily="49" charset="0"/>
              </a:rPr>
              <a:t>    root[0] = </a:t>
            </a:r>
            <a:r>
              <a:rPr lang="en-US" sz="1200" b="0" dirty="0" err="1">
                <a:effectLst/>
                <a:latin typeface="Consolas" panose="020B0609020204030204" pitchFamily="49" charset="0"/>
              </a:rPr>
              <a:t>newVal</a:t>
            </a:r>
            <a:endParaRPr lang="en-US" sz="1200" b="0" dirty="0">
              <a:effectLst/>
              <a:latin typeface="Consolas" panose="020B0609020204030204" pitchFamily="49" charset="0"/>
            </a:endParaRPr>
          </a:p>
          <a:p>
            <a:endParaRPr lang="en-US" sz="1200" b="0" dirty="0">
              <a:effectLst/>
              <a:latin typeface="Consolas" panose="020B0609020204030204" pitchFamily="49" charset="0"/>
            </a:endParaRPr>
          </a:p>
          <a:p>
            <a:r>
              <a:rPr lang="en-US" sz="1200" b="0" dirty="0">
                <a:effectLst/>
                <a:latin typeface="Consolas" panose="020B0609020204030204" pitchFamily="49" charset="0"/>
              </a:rPr>
              <a:t>def </a:t>
            </a:r>
            <a:r>
              <a:rPr lang="en-US" sz="1200" b="0" dirty="0" err="1">
                <a:effectLst/>
                <a:latin typeface="Consolas" panose="020B0609020204030204" pitchFamily="49" charset="0"/>
              </a:rPr>
              <a:t>getLeftChild</a:t>
            </a:r>
            <a:r>
              <a:rPr lang="en-US" sz="1200" b="0" dirty="0">
                <a:effectLst/>
                <a:latin typeface="Consolas" panose="020B0609020204030204" pitchFamily="49" charset="0"/>
              </a:rPr>
              <a:t>(root):</a:t>
            </a:r>
          </a:p>
          <a:p>
            <a:r>
              <a:rPr lang="en-US" sz="1200" b="0" dirty="0">
                <a:effectLst/>
                <a:latin typeface="Consolas" panose="020B0609020204030204" pitchFamily="49" charset="0"/>
              </a:rPr>
              <a:t>    return root[1]</a:t>
            </a:r>
          </a:p>
          <a:p>
            <a:br>
              <a:rPr lang="en-US" sz="1200" b="0" dirty="0">
                <a:effectLst/>
                <a:latin typeface="Consolas" panose="020B0609020204030204" pitchFamily="49" charset="0"/>
              </a:rPr>
            </a:br>
            <a:r>
              <a:rPr lang="en-US" sz="1200" b="0" dirty="0">
                <a:effectLst/>
                <a:latin typeface="Consolas" panose="020B0609020204030204" pitchFamily="49" charset="0"/>
              </a:rPr>
              <a:t>def </a:t>
            </a:r>
            <a:r>
              <a:rPr lang="en-US" sz="1200" b="0" dirty="0" err="1">
                <a:effectLst/>
                <a:latin typeface="Consolas" panose="020B0609020204030204" pitchFamily="49" charset="0"/>
              </a:rPr>
              <a:t>getRightChild</a:t>
            </a:r>
            <a:r>
              <a:rPr lang="en-US" sz="1200" b="0" dirty="0">
                <a:effectLst/>
                <a:latin typeface="Consolas" panose="020B0609020204030204" pitchFamily="49" charset="0"/>
              </a:rPr>
              <a:t>(root):</a:t>
            </a:r>
          </a:p>
          <a:p>
            <a:r>
              <a:rPr lang="en-US" sz="1200" b="0" dirty="0">
                <a:effectLst/>
                <a:latin typeface="Consolas" panose="020B0609020204030204" pitchFamily="49" charset="0"/>
              </a:rPr>
              <a:t>    return root[2]</a:t>
            </a:r>
          </a:p>
        </p:txBody>
      </p:sp>
      <p:pic>
        <p:nvPicPr>
          <p:cNvPr id="7" name="Grafik 6">
            <a:extLst>
              <a:ext uri="{FF2B5EF4-FFF2-40B4-BE49-F238E27FC236}">
                <a16:creationId xmlns:a16="http://schemas.microsoft.com/office/drawing/2014/main" id="{BCB1A2E5-CF40-C540-05D9-E9F08AFDAD8F}"/>
              </a:ext>
            </a:extLst>
          </p:cNvPr>
          <p:cNvPicPr>
            <a:picLocks noChangeAspect="1"/>
          </p:cNvPicPr>
          <p:nvPr/>
        </p:nvPicPr>
        <p:blipFill>
          <a:blip r:embed="rId2"/>
          <a:stretch>
            <a:fillRect/>
          </a:stretch>
        </p:blipFill>
        <p:spPr>
          <a:xfrm>
            <a:off x="296581" y="2386115"/>
            <a:ext cx="2457067" cy="2023885"/>
          </a:xfrm>
          <a:prstGeom prst="rect">
            <a:avLst/>
          </a:prstGeom>
        </p:spPr>
      </p:pic>
      <p:sp>
        <p:nvSpPr>
          <p:cNvPr id="8" name="Textfeld 7">
            <a:extLst>
              <a:ext uri="{FF2B5EF4-FFF2-40B4-BE49-F238E27FC236}">
                <a16:creationId xmlns:a16="http://schemas.microsoft.com/office/drawing/2014/main" id="{F7A4A23A-9865-F3F3-9B03-1184F8A9F6BC}"/>
              </a:ext>
            </a:extLst>
          </p:cNvPr>
          <p:cNvSpPr txBox="1"/>
          <p:nvPr/>
        </p:nvSpPr>
        <p:spPr>
          <a:xfrm>
            <a:off x="3060000" y="2492668"/>
            <a:ext cx="3298224" cy="1015663"/>
          </a:xfrm>
          <a:prstGeom prst="rect">
            <a:avLst/>
          </a:prstGeom>
          <a:noFill/>
        </p:spPr>
        <p:txBody>
          <a:bodyPr wrap="square">
            <a:spAutoFit/>
          </a:bodyPr>
          <a:lstStyle/>
          <a:p>
            <a:r>
              <a:rPr lang="en-US" sz="1200" b="0" dirty="0">
                <a:effectLst/>
                <a:latin typeface="Consolas" panose="020B0609020204030204" pitchFamily="49" charset="0"/>
              </a:rPr>
              <a:t>class </a:t>
            </a:r>
            <a:r>
              <a:rPr lang="en-US" sz="1200" b="0" dirty="0" err="1">
                <a:effectLst/>
                <a:latin typeface="Consolas" panose="020B0609020204030204" pitchFamily="49" charset="0"/>
              </a:rPr>
              <a:t>BinaryTree</a:t>
            </a:r>
            <a:r>
              <a:rPr lang="en-US" sz="1200" b="0" dirty="0">
                <a:effectLst/>
                <a:latin typeface="Consolas" panose="020B0609020204030204" pitchFamily="49" charset="0"/>
              </a:rPr>
              <a:t>:</a:t>
            </a:r>
          </a:p>
          <a:p>
            <a:r>
              <a:rPr lang="en-US" sz="1200" b="0" dirty="0">
                <a:effectLst/>
                <a:latin typeface="Consolas" panose="020B0609020204030204" pitchFamily="49" charset="0"/>
              </a:rPr>
              <a:t>    def __</a:t>
            </a:r>
            <a:r>
              <a:rPr lang="en-US" sz="1200" b="0" dirty="0" err="1">
                <a:effectLst/>
                <a:latin typeface="Consolas" panose="020B0609020204030204" pitchFamily="49" charset="0"/>
              </a:rPr>
              <a:t>init</a:t>
            </a:r>
            <a:r>
              <a:rPr lang="en-US" sz="1200" b="0" dirty="0">
                <a:effectLst/>
                <a:latin typeface="Consolas" panose="020B0609020204030204" pitchFamily="49" charset="0"/>
              </a:rPr>
              <a:t>__(self, </a:t>
            </a:r>
            <a:r>
              <a:rPr lang="en-US" sz="1200" b="0" dirty="0" err="1">
                <a:effectLst/>
                <a:latin typeface="Consolas" panose="020B0609020204030204" pitchFamily="49" charset="0"/>
              </a:rPr>
              <a:t>rootObj</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self.key</a:t>
            </a:r>
            <a:r>
              <a:rPr lang="en-US" sz="1200" b="0" dirty="0">
                <a:effectLst/>
                <a:latin typeface="Consolas" panose="020B0609020204030204" pitchFamily="49" charset="0"/>
              </a:rPr>
              <a:t> = </a:t>
            </a:r>
            <a:r>
              <a:rPr lang="en-US" sz="1200" b="0" dirty="0" err="1">
                <a:effectLst/>
                <a:latin typeface="Consolas" panose="020B0609020204030204" pitchFamily="49" charset="0"/>
              </a:rPr>
              <a:t>rootObj</a:t>
            </a:r>
            <a:endParaRPr lang="en-US" sz="1200" b="0" dirty="0">
              <a:effectLst/>
              <a:latin typeface="Consolas" panose="020B0609020204030204" pitchFamily="49" charset="0"/>
            </a:endParaRPr>
          </a:p>
          <a:p>
            <a:r>
              <a:rPr lang="en-US" sz="1200" b="0" dirty="0">
                <a:effectLst/>
                <a:latin typeface="Consolas" panose="020B0609020204030204" pitchFamily="49" charset="0"/>
              </a:rPr>
              <a:t>        </a:t>
            </a:r>
            <a:r>
              <a:rPr lang="en-US" sz="1200" b="0" dirty="0" err="1">
                <a:effectLst/>
                <a:latin typeface="Consolas" panose="020B0609020204030204" pitchFamily="49" charset="0"/>
              </a:rPr>
              <a:t>self.leftChild</a:t>
            </a:r>
            <a:r>
              <a:rPr lang="en-US" sz="1200" b="0" dirty="0">
                <a:effectLst/>
                <a:latin typeface="Consolas" panose="020B0609020204030204" pitchFamily="49" charset="0"/>
              </a:rPr>
              <a:t> = None</a:t>
            </a:r>
          </a:p>
          <a:p>
            <a:r>
              <a:rPr lang="en-US" sz="1200" b="0" dirty="0">
                <a:effectLst/>
                <a:latin typeface="Consolas" panose="020B0609020204030204" pitchFamily="49" charset="0"/>
              </a:rPr>
              <a:t>        </a:t>
            </a:r>
            <a:r>
              <a:rPr lang="en-US" sz="1200" b="0" dirty="0" err="1">
                <a:effectLst/>
                <a:latin typeface="Consolas" panose="020B0609020204030204" pitchFamily="49" charset="0"/>
              </a:rPr>
              <a:t>self.rightChild</a:t>
            </a:r>
            <a:r>
              <a:rPr lang="en-US" sz="1200" b="0" dirty="0">
                <a:effectLst/>
                <a:latin typeface="Consolas" panose="020B0609020204030204" pitchFamily="49" charset="0"/>
              </a:rPr>
              <a:t> = None</a:t>
            </a:r>
          </a:p>
        </p:txBody>
      </p:sp>
    </p:spTree>
    <p:extLst>
      <p:ext uri="{BB962C8B-B14F-4D97-AF65-F5344CB8AC3E}">
        <p14:creationId xmlns:p14="http://schemas.microsoft.com/office/powerpoint/2010/main" val="1342017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b="0" strike="noStrike" spc="-1" dirty="0">
                <a:solidFill>
                  <a:srgbClr val="000000"/>
                </a:solidFill>
                <a:latin typeface="Century Schoolbook"/>
              </a:rPr>
              <a:t>树</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Trees)</a:t>
            </a:r>
            <a:br>
              <a:rPr lang="en-US" sz="1800" dirty="0"/>
            </a:br>
            <a:r>
              <a:rPr lang="zh-CN" altLang="en-US" sz="1800" b="0" strike="noStrike" spc="-1" dirty="0">
                <a:solidFill>
                  <a:srgbClr val="000000"/>
                </a:solidFill>
                <a:latin typeface="Century Schoolbook"/>
              </a:rPr>
              <a:t>二叉树</a:t>
            </a: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Binary Tree)</a:t>
            </a:r>
            <a:endParaRPr lang="de-DE" altLang="zh-CN" dirty="0"/>
          </a:p>
        </p:txBody>
      </p:sp>
      <p:sp>
        <p:nvSpPr>
          <p:cNvPr id="13" name="Textfeld 12">
            <a:extLst>
              <a:ext uri="{FF2B5EF4-FFF2-40B4-BE49-F238E27FC236}">
                <a16:creationId xmlns:a16="http://schemas.microsoft.com/office/drawing/2014/main" id="{71EA20B8-73FD-3CE9-B729-F987100E3468}"/>
              </a:ext>
            </a:extLst>
          </p:cNvPr>
          <p:cNvSpPr txBox="1"/>
          <p:nvPr/>
        </p:nvSpPr>
        <p:spPr>
          <a:xfrm>
            <a:off x="9939772" y="5208936"/>
            <a:ext cx="1014740" cy="646331"/>
          </a:xfrm>
          <a:prstGeom prst="rect">
            <a:avLst/>
          </a:prstGeom>
          <a:noFill/>
        </p:spPr>
        <p:txBody>
          <a:bodyPr wrap="square" rtlCol="0">
            <a:spAutoFit/>
          </a:bodyPr>
          <a:lstStyle/>
          <a:p>
            <a:r>
              <a:rPr lang="zh-CN" altLang="en-US" dirty="0"/>
              <a:t>问题</a:t>
            </a:r>
            <a:r>
              <a:rPr lang="de-DE" altLang="zh-CN" dirty="0"/>
              <a:t>:</a:t>
            </a:r>
            <a:endParaRPr lang="en-US" altLang="zh-CN" dirty="0"/>
          </a:p>
          <a:p>
            <a:r>
              <a:rPr lang="en-US" altLang="zh-CN" dirty="0"/>
              <a:t>O(? )</a:t>
            </a:r>
            <a:endParaRPr lang="en-US"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6" name="Textfeld 27">
            <a:extLst>
              <a:ext uri="{FF2B5EF4-FFF2-40B4-BE49-F238E27FC236}">
                <a16:creationId xmlns:a16="http://schemas.microsoft.com/office/drawing/2014/main" id="{F275CE5A-6A75-318C-6B93-592D17597488}"/>
              </a:ext>
            </a:extLst>
          </p:cNvPr>
          <p:cNvSpPr/>
          <p:nvPr/>
        </p:nvSpPr>
        <p:spPr>
          <a:xfrm>
            <a:off x="179999" y="1754640"/>
            <a:ext cx="9484117" cy="337100"/>
          </a:xfrm>
          <a:prstGeom prst="rect">
            <a:avLst/>
          </a:prstGeom>
          <a:noFill/>
          <a:ln w="0">
            <a:noFill/>
          </a:ln>
        </p:spPr>
        <p:style>
          <a:lnRef idx="0">
            <a:scrgbClr r="0" g="0" b="0"/>
          </a:lnRef>
          <a:fillRef idx="0">
            <a:scrgbClr r="0" g="0" b="0"/>
          </a:fillRef>
          <a:effectRef idx="0">
            <a:scrgbClr r="0" g="0" b="0"/>
          </a:effectRef>
          <a:fontRef idx="minor"/>
        </p:style>
        <p:txBody>
          <a:bodyPr wrap="square" lIns="90000" tIns="45000" rIns="90000" bIns="45000" anchor="t">
            <a:spAutoFit/>
          </a:bodyPr>
          <a:lstStyle/>
          <a:p>
            <a:pPr defTabSz="457200">
              <a:lnSpc>
                <a:spcPct val="100000"/>
              </a:lnSpc>
            </a:pPr>
            <a:r>
              <a:rPr lang="zh-CN" altLang="en-US" sz="1600" b="1" spc="-1" dirty="0">
                <a:solidFill>
                  <a:schemeClr val="dk1"/>
                </a:solidFill>
                <a:latin typeface="Century Schoolbook"/>
              </a:rPr>
              <a:t>二叉树应用</a:t>
            </a:r>
            <a:r>
              <a:rPr lang="de-DE" altLang="zh-CN" sz="1600" spc="-1" dirty="0">
                <a:solidFill>
                  <a:schemeClr val="dk1"/>
                </a:solidFill>
                <a:latin typeface="Century Schoolbook"/>
              </a:rPr>
              <a:t>: </a:t>
            </a:r>
            <a:r>
              <a:rPr lang="zh-CN" altLang="en-US" sz="1600" spc="-1" dirty="0">
                <a:solidFill>
                  <a:schemeClr val="dk1"/>
                </a:solidFill>
                <a:latin typeface="Century Schoolbook"/>
              </a:rPr>
              <a:t>解析树</a:t>
            </a:r>
            <a:r>
              <a:rPr lang="de-DE" altLang="zh-CN" sz="1600" spc="-1" dirty="0">
                <a:solidFill>
                  <a:schemeClr val="dk1"/>
                </a:solidFill>
                <a:latin typeface="Century Schoolbook"/>
              </a:rPr>
              <a:t>(Parse </a:t>
            </a:r>
            <a:r>
              <a:rPr lang="de-DE" altLang="zh-CN" sz="1600" spc="-1" dirty="0" err="1">
                <a:solidFill>
                  <a:schemeClr val="dk1"/>
                </a:solidFill>
                <a:latin typeface="Century Schoolbook"/>
              </a:rPr>
              <a:t>Tree</a:t>
            </a:r>
            <a:r>
              <a:rPr lang="de-DE" altLang="zh-CN" sz="1600" spc="-1" dirty="0">
                <a:solidFill>
                  <a:schemeClr val="dk1"/>
                </a:solidFill>
                <a:latin typeface="Century Schoolbook"/>
              </a:rPr>
              <a:t>)</a:t>
            </a:r>
            <a:endParaRPr lang="de-DE" sz="1600" b="0" strike="noStrike" spc="-1" dirty="0">
              <a:solidFill>
                <a:srgbClr val="000000"/>
              </a:solidFill>
              <a:latin typeface="Arial"/>
            </a:endParaRPr>
          </a:p>
        </p:txBody>
      </p:sp>
      <p:sp>
        <p:nvSpPr>
          <p:cNvPr id="11" name="Textfeld 10">
            <a:extLst>
              <a:ext uri="{FF2B5EF4-FFF2-40B4-BE49-F238E27FC236}">
                <a16:creationId xmlns:a16="http://schemas.microsoft.com/office/drawing/2014/main" id="{B1EF32BA-1944-2B9F-492B-5F14E23DA448}"/>
              </a:ext>
            </a:extLst>
          </p:cNvPr>
          <p:cNvSpPr txBox="1"/>
          <p:nvPr/>
        </p:nvSpPr>
        <p:spPr>
          <a:xfrm>
            <a:off x="581863" y="2014113"/>
            <a:ext cx="1952531" cy="307777"/>
          </a:xfrm>
          <a:prstGeom prst="rect">
            <a:avLst/>
          </a:prstGeom>
          <a:noFill/>
        </p:spPr>
        <p:txBody>
          <a:bodyPr wrap="square">
            <a:spAutoFit/>
          </a:bodyPr>
          <a:lstStyle/>
          <a:p>
            <a:r>
              <a:rPr lang="en-US" sz="1400" dirty="0"/>
              <a:t>(3 + (4 ∗ 5))</a:t>
            </a:r>
          </a:p>
        </p:txBody>
      </p:sp>
      <p:sp>
        <p:nvSpPr>
          <p:cNvPr id="14" name="Textfeld 13">
            <a:extLst>
              <a:ext uri="{FF2B5EF4-FFF2-40B4-BE49-F238E27FC236}">
                <a16:creationId xmlns:a16="http://schemas.microsoft.com/office/drawing/2014/main" id="{0B3274A1-2E23-6500-5685-061E6CD2FCE8}"/>
              </a:ext>
            </a:extLst>
          </p:cNvPr>
          <p:cNvSpPr txBox="1"/>
          <p:nvPr/>
        </p:nvSpPr>
        <p:spPr>
          <a:xfrm>
            <a:off x="3441113" y="1754281"/>
            <a:ext cx="7844626" cy="1169551"/>
          </a:xfrm>
          <a:prstGeom prst="rect">
            <a:avLst/>
          </a:prstGeom>
          <a:noFill/>
        </p:spPr>
        <p:txBody>
          <a:bodyPr wrap="square">
            <a:spAutoFit/>
          </a:bodyPr>
          <a:lstStyle/>
          <a:p>
            <a:r>
              <a:rPr lang="en-US" sz="1400" dirty="0" err="1"/>
              <a:t>构建解析树的第一步是将表达式字符串拆分成标记列表。需要考虑</a:t>
            </a:r>
            <a:r>
              <a:rPr lang="en-US" sz="1400" dirty="0"/>
              <a:t> 4 </a:t>
            </a:r>
            <a:r>
              <a:rPr lang="en-US" sz="1400" dirty="0" err="1"/>
              <a:t>种标记：左括号、右括号、运算符和操作数</a:t>
            </a:r>
            <a:r>
              <a:rPr lang="en-US" sz="1400" dirty="0"/>
              <a:t>。</a:t>
            </a:r>
            <a:r>
              <a:rPr lang="zh-CN" altLang="en-US" sz="1400" dirty="0"/>
              <a:t>左括号代表新表达式的起点，所以应该创建一棵对应该表达式的新树。反之，遇到右括号则意味着到达该表达式的终点。我们也知道，操作数既是叶子节点，也是其运算符的子节点。此外，每个运算符都有左右子节点。</a:t>
            </a:r>
            <a:endParaRPr lang="de-DE" altLang="zh-CN" sz="1400" dirty="0"/>
          </a:p>
          <a:p>
            <a:r>
              <a:rPr lang="de-DE" altLang="zh-CN" sz="1400" dirty="0">
                <a:sym typeface="Wingdings" panose="05000000000000000000" pitchFamily="2" charset="2"/>
              </a:rPr>
              <a:t></a:t>
            </a:r>
            <a:r>
              <a:rPr lang="zh-CN" altLang="en-US" sz="1400" dirty="0">
                <a:sym typeface="Wingdings" panose="05000000000000000000" pitchFamily="2" charset="2"/>
              </a:rPr>
              <a:t>运算规则</a:t>
            </a:r>
            <a:endParaRPr lang="en-US" sz="1400" dirty="0"/>
          </a:p>
        </p:txBody>
      </p:sp>
      <p:pic>
        <p:nvPicPr>
          <p:cNvPr id="16" name="Grafik 15">
            <a:extLst>
              <a:ext uri="{FF2B5EF4-FFF2-40B4-BE49-F238E27FC236}">
                <a16:creationId xmlns:a16="http://schemas.microsoft.com/office/drawing/2014/main" id="{D622F520-DDBD-04C4-647A-B475752B61D7}"/>
              </a:ext>
            </a:extLst>
          </p:cNvPr>
          <p:cNvPicPr>
            <a:picLocks noChangeAspect="1"/>
          </p:cNvPicPr>
          <p:nvPr/>
        </p:nvPicPr>
        <p:blipFill>
          <a:blip r:embed="rId2"/>
          <a:stretch>
            <a:fillRect/>
          </a:stretch>
        </p:blipFill>
        <p:spPr>
          <a:xfrm>
            <a:off x="581863" y="2449358"/>
            <a:ext cx="1270068" cy="1650224"/>
          </a:xfrm>
          <a:prstGeom prst="rect">
            <a:avLst/>
          </a:prstGeom>
        </p:spPr>
      </p:pic>
      <p:sp>
        <p:nvSpPr>
          <p:cNvPr id="18" name="Textfeld 17">
            <a:extLst>
              <a:ext uri="{FF2B5EF4-FFF2-40B4-BE49-F238E27FC236}">
                <a16:creationId xmlns:a16="http://schemas.microsoft.com/office/drawing/2014/main" id="{08165F3A-643E-37FF-F206-E567171E5453}"/>
              </a:ext>
            </a:extLst>
          </p:cNvPr>
          <p:cNvSpPr txBox="1"/>
          <p:nvPr/>
        </p:nvSpPr>
        <p:spPr>
          <a:xfrm>
            <a:off x="3441113" y="2900573"/>
            <a:ext cx="7590410" cy="1169551"/>
          </a:xfrm>
          <a:prstGeom prst="rect">
            <a:avLst/>
          </a:prstGeom>
          <a:noFill/>
        </p:spPr>
        <p:txBody>
          <a:bodyPr wrap="square">
            <a:spAutoFit/>
          </a:bodyPr>
          <a:lstStyle/>
          <a:p>
            <a:r>
              <a:rPr lang="en-US" sz="1400" dirty="0"/>
              <a:t>(1) </a:t>
            </a:r>
            <a:r>
              <a:rPr lang="en-US" sz="1400" dirty="0" err="1"/>
              <a:t>如果当前标记是</a:t>
            </a:r>
            <a:r>
              <a:rPr lang="en-US" sz="1400" dirty="0"/>
              <a:t>(，</a:t>
            </a:r>
            <a:r>
              <a:rPr lang="en-US" sz="1400" dirty="0" err="1"/>
              <a:t>就为当前节点添加一个左子节点，并下沉至该子节点</a:t>
            </a:r>
            <a:r>
              <a:rPr lang="en-US" sz="1400" dirty="0"/>
              <a:t>；</a:t>
            </a:r>
          </a:p>
          <a:p>
            <a:r>
              <a:rPr lang="en-US" sz="1400" dirty="0"/>
              <a:t>(2) </a:t>
            </a:r>
            <a:r>
              <a:rPr lang="en-US" sz="1400" dirty="0" err="1"/>
              <a:t>如果当前标记在列表</a:t>
            </a:r>
            <a:r>
              <a:rPr lang="en-US" sz="1400" dirty="0"/>
              <a:t>['+', '-', '/', '*']</a:t>
            </a:r>
            <a:r>
              <a:rPr lang="en-US" sz="1400" dirty="0" err="1"/>
              <a:t>中，就将当前节点的值设为当前标记对应的运算符；为当前节点添加一个右子节点，并下沉至该子节点</a:t>
            </a:r>
            <a:r>
              <a:rPr lang="en-US" sz="1400" dirty="0"/>
              <a:t>；</a:t>
            </a:r>
          </a:p>
          <a:p>
            <a:r>
              <a:rPr lang="en-US" sz="1400" dirty="0"/>
              <a:t>(3) </a:t>
            </a:r>
            <a:r>
              <a:rPr lang="en-US" sz="1400" dirty="0" err="1"/>
              <a:t>如果当前标记是数字，就将当前节点的值设为这个数并返回至父节点</a:t>
            </a:r>
            <a:r>
              <a:rPr lang="en-US" sz="1400" dirty="0"/>
              <a:t>；</a:t>
            </a:r>
          </a:p>
          <a:p>
            <a:r>
              <a:rPr lang="en-US" sz="1400" dirty="0"/>
              <a:t>(4) </a:t>
            </a:r>
            <a:r>
              <a:rPr lang="en-US" sz="1400" dirty="0" err="1"/>
              <a:t>如果当前标记是</a:t>
            </a:r>
            <a:r>
              <a:rPr lang="en-US" sz="1400" dirty="0"/>
              <a:t>)，</a:t>
            </a:r>
            <a:r>
              <a:rPr lang="en-US" sz="1400" dirty="0" err="1"/>
              <a:t>就跳到当前节点的父节点</a:t>
            </a:r>
            <a:r>
              <a:rPr lang="en-US" sz="1400" dirty="0"/>
              <a:t>。</a:t>
            </a:r>
          </a:p>
        </p:txBody>
      </p:sp>
      <p:pic>
        <p:nvPicPr>
          <p:cNvPr id="7" name="Grafik 6">
            <a:extLst>
              <a:ext uri="{FF2B5EF4-FFF2-40B4-BE49-F238E27FC236}">
                <a16:creationId xmlns:a16="http://schemas.microsoft.com/office/drawing/2014/main" id="{0818A2AA-4EB7-3F9F-407E-C09815AFB52C}"/>
              </a:ext>
            </a:extLst>
          </p:cNvPr>
          <p:cNvPicPr>
            <a:picLocks noChangeAspect="1"/>
          </p:cNvPicPr>
          <p:nvPr/>
        </p:nvPicPr>
        <p:blipFill>
          <a:blip r:embed="rId3"/>
          <a:stretch>
            <a:fillRect/>
          </a:stretch>
        </p:blipFill>
        <p:spPr>
          <a:xfrm>
            <a:off x="302181" y="4319946"/>
            <a:ext cx="3297753" cy="2232527"/>
          </a:xfrm>
          <a:prstGeom prst="rect">
            <a:avLst/>
          </a:prstGeom>
        </p:spPr>
      </p:pic>
      <p:sp>
        <p:nvSpPr>
          <p:cNvPr id="10" name="Textfeld 9">
            <a:extLst>
              <a:ext uri="{FF2B5EF4-FFF2-40B4-BE49-F238E27FC236}">
                <a16:creationId xmlns:a16="http://schemas.microsoft.com/office/drawing/2014/main" id="{70AE8338-795A-26FB-F617-E12C2FD22B74}"/>
              </a:ext>
            </a:extLst>
          </p:cNvPr>
          <p:cNvSpPr txBox="1"/>
          <p:nvPr/>
        </p:nvSpPr>
        <p:spPr>
          <a:xfrm>
            <a:off x="3520524" y="4168619"/>
            <a:ext cx="7844527" cy="2677656"/>
          </a:xfrm>
          <a:prstGeom prst="rect">
            <a:avLst/>
          </a:prstGeom>
          <a:noFill/>
        </p:spPr>
        <p:txBody>
          <a:bodyPr wrap="square">
            <a:spAutoFit/>
          </a:bodyPr>
          <a:lstStyle/>
          <a:p>
            <a:r>
              <a:rPr lang="en-US" sz="1400" dirty="0"/>
              <a:t>(a) </a:t>
            </a:r>
            <a:r>
              <a:rPr lang="en-US" sz="1400" dirty="0" err="1"/>
              <a:t>创建一棵空树</a:t>
            </a:r>
            <a:r>
              <a:rPr lang="en-US" sz="1400" dirty="0"/>
              <a:t>。</a:t>
            </a:r>
          </a:p>
          <a:p>
            <a:r>
              <a:rPr lang="en-US" sz="1400" dirty="0"/>
              <a:t>(b) </a:t>
            </a:r>
            <a:r>
              <a:rPr lang="en-US" sz="1400" dirty="0" err="1"/>
              <a:t>读入第一个标记</a:t>
            </a:r>
            <a:r>
              <a:rPr lang="en-US" sz="1400" dirty="0"/>
              <a:t>(。</a:t>
            </a:r>
            <a:r>
              <a:rPr lang="en-US" sz="1400" dirty="0" err="1"/>
              <a:t>根据规则</a:t>
            </a:r>
            <a:r>
              <a:rPr lang="en-US" sz="1400" dirty="0"/>
              <a:t> 1，为根节点添加一个左子节点。</a:t>
            </a:r>
          </a:p>
          <a:p>
            <a:r>
              <a:rPr lang="en-US" sz="1400" dirty="0"/>
              <a:t>(c) </a:t>
            </a:r>
            <a:r>
              <a:rPr lang="en-US" sz="1400" dirty="0" err="1"/>
              <a:t>读入下一个标记</a:t>
            </a:r>
            <a:r>
              <a:rPr lang="en-US" sz="1400" dirty="0"/>
              <a:t> 3。根据规则 3，将当前节点的值设为 3，并回到父节点。</a:t>
            </a:r>
          </a:p>
          <a:p>
            <a:r>
              <a:rPr lang="en-US" sz="1400" dirty="0"/>
              <a:t>(d) </a:t>
            </a:r>
            <a:r>
              <a:rPr lang="en-US" sz="1400" dirty="0" err="1"/>
              <a:t>读入下一个标记</a:t>
            </a:r>
            <a:r>
              <a:rPr lang="en-US" sz="1400" dirty="0"/>
              <a:t>+。</a:t>
            </a:r>
            <a:r>
              <a:rPr lang="en-US" sz="1400" dirty="0" err="1"/>
              <a:t>根据规则</a:t>
            </a:r>
            <a:r>
              <a:rPr lang="en-US" sz="1400" dirty="0"/>
              <a:t> 2，将当前节点的值设为+，</a:t>
            </a:r>
            <a:r>
              <a:rPr lang="en-US" sz="1400" dirty="0" err="1"/>
              <a:t>并添加一个右子节点。新节点成为当前节点</a:t>
            </a:r>
            <a:r>
              <a:rPr lang="en-US" sz="1400" dirty="0"/>
              <a:t>。</a:t>
            </a:r>
          </a:p>
          <a:p>
            <a:r>
              <a:rPr lang="en-US" sz="1400" dirty="0"/>
              <a:t>(e) </a:t>
            </a:r>
            <a:r>
              <a:rPr lang="en-US" sz="1400" dirty="0" err="1"/>
              <a:t>读入下一个标记</a:t>
            </a:r>
            <a:r>
              <a:rPr lang="en-US" sz="1400" dirty="0"/>
              <a:t>(。</a:t>
            </a:r>
            <a:r>
              <a:rPr lang="en-US" sz="1400" dirty="0" err="1"/>
              <a:t>根据规则</a:t>
            </a:r>
            <a:r>
              <a:rPr lang="en-US" sz="1400" dirty="0"/>
              <a:t> 1，为当前节点添加一个左子节点，并将其作为当前节点。</a:t>
            </a:r>
          </a:p>
          <a:p>
            <a:r>
              <a:rPr lang="en-US" sz="1400" dirty="0"/>
              <a:t>(f) </a:t>
            </a:r>
            <a:r>
              <a:rPr lang="en-US" sz="1400" dirty="0" err="1"/>
              <a:t>读入下一个标记</a:t>
            </a:r>
            <a:r>
              <a:rPr lang="en-US" sz="1400" dirty="0"/>
              <a:t> 4。根据规则 3，将当前节点的值设为 4，并回到父节点。</a:t>
            </a:r>
          </a:p>
          <a:p>
            <a:r>
              <a:rPr lang="en-US" sz="1400" dirty="0"/>
              <a:t>(g) </a:t>
            </a:r>
            <a:r>
              <a:rPr lang="en-US" sz="1400" dirty="0" err="1"/>
              <a:t>读入下一个标记</a:t>
            </a:r>
            <a:r>
              <a:rPr lang="en-US" sz="1400" dirty="0"/>
              <a:t>*。</a:t>
            </a:r>
            <a:r>
              <a:rPr lang="en-US" sz="1400" dirty="0" err="1"/>
              <a:t>根据规则</a:t>
            </a:r>
            <a:r>
              <a:rPr lang="en-US" sz="1400" dirty="0"/>
              <a:t> 2，将当前节点的值设为*，</a:t>
            </a:r>
            <a:r>
              <a:rPr lang="en-US" sz="1400" dirty="0" err="1"/>
              <a:t>并添加一个右子节点。新节点成为当前节点</a:t>
            </a:r>
            <a:r>
              <a:rPr lang="en-US" sz="1400" dirty="0"/>
              <a:t>。</a:t>
            </a:r>
          </a:p>
          <a:p>
            <a:r>
              <a:rPr lang="en-US" sz="1400" dirty="0"/>
              <a:t>(h) </a:t>
            </a:r>
            <a:r>
              <a:rPr lang="en-US" sz="1400" dirty="0" err="1"/>
              <a:t>读入下一个标记</a:t>
            </a:r>
            <a:r>
              <a:rPr lang="en-US" sz="1400" dirty="0"/>
              <a:t> 5。根据规则 3，将当前节点的值设为 5，并回到父节点。</a:t>
            </a:r>
          </a:p>
          <a:p>
            <a:r>
              <a:rPr lang="en-US" sz="1400" dirty="0"/>
              <a:t>(</a:t>
            </a:r>
            <a:r>
              <a:rPr lang="en-US" sz="1400" dirty="0" err="1"/>
              <a:t>i</a:t>
            </a:r>
            <a:r>
              <a:rPr lang="en-US" sz="1400" dirty="0"/>
              <a:t>) </a:t>
            </a:r>
            <a:r>
              <a:rPr lang="en-US" sz="1400" dirty="0" err="1"/>
              <a:t>读入下一个标记</a:t>
            </a:r>
            <a:r>
              <a:rPr lang="en-US" sz="1400" dirty="0"/>
              <a:t>)。</a:t>
            </a:r>
            <a:r>
              <a:rPr lang="en-US" sz="1400" dirty="0" err="1"/>
              <a:t>根据规则</a:t>
            </a:r>
            <a:r>
              <a:rPr lang="en-US" sz="1400" dirty="0"/>
              <a:t> 4，将*</a:t>
            </a:r>
            <a:r>
              <a:rPr lang="en-US" sz="1400" dirty="0" err="1"/>
              <a:t>的父节点作为当前节点</a:t>
            </a:r>
            <a:r>
              <a:rPr lang="en-US" sz="1400" dirty="0"/>
              <a:t>。</a:t>
            </a:r>
          </a:p>
          <a:p>
            <a:r>
              <a:rPr lang="en-US" sz="1400" dirty="0"/>
              <a:t>(j) </a:t>
            </a:r>
            <a:r>
              <a:rPr lang="en-US" sz="1400" dirty="0" err="1"/>
              <a:t>读入下一个标记</a:t>
            </a:r>
            <a:r>
              <a:rPr lang="en-US" sz="1400" dirty="0"/>
              <a:t>)。</a:t>
            </a:r>
            <a:r>
              <a:rPr lang="en-US" sz="1400" dirty="0" err="1"/>
              <a:t>根据规则</a:t>
            </a:r>
            <a:r>
              <a:rPr lang="en-US" sz="1400" dirty="0"/>
              <a:t> 4，将+的父节点作为当前节点。因为+没有父节点，所以工作完成</a:t>
            </a:r>
          </a:p>
        </p:txBody>
      </p:sp>
    </p:spTree>
    <p:extLst>
      <p:ext uri="{BB962C8B-B14F-4D97-AF65-F5344CB8AC3E}">
        <p14:creationId xmlns:p14="http://schemas.microsoft.com/office/powerpoint/2010/main" val="3358591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b="0" strike="noStrike" spc="-1" dirty="0">
                <a:solidFill>
                  <a:srgbClr val="000000"/>
                </a:solidFill>
                <a:latin typeface="Century Schoolbook"/>
              </a:rPr>
              <a:t>树</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Trees)</a:t>
            </a:r>
            <a:br>
              <a:rPr lang="en-US" sz="1800" dirty="0"/>
            </a:br>
            <a:r>
              <a:rPr lang="zh-CN" altLang="en-US" sz="1800" b="0" strike="noStrike" spc="-1" dirty="0">
                <a:solidFill>
                  <a:srgbClr val="000000"/>
                </a:solidFill>
                <a:latin typeface="Century Schoolbook"/>
              </a:rPr>
              <a:t>二叉树</a:t>
            </a: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Binary Tree)</a:t>
            </a:r>
            <a:endParaRPr lang="de-DE" altLang="zh-CN" dirty="0"/>
          </a:p>
        </p:txBody>
      </p:sp>
      <p:sp>
        <p:nvSpPr>
          <p:cNvPr id="13" name="Textfeld 12">
            <a:extLst>
              <a:ext uri="{FF2B5EF4-FFF2-40B4-BE49-F238E27FC236}">
                <a16:creationId xmlns:a16="http://schemas.microsoft.com/office/drawing/2014/main" id="{71EA20B8-73FD-3CE9-B729-F987100E3468}"/>
              </a:ext>
            </a:extLst>
          </p:cNvPr>
          <p:cNvSpPr txBox="1"/>
          <p:nvPr/>
        </p:nvSpPr>
        <p:spPr>
          <a:xfrm>
            <a:off x="9939772" y="5208936"/>
            <a:ext cx="1014740" cy="646331"/>
          </a:xfrm>
          <a:prstGeom prst="rect">
            <a:avLst/>
          </a:prstGeom>
          <a:noFill/>
        </p:spPr>
        <p:txBody>
          <a:bodyPr wrap="square" rtlCol="0">
            <a:spAutoFit/>
          </a:bodyPr>
          <a:lstStyle/>
          <a:p>
            <a:r>
              <a:rPr lang="zh-CN" altLang="en-US" dirty="0"/>
              <a:t>问题</a:t>
            </a:r>
            <a:r>
              <a:rPr lang="de-DE" altLang="zh-CN" dirty="0"/>
              <a:t>:</a:t>
            </a:r>
            <a:endParaRPr lang="en-US" altLang="zh-CN" dirty="0"/>
          </a:p>
          <a:p>
            <a:r>
              <a:rPr lang="en-US" altLang="zh-CN" dirty="0"/>
              <a:t>O(? )</a:t>
            </a:r>
            <a:endParaRPr lang="en-US"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6" name="Textfeld 27">
            <a:extLst>
              <a:ext uri="{FF2B5EF4-FFF2-40B4-BE49-F238E27FC236}">
                <a16:creationId xmlns:a16="http://schemas.microsoft.com/office/drawing/2014/main" id="{F275CE5A-6A75-318C-6B93-592D17597488}"/>
              </a:ext>
            </a:extLst>
          </p:cNvPr>
          <p:cNvSpPr/>
          <p:nvPr/>
        </p:nvSpPr>
        <p:spPr>
          <a:xfrm>
            <a:off x="179999" y="1754640"/>
            <a:ext cx="9484117" cy="337100"/>
          </a:xfrm>
          <a:prstGeom prst="rect">
            <a:avLst/>
          </a:prstGeom>
          <a:noFill/>
          <a:ln w="0">
            <a:noFill/>
          </a:ln>
        </p:spPr>
        <p:style>
          <a:lnRef idx="0">
            <a:scrgbClr r="0" g="0" b="0"/>
          </a:lnRef>
          <a:fillRef idx="0">
            <a:scrgbClr r="0" g="0" b="0"/>
          </a:fillRef>
          <a:effectRef idx="0">
            <a:scrgbClr r="0" g="0" b="0"/>
          </a:effectRef>
          <a:fontRef idx="minor"/>
        </p:style>
        <p:txBody>
          <a:bodyPr wrap="square" lIns="90000" tIns="45000" rIns="90000" bIns="45000" anchor="t">
            <a:spAutoFit/>
          </a:bodyPr>
          <a:lstStyle/>
          <a:p>
            <a:pPr defTabSz="457200">
              <a:lnSpc>
                <a:spcPct val="100000"/>
              </a:lnSpc>
            </a:pPr>
            <a:r>
              <a:rPr lang="zh-CN" altLang="en-US" sz="1600" spc="-1" dirty="0">
                <a:solidFill>
                  <a:schemeClr val="dk1"/>
                </a:solidFill>
                <a:latin typeface="Century Schoolbook"/>
              </a:rPr>
              <a:t>二叉树应用</a:t>
            </a:r>
            <a:r>
              <a:rPr lang="de-DE" altLang="zh-CN" sz="1600" spc="-1" dirty="0">
                <a:solidFill>
                  <a:schemeClr val="dk1"/>
                </a:solidFill>
                <a:latin typeface="Century Schoolbook"/>
              </a:rPr>
              <a:t>: </a:t>
            </a:r>
            <a:r>
              <a:rPr lang="zh-CN" altLang="en-US" sz="1600" spc="-1" dirty="0">
                <a:solidFill>
                  <a:schemeClr val="dk1"/>
                </a:solidFill>
                <a:latin typeface="Century Schoolbook"/>
              </a:rPr>
              <a:t>解析树</a:t>
            </a:r>
            <a:r>
              <a:rPr lang="de-DE" altLang="zh-CN" sz="1600" spc="-1" dirty="0">
                <a:solidFill>
                  <a:schemeClr val="dk1"/>
                </a:solidFill>
                <a:latin typeface="Century Schoolbook"/>
              </a:rPr>
              <a:t>(Parse </a:t>
            </a:r>
            <a:r>
              <a:rPr lang="de-DE" altLang="zh-CN" sz="1600" spc="-1" dirty="0" err="1">
                <a:solidFill>
                  <a:schemeClr val="dk1"/>
                </a:solidFill>
                <a:latin typeface="Century Schoolbook"/>
              </a:rPr>
              <a:t>Tree</a:t>
            </a:r>
            <a:r>
              <a:rPr lang="de-DE" altLang="zh-CN" sz="1600" spc="-1" dirty="0">
                <a:solidFill>
                  <a:schemeClr val="dk1"/>
                </a:solidFill>
                <a:latin typeface="Century Schoolbook"/>
              </a:rPr>
              <a:t>)</a:t>
            </a:r>
            <a:endParaRPr lang="de-DE" sz="1600" b="0" strike="noStrike" spc="-1" dirty="0">
              <a:solidFill>
                <a:srgbClr val="000000"/>
              </a:solidFill>
              <a:latin typeface="Arial"/>
            </a:endParaRPr>
          </a:p>
        </p:txBody>
      </p:sp>
      <p:sp>
        <p:nvSpPr>
          <p:cNvPr id="11" name="Textfeld 10">
            <a:extLst>
              <a:ext uri="{FF2B5EF4-FFF2-40B4-BE49-F238E27FC236}">
                <a16:creationId xmlns:a16="http://schemas.microsoft.com/office/drawing/2014/main" id="{B1EF32BA-1944-2B9F-492B-5F14E23DA448}"/>
              </a:ext>
            </a:extLst>
          </p:cNvPr>
          <p:cNvSpPr txBox="1"/>
          <p:nvPr/>
        </p:nvSpPr>
        <p:spPr>
          <a:xfrm>
            <a:off x="581863" y="2014113"/>
            <a:ext cx="1952531" cy="307777"/>
          </a:xfrm>
          <a:prstGeom prst="rect">
            <a:avLst/>
          </a:prstGeom>
          <a:noFill/>
        </p:spPr>
        <p:txBody>
          <a:bodyPr wrap="square">
            <a:spAutoFit/>
          </a:bodyPr>
          <a:lstStyle/>
          <a:p>
            <a:r>
              <a:rPr lang="en-US" sz="1400" dirty="0"/>
              <a:t>(3 + (4 ∗ 5))</a:t>
            </a:r>
          </a:p>
        </p:txBody>
      </p:sp>
      <p:pic>
        <p:nvPicPr>
          <p:cNvPr id="16" name="Grafik 15">
            <a:extLst>
              <a:ext uri="{FF2B5EF4-FFF2-40B4-BE49-F238E27FC236}">
                <a16:creationId xmlns:a16="http://schemas.microsoft.com/office/drawing/2014/main" id="{D622F520-DDBD-04C4-647A-B475752B61D7}"/>
              </a:ext>
            </a:extLst>
          </p:cNvPr>
          <p:cNvPicPr>
            <a:picLocks noChangeAspect="1"/>
          </p:cNvPicPr>
          <p:nvPr/>
        </p:nvPicPr>
        <p:blipFill>
          <a:blip r:embed="rId2"/>
          <a:stretch>
            <a:fillRect/>
          </a:stretch>
        </p:blipFill>
        <p:spPr>
          <a:xfrm>
            <a:off x="581863" y="2449358"/>
            <a:ext cx="1270068" cy="1650224"/>
          </a:xfrm>
          <a:prstGeom prst="rect">
            <a:avLst/>
          </a:prstGeom>
        </p:spPr>
      </p:pic>
      <p:pic>
        <p:nvPicPr>
          <p:cNvPr id="7" name="Grafik 6">
            <a:extLst>
              <a:ext uri="{FF2B5EF4-FFF2-40B4-BE49-F238E27FC236}">
                <a16:creationId xmlns:a16="http://schemas.microsoft.com/office/drawing/2014/main" id="{0818A2AA-4EB7-3F9F-407E-C09815AFB52C}"/>
              </a:ext>
            </a:extLst>
          </p:cNvPr>
          <p:cNvPicPr>
            <a:picLocks noChangeAspect="1"/>
          </p:cNvPicPr>
          <p:nvPr/>
        </p:nvPicPr>
        <p:blipFill>
          <a:blip r:embed="rId3"/>
          <a:stretch>
            <a:fillRect/>
          </a:stretch>
        </p:blipFill>
        <p:spPr>
          <a:xfrm>
            <a:off x="302181" y="4319946"/>
            <a:ext cx="3297753" cy="2232527"/>
          </a:xfrm>
          <a:prstGeom prst="rect">
            <a:avLst/>
          </a:prstGeom>
        </p:spPr>
      </p:pic>
      <p:sp>
        <p:nvSpPr>
          <p:cNvPr id="8" name="Textfeld 7">
            <a:extLst>
              <a:ext uri="{FF2B5EF4-FFF2-40B4-BE49-F238E27FC236}">
                <a16:creationId xmlns:a16="http://schemas.microsoft.com/office/drawing/2014/main" id="{CA46A821-91F8-EE8F-AE4F-BF28DCDF168C}"/>
              </a:ext>
            </a:extLst>
          </p:cNvPr>
          <p:cNvSpPr txBox="1"/>
          <p:nvPr/>
        </p:nvSpPr>
        <p:spPr>
          <a:xfrm>
            <a:off x="3197848" y="1810575"/>
            <a:ext cx="4993921" cy="5262979"/>
          </a:xfrm>
          <a:prstGeom prst="rect">
            <a:avLst/>
          </a:prstGeom>
          <a:noFill/>
        </p:spPr>
        <p:txBody>
          <a:bodyPr wrap="square">
            <a:spAutoFit/>
          </a:bodyPr>
          <a:lstStyle/>
          <a:p>
            <a:r>
              <a:rPr lang="en-US" sz="1200" b="0" dirty="0">
                <a:effectLst/>
                <a:latin typeface="Consolas" panose="020B0609020204030204" pitchFamily="49" charset="0"/>
              </a:rPr>
              <a:t>from stack import Stack</a:t>
            </a:r>
          </a:p>
          <a:p>
            <a:r>
              <a:rPr lang="en-US" sz="1200" dirty="0">
                <a:latin typeface="Consolas" panose="020B0609020204030204" pitchFamily="49" charset="0"/>
              </a:rPr>
              <a:t>from trees import </a:t>
            </a:r>
            <a:r>
              <a:rPr lang="en-US" sz="1200" dirty="0" err="1">
                <a:latin typeface="Consolas" panose="020B0609020204030204" pitchFamily="49" charset="0"/>
              </a:rPr>
              <a:t>BinaryTree</a:t>
            </a:r>
            <a:endParaRPr lang="en-US" sz="1200" dirty="0">
              <a:latin typeface="Consolas" panose="020B0609020204030204" pitchFamily="49" charset="0"/>
            </a:endParaRPr>
          </a:p>
          <a:p>
            <a:r>
              <a:rPr lang="en-US" sz="1200" b="0" dirty="0">
                <a:effectLst/>
                <a:latin typeface="Consolas" panose="020B0609020204030204" pitchFamily="49" charset="0"/>
              </a:rPr>
              <a:t>def </a:t>
            </a:r>
            <a:r>
              <a:rPr lang="en-US" sz="1200" b="0" dirty="0" err="1">
                <a:effectLst/>
                <a:latin typeface="Consolas" panose="020B0609020204030204" pitchFamily="49" charset="0"/>
              </a:rPr>
              <a:t>buildParseTree</a:t>
            </a:r>
            <a:r>
              <a:rPr lang="en-US" sz="1200" b="0" dirty="0">
                <a:effectLst/>
                <a:latin typeface="Consolas" panose="020B0609020204030204" pitchFamily="49" charset="0"/>
              </a:rPr>
              <a:t>(</a:t>
            </a:r>
            <a:r>
              <a:rPr lang="en-US" sz="1200" b="0" dirty="0" err="1">
                <a:effectLst/>
                <a:latin typeface="Consolas" panose="020B0609020204030204" pitchFamily="49" charset="0"/>
              </a:rPr>
              <a:t>fpexp</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fplist</a:t>
            </a:r>
            <a:r>
              <a:rPr lang="en-US" sz="1200" b="0" dirty="0">
                <a:effectLst/>
                <a:latin typeface="Consolas" panose="020B0609020204030204" pitchFamily="49" charset="0"/>
              </a:rPr>
              <a:t> = </a:t>
            </a:r>
            <a:r>
              <a:rPr lang="en-US" sz="1200" b="0" dirty="0" err="1">
                <a:effectLst/>
                <a:latin typeface="Consolas" panose="020B0609020204030204" pitchFamily="49" charset="0"/>
              </a:rPr>
              <a:t>fpexp.split</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pStack</a:t>
            </a:r>
            <a:r>
              <a:rPr lang="en-US" sz="1200" b="0" dirty="0">
                <a:effectLst/>
                <a:latin typeface="Consolas" panose="020B0609020204030204" pitchFamily="49" charset="0"/>
              </a:rPr>
              <a:t> = Stack()</a:t>
            </a:r>
          </a:p>
          <a:p>
            <a:r>
              <a:rPr lang="en-US" sz="1200" b="0" dirty="0">
                <a:effectLst/>
                <a:latin typeface="Consolas" panose="020B0609020204030204" pitchFamily="49" charset="0"/>
              </a:rPr>
              <a:t>    </a:t>
            </a:r>
            <a:r>
              <a:rPr lang="en-US" sz="1200" b="0" dirty="0" err="1">
                <a:effectLst/>
                <a:latin typeface="Consolas" panose="020B0609020204030204" pitchFamily="49" charset="0"/>
              </a:rPr>
              <a:t>eTree</a:t>
            </a:r>
            <a:r>
              <a:rPr lang="en-US" sz="1200" b="0" dirty="0">
                <a:effectLst/>
                <a:latin typeface="Consolas" panose="020B0609020204030204" pitchFamily="49" charset="0"/>
              </a:rPr>
              <a:t> = </a:t>
            </a:r>
            <a:r>
              <a:rPr lang="en-US" sz="1200" b="0" dirty="0" err="1">
                <a:effectLst/>
                <a:latin typeface="Consolas" panose="020B0609020204030204" pitchFamily="49" charset="0"/>
              </a:rPr>
              <a:t>BinaryTree</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pStack.push</a:t>
            </a:r>
            <a:r>
              <a:rPr lang="en-US" sz="1200" b="0" dirty="0">
                <a:effectLst/>
                <a:latin typeface="Consolas" panose="020B0609020204030204" pitchFamily="49" charset="0"/>
              </a:rPr>
              <a:t>(</a:t>
            </a:r>
            <a:r>
              <a:rPr lang="en-US" sz="1200" b="0" dirty="0" err="1">
                <a:effectLst/>
                <a:latin typeface="Consolas" panose="020B0609020204030204" pitchFamily="49" charset="0"/>
              </a:rPr>
              <a:t>eTree</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currentTree</a:t>
            </a:r>
            <a:r>
              <a:rPr lang="en-US" sz="1200" b="0" dirty="0">
                <a:effectLst/>
                <a:latin typeface="Consolas" panose="020B0609020204030204" pitchFamily="49" charset="0"/>
              </a:rPr>
              <a:t> = </a:t>
            </a:r>
            <a:r>
              <a:rPr lang="en-US" sz="1200" b="0" dirty="0" err="1">
                <a:effectLst/>
                <a:latin typeface="Consolas" panose="020B0609020204030204" pitchFamily="49" charset="0"/>
              </a:rPr>
              <a:t>eTree</a:t>
            </a:r>
            <a:endParaRPr lang="en-US" sz="1200" b="0" dirty="0">
              <a:effectLst/>
              <a:latin typeface="Consolas" panose="020B0609020204030204" pitchFamily="49" charset="0"/>
            </a:endParaRPr>
          </a:p>
          <a:p>
            <a:r>
              <a:rPr lang="en-US" sz="1200" b="0" dirty="0">
                <a:effectLst/>
                <a:latin typeface="Consolas" panose="020B0609020204030204" pitchFamily="49" charset="0"/>
              </a:rPr>
              <a:t>    for </a:t>
            </a:r>
            <a:r>
              <a:rPr lang="en-US" sz="1200" b="0" dirty="0" err="1">
                <a:effectLst/>
                <a:latin typeface="Consolas" panose="020B0609020204030204" pitchFamily="49" charset="0"/>
              </a:rPr>
              <a:t>i</a:t>
            </a:r>
            <a:r>
              <a:rPr lang="en-US" sz="1200" b="0" dirty="0">
                <a:effectLst/>
                <a:latin typeface="Consolas" panose="020B0609020204030204" pitchFamily="49" charset="0"/>
              </a:rPr>
              <a:t> in </a:t>
            </a:r>
            <a:r>
              <a:rPr lang="en-US" sz="1200" b="0" dirty="0" err="1">
                <a:effectLst/>
                <a:latin typeface="Consolas" panose="020B0609020204030204" pitchFamily="49" charset="0"/>
              </a:rPr>
              <a:t>fplist</a:t>
            </a:r>
            <a:r>
              <a:rPr lang="en-US" sz="1200" b="0" dirty="0">
                <a:effectLst/>
                <a:latin typeface="Consolas" panose="020B0609020204030204" pitchFamily="49" charset="0"/>
              </a:rPr>
              <a:t>:</a:t>
            </a:r>
          </a:p>
          <a:p>
            <a:r>
              <a:rPr lang="en-US" sz="1200" b="0" dirty="0">
                <a:effectLst/>
                <a:latin typeface="Consolas" panose="020B0609020204030204" pitchFamily="49" charset="0"/>
              </a:rPr>
              <a:t>        if </a:t>
            </a:r>
            <a:r>
              <a:rPr lang="en-US" sz="1200" b="0" dirty="0" err="1">
                <a:effectLst/>
                <a:latin typeface="Consolas" panose="020B0609020204030204" pitchFamily="49" charset="0"/>
              </a:rPr>
              <a:t>i</a:t>
            </a:r>
            <a:r>
              <a:rPr lang="en-US" sz="1200" b="0" dirty="0">
                <a:effectLst/>
                <a:latin typeface="Consolas" panose="020B0609020204030204" pitchFamily="49" charset="0"/>
              </a:rPr>
              <a:t> == '(':</a:t>
            </a:r>
          </a:p>
          <a:p>
            <a:r>
              <a:rPr lang="en-US" sz="1200" b="0" dirty="0">
                <a:effectLst/>
                <a:latin typeface="Consolas" panose="020B0609020204030204" pitchFamily="49" charset="0"/>
              </a:rPr>
              <a:t>            </a:t>
            </a:r>
            <a:r>
              <a:rPr lang="en-US" sz="1200" b="0" dirty="0" err="1">
                <a:effectLst/>
                <a:latin typeface="Consolas" panose="020B0609020204030204" pitchFamily="49" charset="0"/>
              </a:rPr>
              <a:t>currentTree.insertLeft</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pStack.push</a:t>
            </a:r>
            <a:r>
              <a:rPr lang="en-US" sz="1200" b="0" dirty="0">
                <a:effectLst/>
                <a:latin typeface="Consolas" panose="020B0609020204030204" pitchFamily="49" charset="0"/>
              </a:rPr>
              <a:t>(</a:t>
            </a:r>
            <a:r>
              <a:rPr lang="en-US" sz="1200" b="0" dirty="0" err="1">
                <a:effectLst/>
                <a:latin typeface="Consolas" panose="020B0609020204030204" pitchFamily="49" charset="0"/>
              </a:rPr>
              <a:t>currentTree</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currentTree</a:t>
            </a:r>
            <a:r>
              <a:rPr lang="en-US" sz="1200" b="0" dirty="0">
                <a:effectLst/>
                <a:latin typeface="Consolas" panose="020B0609020204030204" pitchFamily="49" charset="0"/>
              </a:rPr>
              <a:t> = </a:t>
            </a:r>
            <a:r>
              <a:rPr lang="en-US" sz="1200" b="0" dirty="0" err="1">
                <a:effectLst/>
                <a:latin typeface="Consolas" panose="020B0609020204030204" pitchFamily="49" charset="0"/>
              </a:rPr>
              <a:t>currentTree.getLeftChild</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elif</a:t>
            </a:r>
            <a:r>
              <a:rPr lang="en-US" sz="1200" b="0" dirty="0">
                <a:effectLst/>
                <a:latin typeface="Consolas" panose="020B0609020204030204" pitchFamily="49" charset="0"/>
              </a:rPr>
              <a:t> </a:t>
            </a:r>
            <a:r>
              <a:rPr lang="en-US" sz="1200" b="0" dirty="0" err="1">
                <a:effectLst/>
                <a:latin typeface="Consolas" panose="020B0609020204030204" pitchFamily="49" charset="0"/>
              </a:rPr>
              <a:t>i</a:t>
            </a:r>
            <a:r>
              <a:rPr lang="en-US" sz="1200" b="0" dirty="0">
                <a:effectLst/>
                <a:latin typeface="Consolas" panose="020B0609020204030204" pitchFamily="49" charset="0"/>
              </a:rPr>
              <a:t> not in '+-*/)':</a:t>
            </a:r>
          </a:p>
          <a:p>
            <a:r>
              <a:rPr lang="en-US" sz="1200" b="0" dirty="0">
                <a:effectLst/>
                <a:latin typeface="Consolas" panose="020B0609020204030204" pitchFamily="49" charset="0"/>
              </a:rPr>
              <a:t>            </a:t>
            </a:r>
            <a:r>
              <a:rPr lang="en-US" sz="1200" b="0" dirty="0" err="1">
                <a:effectLst/>
                <a:latin typeface="Consolas" panose="020B0609020204030204" pitchFamily="49" charset="0"/>
              </a:rPr>
              <a:t>currentTree.setRootVal</a:t>
            </a:r>
            <a:r>
              <a:rPr lang="en-US" sz="1200" b="0" dirty="0">
                <a:effectLst/>
                <a:latin typeface="Consolas" panose="020B0609020204030204" pitchFamily="49" charset="0"/>
              </a:rPr>
              <a:t>(eval(</a:t>
            </a:r>
            <a:r>
              <a:rPr lang="en-US" sz="1200" b="0" dirty="0" err="1">
                <a:effectLst/>
                <a:latin typeface="Consolas" panose="020B0609020204030204" pitchFamily="49" charset="0"/>
              </a:rPr>
              <a:t>i</a:t>
            </a:r>
            <a:r>
              <a:rPr lang="en-US" sz="1200" b="0" dirty="0">
                <a:effectLst/>
                <a:latin typeface="Consolas" panose="020B0609020204030204" pitchFamily="49" charset="0"/>
              </a:rPr>
              <a:t>))</a:t>
            </a:r>
          </a:p>
          <a:p>
            <a:r>
              <a:rPr lang="en-US" sz="1200" b="0" dirty="0">
                <a:effectLst/>
                <a:latin typeface="Consolas" panose="020B0609020204030204" pitchFamily="49" charset="0"/>
              </a:rPr>
              <a:t>            parent = </a:t>
            </a:r>
            <a:r>
              <a:rPr lang="en-US" sz="1200" b="0" dirty="0" err="1">
                <a:effectLst/>
                <a:latin typeface="Consolas" panose="020B0609020204030204" pitchFamily="49" charset="0"/>
              </a:rPr>
              <a:t>pStack.pop</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currentTree</a:t>
            </a:r>
            <a:r>
              <a:rPr lang="en-US" sz="1200" b="0" dirty="0">
                <a:effectLst/>
                <a:latin typeface="Consolas" panose="020B0609020204030204" pitchFamily="49" charset="0"/>
              </a:rPr>
              <a:t> = parent</a:t>
            </a:r>
          </a:p>
          <a:p>
            <a:r>
              <a:rPr lang="en-US" sz="1200" b="0" dirty="0">
                <a:effectLst/>
                <a:latin typeface="Consolas" panose="020B0609020204030204" pitchFamily="49" charset="0"/>
              </a:rPr>
              <a:t>        </a:t>
            </a:r>
            <a:r>
              <a:rPr lang="en-US" sz="1200" b="0" dirty="0" err="1">
                <a:effectLst/>
                <a:latin typeface="Consolas" panose="020B0609020204030204" pitchFamily="49" charset="0"/>
              </a:rPr>
              <a:t>elif</a:t>
            </a:r>
            <a:r>
              <a:rPr lang="en-US" sz="1200" b="0" dirty="0">
                <a:effectLst/>
                <a:latin typeface="Consolas" panose="020B0609020204030204" pitchFamily="49" charset="0"/>
              </a:rPr>
              <a:t> </a:t>
            </a:r>
            <a:r>
              <a:rPr lang="en-US" sz="1200" b="0" dirty="0" err="1">
                <a:effectLst/>
                <a:latin typeface="Consolas" panose="020B0609020204030204" pitchFamily="49" charset="0"/>
              </a:rPr>
              <a:t>i</a:t>
            </a:r>
            <a:r>
              <a:rPr lang="en-US" sz="1200" b="0" dirty="0">
                <a:effectLst/>
                <a:latin typeface="Consolas" panose="020B0609020204030204" pitchFamily="49" charset="0"/>
              </a:rPr>
              <a:t> in '+-*/':</a:t>
            </a:r>
          </a:p>
          <a:p>
            <a:r>
              <a:rPr lang="en-US" sz="1200" b="0" dirty="0">
                <a:effectLst/>
                <a:latin typeface="Consolas" panose="020B0609020204030204" pitchFamily="49" charset="0"/>
              </a:rPr>
              <a:t>            </a:t>
            </a:r>
            <a:r>
              <a:rPr lang="en-US" sz="1200" b="0" dirty="0" err="1">
                <a:effectLst/>
                <a:latin typeface="Consolas" panose="020B0609020204030204" pitchFamily="49" charset="0"/>
              </a:rPr>
              <a:t>currentTree.setRootVal</a:t>
            </a:r>
            <a:r>
              <a:rPr lang="en-US" sz="1200" b="0" dirty="0">
                <a:effectLst/>
                <a:latin typeface="Consolas" panose="020B0609020204030204" pitchFamily="49" charset="0"/>
              </a:rPr>
              <a:t>(</a:t>
            </a:r>
            <a:r>
              <a:rPr lang="en-US" sz="1200" b="0" dirty="0" err="1">
                <a:effectLst/>
                <a:latin typeface="Consolas" panose="020B0609020204030204" pitchFamily="49" charset="0"/>
              </a:rPr>
              <a:t>i</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currentTree.insertRight</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pStack.push</a:t>
            </a:r>
            <a:r>
              <a:rPr lang="en-US" sz="1200" b="0" dirty="0">
                <a:effectLst/>
                <a:latin typeface="Consolas" panose="020B0609020204030204" pitchFamily="49" charset="0"/>
              </a:rPr>
              <a:t>(</a:t>
            </a:r>
            <a:r>
              <a:rPr lang="en-US" sz="1200" b="0" dirty="0" err="1">
                <a:effectLst/>
                <a:latin typeface="Consolas" panose="020B0609020204030204" pitchFamily="49" charset="0"/>
              </a:rPr>
              <a:t>currentTree</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currentTree</a:t>
            </a:r>
            <a:r>
              <a:rPr lang="en-US" sz="1200" b="0" dirty="0">
                <a:effectLst/>
                <a:latin typeface="Consolas" panose="020B0609020204030204" pitchFamily="49" charset="0"/>
              </a:rPr>
              <a:t> = </a:t>
            </a:r>
            <a:r>
              <a:rPr lang="en-US" sz="1200" b="0" dirty="0" err="1">
                <a:effectLst/>
                <a:latin typeface="Consolas" panose="020B0609020204030204" pitchFamily="49" charset="0"/>
              </a:rPr>
              <a:t>currentTree.getRightChild</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elif</a:t>
            </a:r>
            <a:r>
              <a:rPr lang="en-US" sz="1200" b="0" dirty="0">
                <a:effectLst/>
                <a:latin typeface="Consolas" panose="020B0609020204030204" pitchFamily="49" charset="0"/>
              </a:rPr>
              <a:t> </a:t>
            </a:r>
            <a:r>
              <a:rPr lang="en-US" sz="1200" b="0" dirty="0" err="1">
                <a:effectLst/>
                <a:latin typeface="Consolas" panose="020B0609020204030204" pitchFamily="49" charset="0"/>
              </a:rPr>
              <a:t>i</a:t>
            </a:r>
            <a:r>
              <a:rPr lang="en-US" sz="1200" b="0" dirty="0">
                <a:effectLst/>
                <a:latin typeface="Consolas" panose="020B0609020204030204" pitchFamily="49" charset="0"/>
              </a:rPr>
              <a:t> == ')':</a:t>
            </a:r>
          </a:p>
          <a:p>
            <a:r>
              <a:rPr lang="en-US" sz="1200" b="0" dirty="0">
                <a:effectLst/>
                <a:latin typeface="Consolas" panose="020B0609020204030204" pitchFamily="49" charset="0"/>
              </a:rPr>
              <a:t>            </a:t>
            </a:r>
            <a:r>
              <a:rPr lang="en-US" sz="1200" b="0" dirty="0" err="1">
                <a:effectLst/>
                <a:latin typeface="Consolas" panose="020B0609020204030204" pitchFamily="49" charset="0"/>
              </a:rPr>
              <a:t>currentTree</a:t>
            </a:r>
            <a:r>
              <a:rPr lang="en-US" sz="1200" b="0" dirty="0">
                <a:effectLst/>
                <a:latin typeface="Consolas" panose="020B0609020204030204" pitchFamily="49" charset="0"/>
              </a:rPr>
              <a:t> = </a:t>
            </a:r>
            <a:r>
              <a:rPr lang="en-US" sz="1200" b="0" dirty="0" err="1">
                <a:effectLst/>
                <a:latin typeface="Consolas" panose="020B0609020204030204" pitchFamily="49" charset="0"/>
              </a:rPr>
              <a:t>pStack.pop</a:t>
            </a:r>
            <a:r>
              <a:rPr lang="en-US" sz="1200" b="0" dirty="0">
                <a:effectLst/>
                <a:latin typeface="Consolas" panose="020B0609020204030204" pitchFamily="49" charset="0"/>
              </a:rPr>
              <a:t>()</a:t>
            </a:r>
          </a:p>
          <a:p>
            <a:r>
              <a:rPr lang="en-US" sz="1200" b="0" dirty="0">
                <a:effectLst/>
                <a:latin typeface="Consolas" panose="020B0609020204030204" pitchFamily="49" charset="0"/>
              </a:rPr>
              <a:t>        else:</a:t>
            </a:r>
          </a:p>
          <a:p>
            <a:r>
              <a:rPr lang="en-US" sz="1200" b="0" dirty="0">
                <a:effectLst/>
                <a:latin typeface="Consolas" panose="020B0609020204030204" pitchFamily="49" charset="0"/>
              </a:rPr>
              <a:t>            raise </a:t>
            </a:r>
            <a:r>
              <a:rPr lang="en-US" sz="1200" b="0" dirty="0" err="1">
                <a:effectLst/>
                <a:latin typeface="Consolas" panose="020B0609020204030204" pitchFamily="49" charset="0"/>
              </a:rPr>
              <a:t>ValueError</a:t>
            </a:r>
            <a:r>
              <a:rPr lang="en-US" sz="1200" b="0" dirty="0">
                <a:effectLst/>
                <a:latin typeface="Consolas" panose="020B0609020204030204" pitchFamily="49" charset="0"/>
              </a:rPr>
              <a:t>("Unknown Operator: " + </a:t>
            </a:r>
            <a:r>
              <a:rPr lang="en-US" sz="1200" b="0" dirty="0" err="1">
                <a:effectLst/>
                <a:latin typeface="Consolas" panose="020B0609020204030204" pitchFamily="49" charset="0"/>
              </a:rPr>
              <a:t>i</a:t>
            </a:r>
            <a:r>
              <a:rPr lang="en-US" sz="1200" b="0" dirty="0">
                <a:effectLst/>
                <a:latin typeface="Consolas" panose="020B0609020204030204" pitchFamily="49" charset="0"/>
              </a:rPr>
              <a:t>)</a:t>
            </a:r>
          </a:p>
          <a:p>
            <a:r>
              <a:rPr lang="en-US" sz="1200" b="0" dirty="0">
                <a:effectLst/>
                <a:latin typeface="Consolas" panose="020B0609020204030204" pitchFamily="49" charset="0"/>
              </a:rPr>
              <a:t>    return </a:t>
            </a:r>
            <a:r>
              <a:rPr lang="en-US" sz="1200" b="0" dirty="0" err="1">
                <a:effectLst/>
                <a:latin typeface="Consolas" panose="020B0609020204030204" pitchFamily="49" charset="0"/>
              </a:rPr>
              <a:t>eTree</a:t>
            </a:r>
            <a:endParaRPr lang="en-US" sz="1200" b="0" dirty="0">
              <a:effectLst/>
              <a:latin typeface="Consolas" panose="020B0609020204030204" pitchFamily="49" charset="0"/>
            </a:endParaRPr>
          </a:p>
        </p:txBody>
      </p:sp>
      <p:sp>
        <p:nvSpPr>
          <p:cNvPr id="12" name="Textfeld 11">
            <a:extLst>
              <a:ext uri="{FF2B5EF4-FFF2-40B4-BE49-F238E27FC236}">
                <a16:creationId xmlns:a16="http://schemas.microsoft.com/office/drawing/2014/main" id="{1BD84922-570E-4C3A-DE91-692EE975DE18}"/>
              </a:ext>
            </a:extLst>
          </p:cNvPr>
          <p:cNvSpPr txBox="1"/>
          <p:nvPr/>
        </p:nvSpPr>
        <p:spPr>
          <a:xfrm>
            <a:off x="6667383" y="1714791"/>
            <a:ext cx="4900673" cy="2308324"/>
          </a:xfrm>
          <a:prstGeom prst="rect">
            <a:avLst/>
          </a:prstGeom>
          <a:noFill/>
        </p:spPr>
        <p:txBody>
          <a:bodyPr wrap="square">
            <a:spAutoFit/>
          </a:bodyPr>
          <a:lstStyle/>
          <a:p>
            <a:r>
              <a:rPr lang="en-US" sz="1200" b="0" dirty="0">
                <a:effectLst/>
                <a:latin typeface="Consolas" panose="020B0609020204030204" pitchFamily="49" charset="0"/>
              </a:rPr>
              <a:t>def evaluate(</a:t>
            </a:r>
            <a:r>
              <a:rPr lang="en-US" sz="1200" b="0" dirty="0" err="1">
                <a:effectLst/>
                <a:latin typeface="Consolas" panose="020B0609020204030204" pitchFamily="49" charset="0"/>
              </a:rPr>
              <a:t>parseTree</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opers</a:t>
            </a:r>
            <a:r>
              <a:rPr lang="en-US" sz="1200" b="0" dirty="0">
                <a:effectLst/>
                <a:latin typeface="Consolas" panose="020B0609020204030204" pitchFamily="49" charset="0"/>
              </a:rPr>
              <a:t> = {'+': </a:t>
            </a:r>
            <a:r>
              <a:rPr lang="en-US" sz="1200" b="0" dirty="0" err="1">
                <a:effectLst/>
                <a:latin typeface="Consolas" panose="020B0609020204030204" pitchFamily="49" charset="0"/>
              </a:rPr>
              <a:t>operator.add</a:t>
            </a:r>
            <a:r>
              <a:rPr lang="en-US" sz="1200" b="0" dirty="0">
                <a:effectLst/>
                <a:latin typeface="Consolas" panose="020B0609020204030204" pitchFamily="49" charset="0"/>
              </a:rPr>
              <a:t>, '-': </a:t>
            </a:r>
            <a:r>
              <a:rPr lang="en-US" sz="1200" b="0" dirty="0" err="1">
                <a:effectLst/>
                <a:latin typeface="Consolas" panose="020B0609020204030204" pitchFamily="49" charset="0"/>
              </a:rPr>
              <a:t>operator.sub</a:t>
            </a:r>
            <a:r>
              <a:rPr lang="en-US" sz="1200" b="0" dirty="0">
                <a:effectLst/>
                <a:latin typeface="Consolas" panose="020B0609020204030204" pitchFamily="49" charset="0"/>
              </a:rPr>
              <a:t>, </a:t>
            </a:r>
          </a:p>
          <a:p>
            <a:r>
              <a:rPr lang="en-US" sz="1200" b="0" dirty="0">
                <a:effectLst/>
                <a:latin typeface="Consolas" panose="020B0609020204030204" pitchFamily="49" charset="0"/>
              </a:rPr>
              <a:t>             '*': </a:t>
            </a:r>
            <a:r>
              <a:rPr lang="en-US" sz="1200" b="0" dirty="0" err="1">
                <a:effectLst/>
                <a:latin typeface="Consolas" panose="020B0609020204030204" pitchFamily="49" charset="0"/>
              </a:rPr>
              <a:t>operator.mul</a:t>
            </a:r>
            <a:r>
              <a:rPr lang="en-US" sz="1200" b="0" dirty="0">
                <a:effectLst/>
                <a:latin typeface="Consolas" panose="020B0609020204030204" pitchFamily="49" charset="0"/>
              </a:rPr>
              <a:t>, '/': </a:t>
            </a:r>
            <a:r>
              <a:rPr lang="en-US" sz="1200" b="0" dirty="0" err="1">
                <a:effectLst/>
                <a:latin typeface="Consolas" panose="020B0609020204030204" pitchFamily="49" charset="0"/>
              </a:rPr>
              <a:t>operator.truediv</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leftC</a:t>
            </a:r>
            <a:r>
              <a:rPr lang="en-US" sz="1200" b="0" dirty="0">
                <a:effectLst/>
                <a:latin typeface="Consolas" panose="020B0609020204030204" pitchFamily="49" charset="0"/>
              </a:rPr>
              <a:t> = </a:t>
            </a:r>
            <a:r>
              <a:rPr lang="en-US" sz="1200" b="0" dirty="0" err="1">
                <a:effectLst/>
                <a:latin typeface="Consolas" panose="020B0609020204030204" pitchFamily="49" charset="0"/>
              </a:rPr>
              <a:t>parseTree.getLeftChild</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rightC</a:t>
            </a:r>
            <a:r>
              <a:rPr lang="en-US" sz="1200" b="0" dirty="0">
                <a:effectLst/>
                <a:latin typeface="Consolas" panose="020B0609020204030204" pitchFamily="49" charset="0"/>
              </a:rPr>
              <a:t> = </a:t>
            </a:r>
            <a:r>
              <a:rPr lang="en-US" sz="1200" b="0" dirty="0" err="1">
                <a:effectLst/>
                <a:latin typeface="Consolas" panose="020B0609020204030204" pitchFamily="49" charset="0"/>
              </a:rPr>
              <a:t>parseTree.getRightChild</a:t>
            </a:r>
            <a:r>
              <a:rPr lang="en-US" sz="1200" b="0" dirty="0">
                <a:effectLst/>
                <a:latin typeface="Consolas" panose="020B0609020204030204" pitchFamily="49" charset="0"/>
              </a:rPr>
              <a:t>()</a:t>
            </a:r>
          </a:p>
          <a:p>
            <a:br>
              <a:rPr lang="en-US" sz="1200" b="0" dirty="0">
                <a:effectLst/>
                <a:latin typeface="Consolas" panose="020B0609020204030204" pitchFamily="49" charset="0"/>
              </a:rPr>
            </a:br>
            <a:r>
              <a:rPr lang="en-US" sz="1200" b="0" dirty="0">
                <a:effectLst/>
                <a:latin typeface="Consolas" panose="020B0609020204030204" pitchFamily="49" charset="0"/>
              </a:rPr>
              <a:t>    if </a:t>
            </a:r>
            <a:r>
              <a:rPr lang="en-US" sz="1200" b="0" dirty="0" err="1">
                <a:effectLst/>
                <a:latin typeface="Consolas" panose="020B0609020204030204" pitchFamily="49" charset="0"/>
              </a:rPr>
              <a:t>leftC</a:t>
            </a:r>
            <a:r>
              <a:rPr lang="en-US" sz="1200" b="0" dirty="0">
                <a:effectLst/>
                <a:latin typeface="Consolas" panose="020B0609020204030204" pitchFamily="49" charset="0"/>
              </a:rPr>
              <a:t> and </a:t>
            </a:r>
            <a:r>
              <a:rPr lang="en-US" sz="1200" b="0" dirty="0" err="1">
                <a:effectLst/>
                <a:latin typeface="Consolas" panose="020B0609020204030204" pitchFamily="49" charset="0"/>
              </a:rPr>
              <a:t>rightC</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fn</a:t>
            </a:r>
            <a:r>
              <a:rPr lang="en-US" sz="1200" b="0" dirty="0">
                <a:effectLst/>
                <a:latin typeface="Consolas" panose="020B0609020204030204" pitchFamily="49" charset="0"/>
              </a:rPr>
              <a:t> = </a:t>
            </a:r>
            <a:r>
              <a:rPr lang="en-US" sz="1200" b="0" dirty="0" err="1">
                <a:effectLst/>
                <a:latin typeface="Consolas" panose="020B0609020204030204" pitchFamily="49" charset="0"/>
              </a:rPr>
              <a:t>opers</a:t>
            </a:r>
            <a:r>
              <a:rPr lang="en-US" sz="1200" b="0" dirty="0">
                <a:effectLst/>
                <a:latin typeface="Consolas" panose="020B0609020204030204" pitchFamily="49" charset="0"/>
              </a:rPr>
              <a:t>[</a:t>
            </a:r>
            <a:r>
              <a:rPr lang="en-US" sz="1200" b="0" dirty="0" err="1">
                <a:effectLst/>
                <a:latin typeface="Consolas" panose="020B0609020204030204" pitchFamily="49" charset="0"/>
              </a:rPr>
              <a:t>parseTree.getRootVal</a:t>
            </a:r>
            <a:r>
              <a:rPr lang="en-US" sz="1200" b="0" dirty="0">
                <a:effectLst/>
                <a:latin typeface="Consolas" panose="020B0609020204030204" pitchFamily="49" charset="0"/>
              </a:rPr>
              <a:t>()]</a:t>
            </a:r>
          </a:p>
          <a:p>
            <a:r>
              <a:rPr lang="en-US" sz="1200" b="0" dirty="0">
                <a:effectLst/>
                <a:latin typeface="Consolas" panose="020B0609020204030204" pitchFamily="49" charset="0"/>
              </a:rPr>
              <a:t>        return </a:t>
            </a:r>
            <a:r>
              <a:rPr lang="en-US" sz="1200" b="0" dirty="0" err="1">
                <a:effectLst/>
                <a:latin typeface="Consolas" panose="020B0609020204030204" pitchFamily="49" charset="0"/>
              </a:rPr>
              <a:t>fn</a:t>
            </a:r>
            <a:r>
              <a:rPr lang="en-US" sz="1200" b="0" dirty="0">
                <a:effectLst/>
                <a:latin typeface="Consolas" panose="020B0609020204030204" pitchFamily="49" charset="0"/>
              </a:rPr>
              <a:t>(evaluate(</a:t>
            </a:r>
            <a:r>
              <a:rPr lang="en-US" sz="1200" b="0" dirty="0" err="1">
                <a:effectLst/>
                <a:latin typeface="Consolas" panose="020B0609020204030204" pitchFamily="49" charset="0"/>
              </a:rPr>
              <a:t>leftC</a:t>
            </a:r>
            <a:r>
              <a:rPr lang="en-US" sz="1200" b="0" dirty="0">
                <a:effectLst/>
                <a:latin typeface="Consolas" panose="020B0609020204030204" pitchFamily="49" charset="0"/>
              </a:rPr>
              <a:t>), </a:t>
            </a:r>
          </a:p>
          <a:p>
            <a:r>
              <a:rPr lang="en-US" sz="1200" b="0" dirty="0">
                <a:effectLst/>
                <a:latin typeface="Consolas" panose="020B0609020204030204" pitchFamily="49" charset="0"/>
              </a:rPr>
              <a:t>                  evaluate(</a:t>
            </a:r>
            <a:r>
              <a:rPr lang="en-US" sz="1200" b="0" dirty="0" err="1">
                <a:effectLst/>
                <a:latin typeface="Consolas" panose="020B0609020204030204" pitchFamily="49" charset="0"/>
              </a:rPr>
              <a:t>rightC</a:t>
            </a:r>
            <a:r>
              <a:rPr lang="en-US" sz="1200" b="0" dirty="0">
                <a:effectLst/>
                <a:latin typeface="Consolas" panose="020B0609020204030204" pitchFamily="49" charset="0"/>
              </a:rPr>
              <a:t>))</a:t>
            </a:r>
          </a:p>
          <a:p>
            <a:r>
              <a:rPr lang="en-US" sz="1200" b="0" dirty="0">
                <a:effectLst/>
                <a:latin typeface="Consolas" panose="020B0609020204030204" pitchFamily="49" charset="0"/>
              </a:rPr>
              <a:t>    else:</a:t>
            </a:r>
          </a:p>
          <a:p>
            <a:r>
              <a:rPr lang="en-US" sz="1200" b="0" dirty="0">
                <a:effectLst/>
                <a:latin typeface="Consolas" panose="020B0609020204030204" pitchFamily="49" charset="0"/>
              </a:rPr>
              <a:t>        return </a:t>
            </a:r>
            <a:r>
              <a:rPr lang="en-US" sz="1200" b="0" dirty="0" err="1">
                <a:effectLst/>
                <a:latin typeface="Consolas" panose="020B0609020204030204" pitchFamily="49" charset="0"/>
              </a:rPr>
              <a:t>parseTree.getRootVal</a:t>
            </a:r>
            <a:r>
              <a:rPr lang="en-US" sz="1200" b="0" dirty="0">
                <a:effectLst/>
                <a:latin typeface="Consolas" panose="020B0609020204030204" pitchFamily="49" charset="0"/>
              </a:rPr>
              <a:t>()</a:t>
            </a:r>
          </a:p>
        </p:txBody>
      </p:sp>
    </p:spTree>
    <p:extLst>
      <p:ext uri="{BB962C8B-B14F-4D97-AF65-F5344CB8AC3E}">
        <p14:creationId xmlns:p14="http://schemas.microsoft.com/office/powerpoint/2010/main" val="2366373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b="0" strike="noStrike" spc="-1" dirty="0">
                <a:solidFill>
                  <a:srgbClr val="000000"/>
                </a:solidFill>
                <a:latin typeface="Century Schoolbook"/>
              </a:rPr>
              <a:t>树</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Trees)</a:t>
            </a:r>
            <a:br>
              <a:rPr lang="en-US" sz="1800" dirty="0"/>
            </a:br>
            <a:r>
              <a:rPr lang="zh-CN" altLang="en-US" sz="1800" b="0" strike="noStrike" spc="-1" dirty="0">
                <a:solidFill>
                  <a:srgbClr val="000000"/>
                </a:solidFill>
                <a:latin typeface="Century Schoolbook"/>
              </a:rPr>
              <a:t>二叉堆</a:t>
            </a: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Binary Heap)</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6" name="Textfeld 5">
            <a:extLst>
              <a:ext uri="{FF2B5EF4-FFF2-40B4-BE49-F238E27FC236}">
                <a16:creationId xmlns:a16="http://schemas.microsoft.com/office/drawing/2014/main" id="{FCB4240E-EFA8-7C12-41C7-EF82479BB0D6}"/>
              </a:ext>
            </a:extLst>
          </p:cNvPr>
          <p:cNvSpPr txBox="1"/>
          <p:nvPr/>
        </p:nvSpPr>
        <p:spPr>
          <a:xfrm>
            <a:off x="185979" y="2967312"/>
            <a:ext cx="5734374" cy="2677656"/>
          </a:xfrm>
          <a:prstGeom prst="rect">
            <a:avLst/>
          </a:prstGeom>
          <a:noFill/>
        </p:spPr>
        <p:txBody>
          <a:bodyPr wrap="square">
            <a:spAutoFit/>
          </a:bodyPr>
          <a:lstStyle/>
          <a:p>
            <a:r>
              <a:rPr lang="de-DE" sz="1400" b="0" strike="noStrike" spc="-1" dirty="0">
                <a:solidFill>
                  <a:srgbClr val="000000"/>
                </a:solidFill>
                <a:latin typeface="Arial"/>
              </a:rPr>
              <a:t>ADT </a:t>
            </a:r>
            <a:r>
              <a:rPr lang="zh-CN" altLang="en-US" sz="1400" b="0" strike="noStrike" spc="-1" dirty="0">
                <a:solidFill>
                  <a:srgbClr val="000000"/>
                </a:solidFill>
                <a:latin typeface="Arial"/>
              </a:rPr>
              <a:t>二叉堆</a:t>
            </a:r>
            <a:r>
              <a:rPr lang="de-DE" sz="1400" b="0" strike="noStrike" spc="-1" dirty="0">
                <a:solidFill>
                  <a:srgbClr val="000000"/>
                </a:solidFill>
                <a:latin typeface="Arial"/>
              </a:rPr>
              <a:t>(</a:t>
            </a:r>
            <a:r>
              <a:rPr lang="en-US" altLang="zh-CN" sz="1400" b="0" strike="noStrike" spc="-1" dirty="0">
                <a:solidFill>
                  <a:srgbClr val="000000"/>
                </a:solidFill>
                <a:latin typeface="Arial"/>
              </a:rPr>
              <a:t>binary heap</a:t>
            </a:r>
            <a:r>
              <a:rPr lang="de-DE" sz="1400" b="0" strike="noStrike" spc="-1" dirty="0">
                <a:solidFill>
                  <a:srgbClr val="000000"/>
                </a:solidFill>
                <a:latin typeface="Arial"/>
              </a:rPr>
              <a:t>)</a:t>
            </a:r>
          </a:p>
          <a:p>
            <a:r>
              <a:rPr lang="de-DE" sz="1400" b="0" strike="noStrike" spc="-1" dirty="0">
                <a:solidFill>
                  <a:srgbClr val="000000"/>
                </a:solidFill>
                <a:latin typeface="Arial"/>
              </a:rPr>
              <a:t>Data</a:t>
            </a:r>
          </a:p>
          <a:p>
            <a:r>
              <a:rPr lang="de-DE" sz="1400" b="0" strike="noStrike" spc="-1" dirty="0">
                <a:solidFill>
                  <a:srgbClr val="000000"/>
                </a:solidFill>
                <a:latin typeface="Arial"/>
              </a:rPr>
              <a:t>	</a:t>
            </a:r>
            <a:r>
              <a:rPr lang="zh-CN" altLang="en-US" sz="1400" i="0" dirty="0">
                <a:effectLst/>
                <a:latin typeface="-apple-system"/>
              </a:rPr>
              <a:t>二叉堆</a:t>
            </a:r>
            <a:r>
              <a:rPr lang="zh-CN" altLang="en-US" sz="1400" b="0" i="0" dirty="0">
                <a:effectLst/>
                <a:latin typeface="-apple-system"/>
              </a:rPr>
              <a:t>是完全二叉树或者是近似完全二叉树</a:t>
            </a:r>
            <a:r>
              <a:rPr lang="zh-CN" sz="1400" b="0" strike="noStrike" spc="-1" dirty="0">
                <a:solidFill>
                  <a:srgbClr val="000000"/>
                </a:solidFill>
                <a:latin typeface="Arial"/>
              </a:rPr>
              <a:t>。</a:t>
            </a:r>
            <a:endParaRPr lang="de-DE" sz="1400" b="0" strike="noStrike" spc="-1" dirty="0">
              <a:solidFill>
                <a:srgbClr val="000000"/>
              </a:solidFill>
              <a:latin typeface="Arial"/>
            </a:endParaRPr>
          </a:p>
          <a:p>
            <a:r>
              <a:rPr lang="de-DE" sz="1400" b="0" strike="noStrike" spc="-1" dirty="0">
                <a:solidFill>
                  <a:srgbClr val="000000"/>
                </a:solidFill>
                <a:latin typeface="Arial"/>
              </a:rPr>
              <a:t>Operation</a:t>
            </a:r>
          </a:p>
          <a:p>
            <a:pPr lvl="1"/>
            <a:r>
              <a:rPr lang="de-DE" sz="1400" b="0" strike="noStrike" spc="-1" dirty="0" err="1">
                <a:solidFill>
                  <a:srgbClr val="000000"/>
                </a:solidFill>
                <a:latin typeface="Arial"/>
              </a:rPr>
              <a:t>BinaryHeap</a:t>
            </a:r>
            <a:r>
              <a:rPr lang="de-DE" sz="1400" b="0" strike="noStrike" spc="-1" dirty="0">
                <a:solidFill>
                  <a:srgbClr val="000000"/>
                </a:solidFill>
                <a:latin typeface="Arial"/>
              </a:rPr>
              <a:t>()	</a:t>
            </a:r>
            <a:r>
              <a:rPr lang="zh-CN" altLang="en-US" sz="1400" b="0" strike="noStrike" spc="-1" dirty="0">
                <a:solidFill>
                  <a:srgbClr val="000000"/>
                </a:solidFill>
                <a:latin typeface="Arial"/>
              </a:rPr>
              <a:t>新建一个空的二叉堆。</a:t>
            </a:r>
          </a:p>
          <a:p>
            <a:r>
              <a:rPr lang="de-DE" sz="1400" b="0" strike="noStrike" spc="-1" dirty="0">
                <a:solidFill>
                  <a:srgbClr val="000000"/>
                </a:solidFill>
                <a:latin typeface="Arial"/>
              </a:rPr>
              <a:t>	</a:t>
            </a:r>
            <a:r>
              <a:rPr lang="de-DE" sz="1400" b="0" strike="noStrike" spc="-1" dirty="0" err="1">
                <a:solidFill>
                  <a:srgbClr val="000000"/>
                </a:solidFill>
                <a:latin typeface="Arial"/>
              </a:rPr>
              <a:t>insert</a:t>
            </a:r>
            <a:r>
              <a:rPr lang="de-DE" sz="1400" b="0" strike="noStrike" spc="-1" dirty="0">
                <a:solidFill>
                  <a:srgbClr val="000000"/>
                </a:solidFill>
                <a:latin typeface="Arial"/>
              </a:rPr>
              <a:t>(k)		</a:t>
            </a:r>
            <a:r>
              <a:rPr lang="zh-CN" altLang="en-US" sz="1400" b="0" strike="noStrike" spc="-1" dirty="0">
                <a:solidFill>
                  <a:srgbClr val="000000"/>
                </a:solidFill>
                <a:latin typeface="Arial"/>
              </a:rPr>
              <a:t>往堆中加入一个新元素。 </a:t>
            </a:r>
            <a:endParaRPr lang="en-US" altLang="zh-CN" sz="1400" b="0" strike="noStrike" spc="-1" dirty="0">
              <a:solidFill>
                <a:srgbClr val="000000"/>
              </a:solidFill>
              <a:latin typeface="Arial"/>
            </a:endParaRPr>
          </a:p>
          <a:p>
            <a:r>
              <a:rPr lang="en-US" altLang="zh-CN" sz="1400" b="0" strike="noStrike" spc="-1" dirty="0">
                <a:solidFill>
                  <a:srgbClr val="000000"/>
                </a:solidFill>
                <a:latin typeface="Arial"/>
              </a:rPr>
              <a:t>	</a:t>
            </a:r>
            <a:r>
              <a:rPr lang="en-US" altLang="zh-CN" sz="1400" b="0" strike="noStrike" spc="-1" dirty="0" err="1">
                <a:solidFill>
                  <a:srgbClr val="000000"/>
                </a:solidFill>
                <a:latin typeface="Arial"/>
              </a:rPr>
              <a:t>findMin</a:t>
            </a:r>
            <a:r>
              <a:rPr lang="en-US" altLang="zh-CN" sz="1400" b="0" strike="noStrike" spc="-1" dirty="0">
                <a:solidFill>
                  <a:srgbClr val="000000"/>
                </a:solidFill>
                <a:latin typeface="Arial"/>
              </a:rPr>
              <a:t>()		</a:t>
            </a:r>
            <a:r>
              <a:rPr lang="zh-CN" altLang="en-US" sz="1400" b="0" strike="noStrike" spc="-1" dirty="0">
                <a:solidFill>
                  <a:srgbClr val="000000"/>
                </a:solidFill>
                <a:latin typeface="Arial"/>
              </a:rPr>
              <a:t>返回最小的元素，元素留在堆中。</a:t>
            </a:r>
          </a:p>
          <a:p>
            <a:r>
              <a:rPr lang="en-US" altLang="zh-CN" sz="1400" b="0" strike="noStrike" spc="-1" dirty="0">
                <a:solidFill>
                  <a:srgbClr val="000000"/>
                </a:solidFill>
                <a:latin typeface="Arial"/>
              </a:rPr>
              <a:t>	</a:t>
            </a:r>
            <a:r>
              <a:rPr lang="en-US" altLang="zh-CN" sz="1400" b="0" strike="noStrike" spc="-1" dirty="0" err="1">
                <a:solidFill>
                  <a:srgbClr val="000000"/>
                </a:solidFill>
                <a:latin typeface="Arial"/>
              </a:rPr>
              <a:t>delMin</a:t>
            </a:r>
            <a:r>
              <a:rPr lang="en-US" altLang="zh-CN" sz="1400" b="0" strike="noStrike" spc="-1" dirty="0">
                <a:solidFill>
                  <a:srgbClr val="000000"/>
                </a:solidFill>
                <a:latin typeface="Arial"/>
              </a:rPr>
              <a:t>()		</a:t>
            </a:r>
            <a:r>
              <a:rPr lang="zh-CN" altLang="en-US" sz="1400" b="0" strike="noStrike" spc="-1" dirty="0">
                <a:solidFill>
                  <a:srgbClr val="000000"/>
                </a:solidFill>
                <a:latin typeface="Arial"/>
              </a:rPr>
              <a:t>返回最小的元素，并将该元素从堆中移除。</a:t>
            </a:r>
          </a:p>
          <a:p>
            <a:r>
              <a:rPr lang="en-US" altLang="zh-CN" sz="1400" b="0" strike="noStrike" spc="-1" dirty="0">
                <a:solidFill>
                  <a:srgbClr val="000000"/>
                </a:solidFill>
                <a:latin typeface="Arial"/>
              </a:rPr>
              <a:t>	</a:t>
            </a:r>
            <a:r>
              <a:rPr lang="en-US" altLang="zh-CN" sz="1400" b="0" strike="noStrike" spc="-1" dirty="0" err="1">
                <a:solidFill>
                  <a:srgbClr val="000000"/>
                </a:solidFill>
                <a:latin typeface="Arial"/>
              </a:rPr>
              <a:t>isEmpty</a:t>
            </a:r>
            <a:r>
              <a:rPr lang="en-US" altLang="zh-CN" sz="1400" b="0" strike="noStrike" spc="-1" dirty="0">
                <a:solidFill>
                  <a:srgbClr val="000000"/>
                </a:solidFill>
                <a:latin typeface="Arial"/>
              </a:rPr>
              <a:t>()		</a:t>
            </a:r>
            <a:r>
              <a:rPr lang="zh-CN" altLang="en-US" sz="1400" b="0" strike="noStrike" spc="-1" dirty="0">
                <a:solidFill>
                  <a:srgbClr val="000000"/>
                </a:solidFill>
                <a:latin typeface="Arial"/>
              </a:rPr>
              <a:t>在堆为空时返回 </a:t>
            </a:r>
            <a:r>
              <a:rPr lang="en-US" altLang="zh-CN" sz="1400" b="0" strike="noStrike" spc="-1" dirty="0">
                <a:solidFill>
                  <a:srgbClr val="000000"/>
                </a:solidFill>
                <a:latin typeface="Arial"/>
              </a:rPr>
              <a:t>True</a:t>
            </a:r>
            <a:r>
              <a:rPr lang="zh-CN" altLang="en-US" sz="1400" b="0" strike="noStrike" spc="-1" dirty="0">
                <a:solidFill>
                  <a:srgbClr val="000000"/>
                </a:solidFill>
                <a:latin typeface="Arial"/>
              </a:rPr>
              <a:t>，否则返回 </a:t>
            </a:r>
            <a:r>
              <a:rPr lang="en-US" altLang="zh-CN" sz="1400" b="0" strike="noStrike" spc="-1" dirty="0">
                <a:solidFill>
                  <a:srgbClr val="000000"/>
                </a:solidFill>
                <a:latin typeface="Arial"/>
              </a:rPr>
              <a:t>False</a:t>
            </a:r>
            <a:r>
              <a:rPr lang="zh-CN" altLang="en-US" sz="1400" b="0" strike="noStrike" spc="-1" dirty="0">
                <a:solidFill>
                  <a:srgbClr val="000000"/>
                </a:solidFill>
                <a:latin typeface="Arial"/>
              </a:rPr>
              <a:t>。</a:t>
            </a:r>
          </a:p>
          <a:p>
            <a:r>
              <a:rPr lang="en-US" altLang="zh-CN" sz="1400" b="0" strike="noStrike" spc="-1" dirty="0">
                <a:solidFill>
                  <a:srgbClr val="000000"/>
                </a:solidFill>
                <a:latin typeface="Arial"/>
              </a:rPr>
              <a:t>	size()			</a:t>
            </a:r>
            <a:r>
              <a:rPr lang="zh-CN" altLang="en-US" sz="1400" b="0" strike="noStrike" spc="-1" dirty="0">
                <a:solidFill>
                  <a:srgbClr val="000000"/>
                </a:solidFill>
                <a:latin typeface="Arial"/>
              </a:rPr>
              <a:t>返回堆中元素的个数。</a:t>
            </a:r>
          </a:p>
          <a:p>
            <a:r>
              <a:rPr lang="en-US" altLang="zh-CN" sz="1400" b="0" strike="noStrike" spc="-1" dirty="0">
                <a:solidFill>
                  <a:srgbClr val="000000"/>
                </a:solidFill>
                <a:latin typeface="Arial"/>
              </a:rPr>
              <a:t>	</a:t>
            </a:r>
            <a:r>
              <a:rPr lang="en-US" altLang="zh-CN" sz="1400" b="0" strike="noStrike" spc="-1" dirty="0" err="1">
                <a:solidFill>
                  <a:srgbClr val="000000"/>
                </a:solidFill>
                <a:latin typeface="Arial"/>
              </a:rPr>
              <a:t>buildHeap</a:t>
            </a:r>
            <a:r>
              <a:rPr lang="en-US" altLang="zh-CN" sz="1400" b="0" strike="noStrike" spc="-1" dirty="0">
                <a:solidFill>
                  <a:srgbClr val="000000"/>
                </a:solidFill>
                <a:latin typeface="Arial"/>
              </a:rPr>
              <a:t>(list)	</a:t>
            </a:r>
            <a:r>
              <a:rPr lang="zh-CN" altLang="en-US" sz="1400" b="0" strike="noStrike" spc="-1" dirty="0">
                <a:solidFill>
                  <a:srgbClr val="000000"/>
                </a:solidFill>
                <a:latin typeface="Arial"/>
              </a:rPr>
              <a:t>根据一个列表创建堆</a:t>
            </a:r>
            <a:endParaRPr lang="en-US" altLang="zh-CN" sz="1400" b="0" strike="noStrike" spc="-1" dirty="0">
              <a:solidFill>
                <a:srgbClr val="000000"/>
              </a:solidFill>
              <a:latin typeface="Arial"/>
            </a:endParaRPr>
          </a:p>
          <a:p>
            <a:r>
              <a:rPr lang="de-DE" sz="1400" b="0" strike="noStrike" spc="-1" dirty="0" err="1">
                <a:solidFill>
                  <a:srgbClr val="000000"/>
                </a:solidFill>
                <a:latin typeface="Arial"/>
              </a:rPr>
              <a:t>endADT</a:t>
            </a:r>
            <a:endParaRPr lang="de-DE" sz="1400" b="0" strike="noStrike" spc="-1" dirty="0">
              <a:solidFill>
                <a:srgbClr val="000000"/>
              </a:solidFill>
              <a:latin typeface="Arial"/>
            </a:endParaRPr>
          </a:p>
        </p:txBody>
      </p:sp>
      <p:sp>
        <p:nvSpPr>
          <p:cNvPr id="8" name="Textfeld 7">
            <a:extLst>
              <a:ext uri="{FF2B5EF4-FFF2-40B4-BE49-F238E27FC236}">
                <a16:creationId xmlns:a16="http://schemas.microsoft.com/office/drawing/2014/main" id="{0342E94D-2FA7-BFAD-3052-D955DB3AA781}"/>
              </a:ext>
            </a:extLst>
          </p:cNvPr>
          <p:cNvSpPr txBox="1"/>
          <p:nvPr/>
        </p:nvSpPr>
        <p:spPr>
          <a:xfrm>
            <a:off x="185979" y="1788121"/>
            <a:ext cx="11019295" cy="738664"/>
          </a:xfrm>
          <a:prstGeom prst="rect">
            <a:avLst/>
          </a:prstGeom>
          <a:noFill/>
        </p:spPr>
        <p:txBody>
          <a:bodyPr wrap="square">
            <a:spAutoFit/>
          </a:bodyPr>
          <a:lstStyle/>
          <a:p>
            <a:r>
              <a:rPr lang="zh-CN" altLang="en-US" sz="1400" b="1" i="0" dirty="0">
                <a:effectLst/>
                <a:latin typeface="-apple-system"/>
              </a:rPr>
              <a:t>二叉堆</a:t>
            </a:r>
            <a:r>
              <a:rPr lang="zh-CN" altLang="en-US" sz="1400" b="0" i="0" dirty="0">
                <a:effectLst/>
                <a:latin typeface="-apple-system"/>
              </a:rPr>
              <a:t>是一种特殊的堆，它是</a:t>
            </a:r>
            <a:r>
              <a:rPr lang="zh-CN" altLang="en-US" sz="1400" b="1" i="0" dirty="0">
                <a:effectLst/>
                <a:latin typeface="-apple-system"/>
              </a:rPr>
              <a:t>完全二叉树</a:t>
            </a:r>
            <a:r>
              <a:rPr lang="zh-CN" altLang="en-US" sz="1400" b="0" i="0" dirty="0">
                <a:effectLst/>
                <a:latin typeface="-apple-system"/>
              </a:rPr>
              <a:t>或者是近似</a:t>
            </a:r>
            <a:r>
              <a:rPr lang="zh-CN" altLang="en-US" sz="1400" i="0" dirty="0">
                <a:effectLst/>
                <a:latin typeface="-apple-system"/>
              </a:rPr>
              <a:t>完全二叉树</a:t>
            </a:r>
            <a:r>
              <a:rPr lang="zh-CN" altLang="en-US" sz="1400" b="0" i="0" dirty="0">
                <a:effectLst/>
                <a:latin typeface="-apple-system"/>
              </a:rPr>
              <a:t>。二叉堆满足堆特性：父节点的键值总是保持固定的序关系于任何一个子节点的键值，且每个节点的左子树和右子树都是一个二叉堆。当父节点的键值总是大于或等于任何一个子节点的键值时为「最大堆」。当父节点的键值总是小于或等于任何一个子节点的键值时为「最小堆」</a:t>
            </a:r>
            <a:endParaRPr lang="en-US" sz="1400" dirty="0"/>
          </a:p>
        </p:txBody>
      </p:sp>
      <p:pic>
        <p:nvPicPr>
          <p:cNvPr id="10" name="Grafik 9">
            <a:extLst>
              <a:ext uri="{FF2B5EF4-FFF2-40B4-BE49-F238E27FC236}">
                <a16:creationId xmlns:a16="http://schemas.microsoft.com/office/drawing/2014/main" id="{4CAAAC4C-4132-D239-AFF5-BF78DED29DEA}"/>
              </a:ext>
            </a:extLst>
          </p:cNvPr>
          <p:cNvPicPr>
            <a:picLocks noChangeAspect="1"/>
          </p:cNvPicPr>
          <p:nvPr/>
        </p:nvPicPr>
        <p:blipFill>
          <a:blip r:embed="rId2"/>
          <a:stretch>
            <a:fillRect/>
          </a:stretch>
        </p:blipFill>
        <p:spPr>
          <a:xfrm>
            <a:off x="6106332" y="2629611"/>
            <a:ext cx="4367528" cy="2818806"/>
          </a:xfrm>
          <a:prstGeom prst="rect">
            <a:avLst/>
          </a:prstGeom>
        </p:spPr>
      </p:pic>
      <p:sp>
        <p:nvSpPr>
          <p:cNvPr id="7" name="Textfeld 6">
            <a:extLst>
              <a:ext uri="{FF2B5EF4-FFF2-40B4-BE49-F238E27FC236}">
                <a16:creationId xmlns:a16="http://schemas.microsoft.com/office/drawing/2014/main" id="{2159C641-9C82-9122-9256-DF81C63F36CF}"/>
              </a:ext>
            </a:extLst>
          </p:cNvPr>
          <p:cNvSpPr txBox="1"/>
          <p:nvPr/>
        </p:nvSpPr>
        <p:spPr>
          <a:xfrm>
            <a:off x="6589781" y="5366577"/>
            <a:ext cx="4070058" cy="369332"/>
          </a:xfrm>
          <a:prstGeom prst="rect">
            <a:avLst/>
          </a:prstGeom>
          <a:noFill/>
        </p:spPr>
        <p:txBody>
          <a:bodyPr wrap="square">
            <a:spAutoFit/>
          </a:bodyPr>
          <a:lstStyle/>
          <a:p>
            <a:r>
              <a:rPr lang="en-US" dirty="0" err="1"/>
              <a:t>可以用一个列表来表示</a:t>
            </a:r>
            <a:r>
              <a:rPr lang="zh-CN" altLang="en-US" dirty="0"/>
              <a:t>完全二叉树</a:t>
            </a:r>
            <a:endParaRPr lang="en-US" dirty="0"/>
          </a:p>
        </p:txBody>
      </p:sp>
    </p:spTree>
    <p:extLst>
      <p:ext uri="{BB962C8B-B14F-4D97-AF65-F5344CB8AC3E}">
        <p14:creationId xmlns:p14="http://schemas.microsoft.com/office/powerpoint/2010/main" val="402780270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b="0" strike="noStrike" spc="-1" dirty="0">
                <a:solidFill>
                  <a:srgbClr val="000000"/>
                </a:solidFill>
                <a:latin typeface="Century Schoolbook"/>
              </a:rPr>
              <a:t>树</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Trees)</a:t>
            </a:r>
            <a:br>
              <a:rPr lang="en-US" sz="1800" dirty="0"/>
            </a:br>
            <a:r>
              <a:rPr lang="zh-CN" altLang="en-US" sz="1800" b="0" strike="noStrike" spc="-1" dirty="0">
                <a:solidFill>
                  <a:srgbClr val="000000"/>
                </a:solidFill>
                <a:latin typeface="Century Schoolbook"/>
              </a:rPr>
              <a:t>二叉堆</a:t>
            </a: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Binary Heap)</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pic>
        <p:nvPicPr>
          <p:cNvPr id="9" name="Grafik 8">
            <a:extLst>
              <a:ext uri="{FF2B5EF4-FFF2-40B4-BE49-F238E27FC236}">
                <a16:creationId xmlns:a16="http://schemas.microsoft.com/office/drawing/2014/main" id="{3C442554-CECC-A2B2-EA06-23E94E3FDD71}"/>
              </a:ext>
            </a:extLst>
          </p:cNvPr>
          <p:cNvPicPr>
            <a:picLocks noChangeAspect="1"/>
          </p:cNvPicPr>
          <p:nvPr/>
        </p:nvPicPr>
        <p:blipFill>
          <a:blip r:embed="rId2"/>
          <a:stretch>
            <a:fillRect/>
          </a:stretch>
        </p:blipFill>
        <p:spPr>
          <a:xfrm>
            <a:off x="8744465" y="1774958"/>
            <a:ext cx="2475469" cy="5062363"/>
          </a:xfrm>
          <a:prstGeom prst="rect">
            <a:avLst/>
          </a:prstGeom>
        </p:spPr>
      </p:pic>
      <p:sp>
        <p:nvSpPr>
          <p:cNvPr id="12" name="Textfeld 11">
            <a:extLst>
              <a:ext uri="{FF2B5EF4-FFF2-40B4-BE49-F238E27FC236}">
                <a16:creationId xmlns:a16="http://schemas.microsoft.com/office/drawing/2014/main" id="{4C347CA7-C00F-476C-3911-DF2BB51F241B}"/>
              </a:ext>
            </a:extLst>
          </p:cNvPr>
          <p:cNvSpPr txBox="1"/>
          <p:nvPr/>
        </p:nvSpPr>
        <p:spPr>
          <a:xfrm>
            <a:off x="-197" y="1774958"/>
            <a:ext cx="4587446" cy="5001369"/>
          </a:xfrm>
          <a:prstGeom prst="rect">
            <a:avLst/>
          </a:prstGeom>
          <a:noFill/>
        </p:spPr>
        <p:txBody>
          <a:bodyPr wrap="square">
            <a:spAutoFit/>
          </a:bodyPr>
          <a:lstStyle/>
          <a:p>
            <a:r>
              <a:rPr lang="en-US" sz="1100" b="0" dirty="0">
                <a:effectLst/>
                <a:latin typeface="Consolas" panose="020B0609020204030204" pitchFamily="49" charset="0"/>
              </a:rPr>
              <a:t>class </a:t>
            </a:r>
            <a:r>
              <a:rPr lang="en-US" sz="1100" b="0" dirty="0" err="1">
                <a:effectLst/>
                <a:latin typeface="Consolas" panose="020B0609020204030204" pitchFamily="49" charset="0"/>
              </a:rPr>
              <a:t>BinHeap</a:t>
            </a:r>
            <a:r>
              <a:rPr lang="en-US" sz="1100" b="0" dirty="0">
                <a:effectLst/>
                <a:latin typeface="Consolas" panose="020B0609020204030204" pitchFamily="49" charset="0"/>
              </a:rPr>
              <a:t>:</a:t>
            </a:r>
          </a:p>
          <a:p>
            <a:r>
              <a:rPr lang="en-US" sz="1100" b="0" dirty="0">
                <a:effectLst/>
                <a:latin typeface="Consolas" panose="020B0609020204030204" pitchFamily="49" charset="0"/>
              </a:rPr>
              <a:t>    def __</a:t>
            </a:r>
            <a:r>
              <a:rPr lang="en-US" sz="1100" b="0" dirty="0" err="1">
                <a:effectLst/>
                <a:latin typeface="Consolas" panose="020B0609020204030204" pitchFamily="49" charset="0"/>
              </a:rPr>
              <a:t>init</a:t>
            </a:r>
            <a:r>
              <a:rPr lang="en-US" sz="1100" b="0" dirty="0">
                <a:effectLst/>
                <a:latin typeface="Consolas" panose="020B0609020204030204" pitchFamily="49" charset="0"/>
              </a:rPr>
              <a:t>__(self):</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self.heapList</a:t>
            </a:r>
            <a:r>
              <a:rPr lang="en-US" sz="1100" b="0" dirty="0">
                <a:effectLst/>
                <a:latin typeface="Consolas" panose="020B0609020204030204" pitchFamily="49" charset="0"/>
              </a:rPr>
              <a:t> = [0]  </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self.currentSize</a:t>
            </a:r>
            <a:r>
              <a:rPr lang="en-US" sz="1100" b="0" dirty="0">
                <a:effectLst/>
                <a:latin typeface="Consolas" panose="020B0609020204030204" pitchFamily="49" charset="0"/>
              </a:rPr>
              <a:t> = 0     </a:t>
            </a:r>
          </a:p>
          <a:p>
            <a:r>
              <a:rPr lang="en-US" sz="1100" b="0" dirty="0">
                <a:effectLst/>
                <a:latin typeface="Consolas" panose="020B0609020204030204" pitchFamily="49" charset="0"/>
              </a:rPr>
              <a:t>    def </a:t>
            </a:r>
            <a:r>
              <a:rPr lang="en-US" sz="1100" b="0" dirty="0" err="1">
                <a:effectLst/>
                <a:latin typeface="Consolas" panose="020B0609020204030204" pitchFamily="49" charset="0"/>
              </a:rPr>
              <a:t>percUp</a:t>
            </a:r>
            <a:r>
              <a:rPr lang="en-US" sz="1100" b="0" dirty="0">
                <a:effectLst/>
                <a:latin typeface="Consolas" panose="020B0609020204030204" pitchFamily="49" charset="0"/>
              </a:rPr>
              <a:t>(self, </a:t>
            </a:r>
            <a:r>
              <a:rPr lang="en-US" sz="1100" b="0" dirty="0" err="1">
                <a:effectLst/>
                <a:latin typeface="Consolas" panose="020B0609020204030204" pitchFamily="49" charset="0"/>
              </a:rPr>
              <a:t>i</a:t>
            </a:r>
            <a:r>
              <a:rPr lang="en-US" sz="1100" b="0" dirty="0">
                <a:effectLst/>
                <a:latin typeface="Consolas" panose="020B0609020204030204" pitchFamily="49" charset="0"/>
              </a:rPr>
              <a:t>):</a:t>
            </a:r>
          </a:p>
          <a:p>
            <a:r>
              <a:rPr lang="en-US" sz="1100" b="0" dirty="0">
                <a:effectLst/>
                <a:latin typeface="Consolas" panose="020B0609020204030204" pitchFamily="49" charset="0"/>
              </a:rPr>
              <a:t>        while </a:t>
            </a:r>
            <a:r>
              <a:rPr lang="en-US" sz="1100" b="0" dirty="0" err="1">
                <a:effectLst/>
                <a:latin typeface="Consolas" panose="020B0609020204030204" pitchFamily="49" charset="0"/>
              </a:rPr>
              <a:t>i</a:t>
            </a:r>
            <a:r>
              <a:rPr lang="en-US" sz="1100" b="0" dirty="0">
                <a:effectLst/>
                <a:latin typeface="Consolas" panose="020B0609020204030204" pitchFamily="49" charset="0"/>
              </a:rPr>
              <a:t> // 2 &gt; 0:</a:t>
            </a:r>
          </a:p>
          <a:p>
            <a:r>
              <a:rPr lang="en-US" sz="1100" b="0" dirty="0">
                <a:effectLst/>
                <a:latin typeface="Consolas" panose="020B0609020204030204" pitchFamily="49" charset="0"/>
              </a:rPr>
              <a:t>            if </a:t>
            </a:r>
            <a:r>
              <a:rPr lang="en-US" sz="1100" b="0" dirty="0" err="1">
                <a:effectLst/>
                <a:latin typeface="Consolas" panose="020B0609020204030204" pitchFamily="49" charset="0"/>
              </a:rPr>
              <a:t>self.heapList</a:t>
            </a:r>
            <a:r>
              <a:rPr lang="en-US" sz="1100" b="0" dirty="0">
                <a:effectLst/>
                <a:latin typeface="Consolas" panose="020B0609020204030204" pitchFamily="49" charset="0"/>
              </a:rPr>
              <a:t>[</a:t>
            </a:r>
            <a:r>
              <a:rPr lang="en-US" sz="1100" b="0" dirty="0" err="1">
                <a:effectLst/>
                <a:latin typeface="Consolas" panose="020B0609020204030204" pitchFamily="49" charset="0"/>
              </a:rPr>
              <a:t>i</a:t>
            </a:r>
            <a:r>
              <a:rPr lang="en-US" sz="1100" b="0" dirty="0">
                <a:effectLst/>
                <a:latin typeface="Consolas" panose="020B0609020204030204" pitchFamily="49" charset="0"/>
              </a:rPr>
              <a:t>] &lt; </a:t>
            </a:r>
            <a:r>
              <a:rPr lang="en-US" sz="1100" b="0" dirty="0" err="1">
                <a:effectLst/>
                <a:latin typeface="Consolas" panose="020B0609020204030204" pitchFamily="49" charset="0"/>
              </a:rPr>
              <a:t>self.heapList</a:t>
            </a:r>
            <a:r>
              <a:rPr lang="en-US" sz="1100" b="0" dirty="0">
                <a:effectLst/>
                <a:latin typeface="Consolas" panose="020B0609020204030204" pitchFamily="49" charset="0"/>
              </a:rPr>
              <a:t>[</a:t>
            </a:r>
            <a:r>
              <a:rPr lang="en-US" sz="1100" b="0" dirty="0" err="1">
                <a:effectLst/>
                <a:latin typeface="Consolas" panose="020B0609020204030204" pitchFamily="49" charset="0"/>
              </a:rPr>
              <a:t>i</a:t>
            </a:r>
            <a:r>
              <a:rPr lang="en-US" sz="1100" b="0" dirty="0">
                <a:effectLst/>
                <a:latin typeface="Consolas" panose="020B0609020204030204" pitchFamily="49" charset="0"/>
              </a:rPr>
              <a:t> // 2]:</a:t>
            </a:r>
          </a:p>
          <a:p>
            <a:r>
              <a:rPr lang="en-US" sz="1100" b="0" dirty="0">
                <a:effectLst/>
                <a:latin typeface="Consolas" panose="020B0609020204030204" pitchFamily="49" charset="0"/>
              </a:rPr>
              <a:t>                </a:t>
            </a:r>
            <a:r>
              <a:rPr lang="en-US" sz="1100" b="0" dirty="0" err="1">
                <a:effectLst/>
                <a:latin typeface="Consolas" panose="020B0609020204030204" pitchFamily="49" charset="0"/>
              </a:rPr>
              <a:t>tmp</a:t>
            </a:r>
            <a:r>
              <a:rPr lang="en-US" sz="1100" b="0" dirty="0">
                <a:effectLst/>
                <a:latin typeface="Consolas" panose="020B0609020204030204" pitchFamily="49" charset="0"/>
              </a:rPr>
              <a:t> = </a:t>
            </a:r>
            <a:r>
              <a:rPr lang="en-US" sz="1100" b="0" dirty="0" err="1">
                <a:effectLst/>
                <a:latin typeface="Consolas" panose="020B0609020204030204" pitchFamily="49" charset="0"/>
              </a:rPr>
              <a:t>self.heapList</a:t>
            </a:r>
            <a:r>
              <a:rPr lang="en-US" sz="1100" b="0" dirty="0">
                <a:effectLst/>
                <a:latin typeface="Consolas" panose="020B0609020204030204" pitchFamily="49" charset="0"/>
              </a:rPr>
              <a:t>[</a:t>
            </a:r>
            <a:r>
              <a:rPr lang="en-US" sz="1100" b="0" dirty="0" err="1">
                <a:effectLst/>
                <a:latin typeface="Consolas" panose="020B0609020204030204" pitchFamily="49" charset="0"/>
              </a:rPr>
              <a:t>i</a:t>
            </a:r>
            <a:r>
              <a:rPr lang="en-US" sz="1100" b="0" dirty="0">
                <a:effectLst/>
                <a:latin typeface="Consolas" panose="020B0609020204030204" pitchFamily="49" charset="0"/>
              </a:rPr>
              <a:t> // 2]</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self.heapList</a:t>
            </a:r>
            <a:r>
              <a:rPr lang="en-US" sz="1100" b="0" dirty="0">
                <a:effectLst/>
                <a:latin typeface="Consolas" panose="020B0609020204030204" pitchFamily="49" charset="0"/>
              </a:rPr>
              <a:t>[</a:t>
            </a:r>
            <a:r>
              <a:rPr lang="en-US" sz="1100" b="0" dirty="0" err="1">
                <a:effectLst/>
                <a:latin typeface="Consolas" panose="020B0609020204030204" pitchFamily="49" charset="0"/>
              </a:rPr>
              <a:t>i</a:t>
            </a:r>
            <a:r>
              <a:rPr lang="en-US" sz="1100" b="0" dirty="0">
                <a:effectLst/>
                <a:latin typeface="Consolas" panose="020B0609020204030204" pitchFamily="49" charset="0"/>
              </a:rPr>
              <a:t> // 2] = </a:t>
            </a:r>
            <a:r>
              <a:rPr lang="en-US" sz="1100" b="0" dirty="0" err="1">
                <a:effectLst/>
                <a:latin typeface="Consolas" panose="020B0609020204030204" pitchFamily="49" charset="0"/>
              </a:rPr>
              <a:t>self.heapList</a:t>
            </a:r>
            <a:r>
              <a:rPr lang="en-US" sz="1100" b="0" dirty="0">
                <a:effectLst/>
                <a:latin typeface="Consolas" panose="020B0609020204030204" pitchFamily="49" charset="0"/>
              </a:rPr>
              <a:t>[</a:t>
            </a:r>
            <a:r>
              <a:rPr lang="en-US" sz="1100" b="0" dirty="0" err="1">
                <a:effectLst/>
                <a:latin typeface="Consolas" panose="020B0609020204030204" pitchFamily="49" charset="0"/>
              </a:rPr>
              <a:t>i</a:t>
            </a:r>
            <a:r>
              <a:rPr lang="en-US" sz="1100" b="0" dirty="0">
                <a:effectLst/>
                <a:latin typeface="Consolas" panose="020B0609020204030204" pitchFamily="49" charset="0"/>
              </a:rPr>
              <a:t>]</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self.heapList</a:t>
            </a:r>
            <a:r>
              <a:rPr lang="en-US" sz="1100" b="0" dirty="0">
                <a:effectLst/>
                <a:latin typeface="Consolas" panose="020B0609020204030204" pitchFamily="49" charset="0"/>
              </a:rPr>
              <a:t>[</a:t>
            </a:r>
            <a:r>
              <a:rPr lang="en-US" sz="1100" b="0" dirty="0" err="1">
                <a:effectLst/>
                <a:latin typeface="Consolas" panose="020B0609020204030204" pitchFamily="49" charset="0"/>
              </a:rPr>
              <a:t>i</a:t>
            </a:r>
            <a:r>
              <a:rPr lang="en-US" sz="1100" b="0" dirty="0">
                <a:effectLst/>
                <a:latin typeface="Consolas" panose="020B0609020204030204" pitchFamily="49" charset="0"/>
              </a:rPr>
              <a:t>] = </a:t>
            </a:r>
            <a:r>
              <a:rPr lang="en-US" sz="1100" b="0" dirty="0" err="1">
                <a:effectLst/>
                <a:latin typeface="Consolas" panose="020B0609020204030204" pitchFamily="49" charset="0"/>
              </a:rPr>
              <a:t>tmp</a:t>
            </a:r>
            <a:endParaRPr lang="en-US" sz="1100" b="0" dirty="0">
              <a:effectLst/>
              <a:latin typeface="Consolas" panose="020B0609020204030204" pitchFamily="49" charset="0"/>
            </a:endParaRPr>
          </a:p>
          <a:p>
            <a:r>
              <a:rPr lang="en-US" sz="1100" b="0" dirty="0">
                <a:effectLst/>
                <a:latin typeface="Consolas" panose="020B0609020204030204" pitchFamily="49" charset="0"/>
              </a:rPr>
              <a:t>            </a:t>
            </a:r>
            <a:r>
              <a:rPr lang="en-US" sz="1100" b="0" dirty="0" err="1">
                <a:effectLst/>
                <a:latin typeface="Consolas" panose="020B0609020204030204" pitchFamily="49" charset="0"/>
              </a:rPr>
              <a:t>i</a:t>
            </a:r>
            <a:r>
              <a:rPr lang="en-US" sz="1100" b="0" dirty="0">
                <a:effectLst/>
                <a:latin typeface="Consolas" panose="020B0609020204030204" pitchFamily="49" charset="0"/>
              </a:rPr>
              <a:t> = </a:t>
            </a:r>
            <a:r>
              <a:rPr lang="en-US" sz="1100" b="0" dirty="0" err="1">
                <a:effectLst/>
                <a:latin typeface="Consolas" panose="020B0609020204030204" pitchFamily="49" charset="0"/>
              </a:rPr>
              <a:t>i</a:t>
            </a:r>
            <a:r>
              <a:rPr lang="en-US" sz="1100" b="0" dirty="0">
                <a:effectLst/>
                <a:latin typeface="Consolas" panose="020B0609020204030204" pitchFamily="49" charset="0"/>
              </a:rPr>
              <a:t> // 2</a:t>
            </a:r>
          </a:p>
          <a:p>
            <a:r>
              <a:rPr lang="en-US" sz="1100" b="0" dirty="0">
                <a:effectLst/>
                <a:latin typeface="Consolas" panose="020B0609020204030204" pitchFamily="49" charset="0"/>
              </a:rPr>
              <a:t>    #</a:t>
            </a:r>
            <a:r>
              <a:rPr lang="zh-CN" altLang="en-US" sz="1100" b="0" dirty="0">
                <a:effectLst/>
                <a:latin typeface="Consolas" panose="020B0609020204030204" pitchFamily="49" charset="0"/>
              </a:rPr>
              <a:t>往堆中加入一个新元素</a:t>
            </a:r>
          </a:p>
          <a:p>
            <a:r>
              <a:rPr lang="zh-CN" altLang="en-US" sz="1100" b="0" dirty="0">
                <a:effectLst/>
                <a:latin typeface="Consolas" panose="020B0609020204030204" pitchFamily="49" charset="0"/>
              </a:rPr>
              <a:t>    </a:t>
            </a:r>
            <a:r>
              <a:rPr lang="en-US" sz="1100" b="0" dirty="0">
                <a:effectLst/>
                <a:latin typeface="Consolas" panose="020B0609020204030204" pitchFamily="49" charset="0"/>
              </a:rPr>
              <a:t>def insert(self, k):</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self.heapList.append</a:t>
            </a:r>
            <a:r>
              <a:rPr lang="en-US" sz="1100" b="0" dirty="0">
                <a:effectLst/>
                <a:latin typeface="Consolas" panose="020B0609020204030204" pitchFamily="49" charset="0"/>
              </a:rPr>
              <a:t>(k)</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self.currentSize</a:t>
            </a:r>
            <a:r>
              <a:rPr lang="en-US" sz="1100" b="0" dirty="0">
                <a:effectLst/>
                <a:latin typeface="Consolas" panose="020B0609020204030204" pitchFamily="49" charset="0"/>
              </a:rPr>
              <a:t> = </a:t>
            </a:r>
            <a:r>
              <a:rPr lang="en-US" sz="1100" b="0" dirty="0" err="1">
                <a:effectLst/>
                <a:latin typeface="Consolas" panose="020B0609020204030204" pitchFamily="49" charset="0"/>
              </a:rPr>
              <a:t>self.currentSize</a:t>
            </a:r>
            <a:r>
              <a:rPr lang="en-US" sz="1100" b="0" dirty="0">
                <a:effectLst/>
                <a:latin typeface="Consolas" panose="020B0609020204030204" pitchFamily="49" charset="0"/>
              </a:rPr>
              <a:t> + 1</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self.percUp</a:t>
            </a:r>
            <a:r>
              <a:rPr lang="en-US" sz="1100" b="0" dirty="0">
                <a:effectLst/>
                <a:latin typeface="Consolas" panose="020B0609020204030204" pitchFamily="49" charset="0"/>
              </a:rPr>
              <a:t>(</a:t>
            </a:r>
            <a:r>
              <a:rPr lang="en-US" sz="1100" b="0" dirty="0" err="1">
                <a:effectLst/>
                <a:latin typeface="Consolas" panose="020B0609020204030204" pitchFamily="49" charset="0"/>
              </a:rPr>
              <a:t>self.currentSize</a:t>
            </a:r>
            <a:r>
              <a:rPr lang="en-US" sz="1100" b="0" dirty="0">
                <a:effectLst/>
                <a:latin typeface="Consolas" panose="020B0609020204030204" pitchFamily="49" charset="0"/>
              </a:rPr>
              <a:t>)</a:t>
            </a:r>
          </a:p>
          <a:p>
            <a:endParaRPr lang="en-US" sz="1100" dirty="0">
              <a:latin typeface="Consolas" panose="020B0609020204030204" pitchFamily="49" charset="0"/>
            </a:endParaRPr>
          </a:p>
          <a:p>
            <a:endParaRPr lang="en-US" sz="1100" b="0" dirty="0">
              <a:effectLst/>
              <a:latin typeface="Consolas" panose="020B0609020204030204" pitchFamily="49" charset="0"/>
            </a:endParaRPr>
          </a:p>
          <a:p>
            <a:r>
              <a:rPr lang="en-US" sz="1100" b="0" dirty="0">
                <a:effectLst/>
                <a:latin typeface="Consolas" panose="020B0609020204030204" pitchFamily="49" charset="0"/>
              </a:rPr>
              <a:t>    def </a:t>
            </a:r>
            <a:r>
              <a:rPr lang="en-US" sz="1100" b="0" dirty="0" err="1">
                <a:effectLst/>
                <a:latin typeface="Consolas" panose="020B0609020204030204" pitchFamily="49" charset="0"/>
              </a:rPr>
              <a:t>percDown</a:t>
            </a:r>
            <a:r>
              <a:rPr lang="en-US" sz="1100" b="0" dirty="0">
                <a:effectLst/>
                <a:latin typeface="Consolas" panose="020B0609020204030204" pitchFamily="49" charset="0"/>
              </a:rPr>
              <a:t>(self, </a:t>
            </a:r>
            <a:r>
              <a:rPr lang="en-US" sz="1100" b="0" dirty="0" err="1">
                <a:effectLst/>
                <a:latin typeface="Consolas" panose="020B0609020204030204" pitchFamily="49" charset="0"/>
              </a:rPr>
              <a:t>i</a:t>
            </a:r>
            <a:r>
              <a:rPr lang="en-US" sz="1100" b="0" dirty="0">
                <a:effectLst/>
                <a:latin typeface="Consolas" panose="020B0609020204030204" pitchFamily="49" charset="0"/>
              </a:rPr>
              <a:t>):</a:t>
            </a:r>
          </a:p>
          <a:p>
            <a:r>
              <a:rPr lang="en-US" sz="1100" b="0" dirty="0">
                <a:effectLst/>
                <a:latin typeface="Consolas" panose="020B0609020204030204" pitchFamily="49" charset="0"/>
              </a:rPr>
              <a:t>        while (</a:t>
            </a:r>
            <a:r>
              <a:rPr lang="en-US" sz="1100" b="0" dirty="0" err="1">
                <a:effectLst/>
                <a:latin typeface="Consolas" panose="020B0609020204030204" pitchFamily="49" charset="0"/>
              </a:rPr>
              <a:t>i</a:t>
            </a:r>
            <a:r>
              <a:rPr lang="en-US" sz="1100" b="0" dirty="0">
                <a:effectLst/>
                <a:latin typeface="Consolas" panose="020B0609020204030204" pitchFamily="49" charset="0"/>
              </a:rPr>
              <a:t> * 2) &lt;= </a:t>
            </a:r>
            <a:r>
              <a:rPr lang="en-US" sz="1100" b="0" dirty="0" err="1">
                <a:effectLst/>
                <a:latin typeface="Consolas" panose="020B0609020204030204" pitchFamily="49" charset="0"/>
              </a:rPr>
              <a:t>self.currentSize</a:t>
            </a:r>
            <a:r>
              <a:rPr lang="en-US" sz="1100" b="0" dirty="0">
                <a:effectLst/>
                <a:latin typeface="Consolas" panose="020B0609020204030204" pitchFamily="49" charset="0"/>
              </a:rPr>
              <a:t>:</a:t>
            </a:r>
          </a:p>
          <a:p>
            <a:r>
              <a:rPr lang="en-US" sz="1100" b="0" dirty="0">
                <a:effectLst/>
                <a:latin typeface="Consolas" panose="020B0609020204030204" pitchFamily="49" charset="0"/>
              </a:rPr>
              <a:t>            mc = </a:t>
            </a:r>
            <a:r>
              <a:rPr lang="en-US" sz="1100" b="0" dirty="0" err="1">
                <a:effectLst/>
                <a:latin typeface="Consolas" panose="020B0609020204030204" pitchFamily="49" charset="0"/>
              </a:rPr>
              <a:t>self.minChild</a:t>
            </a:r>
            <a:r>
              <a:rPr lang="en-US" sz="1100" b="0" dirty="0">
                <a:effectLst/>
                <a:latin typeface="Consolas" panose="020B0609020204030204" pitchFamily="49" charset="0"/>
              </a:rPr>
              <a:t>(</a:t>
            </a:r>
            <a:r>
              <a:rPr lang="en-US" sz="1100" b="0" dirty="0" err="1">
                <a:effectLst/>
                <a:latin typeface="Consolas" panose="020B0609020204030204" pitchFamily="49" charset="0"/>
              </a:rPr>
              <a:t>i</a:t>
            </a:r>
            <a:r>
              <a:rPr lang="en-US" sz="1100" b="0" dirty="0">
                <a:effectLst/>
                <a:latin typeface="Consolas" panose="020B0609020204030204" pitchFamily="49" charset="0"/>
              </a:rPr>
              <a:t>)</a:t>
            </a:r>
          </a:p>
          <a:p>
            <a:r>
              <a:rPr lang="en-US" sz="1100" b="0" dirty="0">
                <a:effectLst/>
                <a:latin typeface="Consolas" panose="020B0609020204030204" pitchFamily="49" charset="0"/>
              </a:rPr>
              <a:t>            if </a:t>
            </a:r>
            <a:r>
              <a:rPr lang="en-US" sz="1100" b="0" dirty="0" err="1">
                <a:effectLst/>
                <a:latin typeface="Consolas" panose="020B0609020204030204" pitchFamily="49" charset="0"/>
              </a:rPr>
              <a:t>self.heapList</a:t>
            </a:r>
            <a:r>
              <a:rPr lang="en-US" sz="1100" b="0" dirty="0">
                <a:effectLst/>
                <a:latin typeface="Consolas" panose="020B0609020204030204" pitchFamily="49" charset="0"/>
              </a:rPr>
              <a:t>[</a:t>
            </a:r>
            <a:r>
              <a:rPr lang="en-US" sz="1100" b="0" dirty="0" err="1">
                <a:effectLst/>
                <a:latin typeface="Consolas" panose="020B0609020204030204" pitchFamily="49" charset="0"/>
              </a:rPr>
              <a:t>i</a:t>
            </a:r>
            <a:r>
              <a:rPr lang="en-US" sz="1100" b="0" dirty="0">
                <a:effectLst/>
                <a:latin typeface="Consolas" panose="020B0609020204030204" pitchFamily="49" charset="0"/>
              </a:rPr>
              <a:t>] &gt; </a:t>
            </a:r>
            <a:r>
              <a:rPr lang="en-US" sz="1100" b="0" dirty="0" err="1">
                <a:effectLst/>
                <a:latin typeface="Consolas" panose="020B0609020204030204" pitchFamily="49" charset="0"/>
              </a:rPr>
              <a:t>self.heapList</a:t>
            </a:r>
            <a:r>
              <a:rPr lang="en-US" sz="1100" b="0" dirty="0">
                <a:effectLst/>
                <a:latin typeface="Consolas" panose="020B0609020204030204" pitchFamily="49" charset="0"/>
              </a:rPr>
              <a:t>[mc]:</a:t>
            </a:r>
          </a:p>
          <a:p>
            <a:r>
              <a:rPr lang="en-US" sz="1100" b="0" dirty="0">
                <a:effectLst/>
                <a:latin typeface="Consolas" panose="020B0609020204030204" pitchFamily="49" charset="0"/>
              </a:rPr>
              <a:t>                </a:t>
            </a:r>
            <a:r>
              <a:rPr lang="en-US" sz="1100" b="0" dirty="0" err="1">
                <a:effectLst/>
                <a:latin typeface="Consolas" panose="020B0609020204030204" pitchFamily="49" charset="0"/>
              </a:rPr>
              <a:t>tmp</a:t>
            </a:r>
            <a:r>
              <a:rPr lang="en-US" sz="1100" b="0" dirty="0">
                <a:effectLst/>
                <a:latin typeface="Consolas" panose="020B0609020204030204" pitchFamily="49" charset="0"/>
              </a:rPr>
              <a:t> = </a:t>
            </a:r>
            <a:r>
              <a:rPr lang="en-US" sz="1100" b="0" dirty="0" err="1">
                <a:effectLst/>
                <a:latin typeface="Consolas" panose="020B0609020204030204" pitchFamily="49" charset="0"/>
              </a:rPr>
              <a:t>self.heapList</a:t>
            </a:r>
            <a:r>
              <a:rPr lang="en-US" sz="1100" b="0" dirty="0">
                <a:effectLst/>
                <a:latin typeface="Consolas" panose="020B0609020204030204" pitchFamily="49" charset="0"/>
              </a:rPr>
              <a:t>[</a:t>
            </a:r>
            <a:r>
              <a:rPr lang="en-US" sz="1100" b="0" dirty="0" err="1">
                <a:effectLst/>
                <a:latin typeface="Consolas" panose="020B0609020204030204" pitchFamily="49" charset="0"/>
              </a:rPr>
              <a:t>i</a:t>
            </a:r>
            <a:r>
              <a:rPr lang="en-US" sz="1100" b="0" dirty="0">
                <a:effectLst/>
                <a:latin typeface="Consolas" panose="020B0609020204030204" pitchFamily="49" charset="0"/>
              </a:rPr>
              <a:t>]</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self.heapList</a:t>
            </a:r>
            <a:r>
              <a:rPr lang="en-US" sz="1100" b="0" dirty="0">
                <a:effectLst/>
                <a:latin typeface="Consolas" panose="020B0609020204030204" pitchFamily="49" charset="0"/>
              </a:rPr>
              <a:t>[</a:t>
            </a:r>
            <a:r>
              <a:rPr lang="en-US" sz="1100" b="0" dirty="0" err="1">
                <a:effectLst/>
                <a:latin typeface="Consolas" panose="020B0609020204030204" pitchFamily="49" charset="0"/>
              </a:rPr>
              <a:t>i</a:t>
            </a:r>
            <a:r>
              <a:rPr lang="en-US" sz="1100" b="0" dirty="0">
                <a:effectLst/>
                <a:latin typeface="Consolas" panose="020B0609020204030204" pitchFamily="49" charset="0"/>
              </a:rPr>
              <a:t>] = </a:t>
            </a:r>
            <a:r>
              <a:rPr lang="en-US" sz="1100" b="0" dirty="0" err="1">
                <a:effectLst/>
                <a:latin typeface="Consolas" panose="020B0609020204030204" pitchFamily="49" charset="0"/>
              </a:rPr>
              <a:t>self.heapList</a:t>
            </a:r>
            <a:r>
              <a:rPr lang="en-US" sz="1100" b="0" dirty="0">
                <a:effectLst/>
                <a:latin typeface="Consolas" panose="020B0609020204030204" pitchFamily="49" charset="0"/>
              </a:rPr>
              <a:t>[mc]</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self.heapList</a:t>
            </a:r>
            <a:r>
              <a:rPr lang="en-US" sz="1100" b="0" dirty="0">
                <a:effectLst/>
                <a:latin typeface="Consolas" panose="020B0609020204030204" pitchFamily="49" charset="0"/>
              </a:rPr>
              <a:t>[mc] = </a:t>
            </a:r>
            <a:r>
              <a:rPr lang="en-US" sz="1100" b="0" dirty="0" err="1">
                <a:effectLst/>
                <a:latin typeface="Consolas" panose="020B0609020204030204" pitchFamily="49" charset="0"/>
              </a:rPr>
              <a:t>tmp</a:t>
            </a:r>
            <a:endParaRPr lang="en-US" sz="1100" b="0" dirty="0">
              <a:effectLst/>
              <a:latin typeface="Consolas" panose="020B0609020204030204" pitchFamily="49" charset="0"/>
            </a:endParaRPr>
          </a:p>
          <a:p>
            <a:r>
              <a:rPr lang="en-US" sz="1100" b="0" dirty="0">
                <a:effectLst/>
                <a:latin typeface="Consolas" panose="020B0609020204030204" pitchFamily="49" charset="0"/>
              </a:rPr>
              <a:t>                </a:t>
            </a:r>
            <a:r>
              <a:rPr lang="en-US" sz="1100" b="0" dirty="0" err="1">
                <a:effectLst/>
                <a:latin typeface="Consolas" panose="020B0609020204030204" pitchFamily="49" charset="0"/>
              </a:rPr>
              <a:t>i</a:t>
            </a:r>
            <a:r>
              <a:rPr lang="en-US" sz="1100" b="0" dirty="0">
                <a:effectLst/>
                <a:latin typeface="Consolas" panose="020B0609020204030204" pitchFamily="49" charset="0"/>
              </a:rPr>
              <a:t> = mc</a:t>
            </a:r>
          </a:p>
          <a:p>
            <a:endParaRPr lang="en-US" sz="1100" b="0" dirty="0">
              <a:effectLst/>
              <a:latin typeface="Consolas" panose="020B0609020204030204" pitchFamily="49" charset="0"/>
            </a:endParaRPr>
          </a:p>
          <a:p>
            <a:br>
              <a:rPr lang="en-US" sz="1100" b="0" dirty="0">
                <a:effectLst/>
                <a:latin typeface="Consolas" panose="020B0609020204030204" pitchFamily="49" charset="0"/>
              </a:rPr>
            </a:br>
            <a:endParaRPr lang="en-US" sz="1100" b="0" dirty="0">
              <a:effectLst/>
              <a:latin typeface="Consolas" panose="020B0609020204030204" pitchFamily="49" charset="0"/>
            </a:endParaRPr>
          </a:p>
        </p:txBody>
      </p:sp>
      <p:sp>
        <p:nvSpPr>
          <p:cNvPr id="14" name="Textfeld 13">
            <a:extLst>
              <a:ext uri="{FF2B5EF4-FFF2-40B4-BE49-F238E27FC236}">
                <a16:creationId xmlns:a16="http://schemas.microsoft.com/office/drawing/2014/main" id="{81BAF7C8-832C-BB8D-4063-84073EC4F304}"/>
              </a:ext>
            </a:extLst>
          </p:cNvPr>
          <p:cNvSpPr txBox="1"/>
          <p:nvPr/>
        </p:nvSpPr>
        <p:spPr>
          <a:xfrm>
            <a:off x="4202032" y="1691322"/>
            <a:ext cx="4637069" cy="4493538"/>
          </a:xfrm>
          <a:prstGeom prst="rect">
            <a:avLst/>
          </a:prstGeom>
          <a:noFill/>
        </p:spPr>
        <p:txBody>
          <a:bodyPr wrap="square">
            <a:spAutoFit/>
          </a:bodyPr>
          <a:lstStyle/>
          <a:p>
            <a:br>
              <a:rPr lang="en-US" sz="1100" b="0" dirty="0">
                <a:effectLst/>
                <a:latin typeface="Consolas" panose="020B0609020204030204" pitchFamily="49" charset="0"/>
              </a:rPr>
            </a:br>
            <a:r>
              <a:rPr lang="en-US" sz="1100" b="0" dirty="0">
                <a:effectLst/>
                <a:latin typeface="Consolas" panose="020B0609020204030204" pitchFamily="49" charset="0"/>
              </a:rPr>
              <a:t>    def </a:t>
            </a:r>
            <a:r>
              <a:rPr lang="en-US" sz="1100" b="0" dirty="0" err="1">
                <a:effectLst/>
                <a:latin typeface="Consolas" panose="020B0609020204030204" pitchFamily="49" charset="0"/>
              </a:rPr>
              <a:t>minChild</a:t>
            </a:r>
            <a:r>
              <a:rPr lang="en-US" sz="1100" b="0" dirty="0">
                <a:effectLst/>
                <a:latin typeface="Consolas" panose="020B0609020204030204" pitchFamily="49" charset="0"/>
              </a:rPr>
              <a:t>(self, </a:t>
            </a:r>
            <a:r>
              <a:rPr lang="en-US" sz="1100" b="0" dirty="0" err="1">
                <a:effectLst/>
                <a:latin typeface="Consolas" panose="020B0609020204030204" pitchFamily="49" charset="0"/>
              </a:rPr>
              <a:t>i</a:t>
            </a:r>
            <a:r>
              <a:rPr lang="en-US" sz="1100" b="0" dirty="0">
                <a:effectLst/>
                <a:latin typeface="Consolas" panose="020B0609020204030204" pitchFamily="49" charset="0"/>
              </a:rPr>
              <a:t>):</a:t>
            </a:r>
          </a:p>
          <a:p>
            <a:r>
              <a:rPr lang="en-US" sz="1100" b="0" dirty="0">
                <a:effectLst/>
                <a:latin typeface="Consolas" panose="020B0609020204030204" pitchFamily="49" charset="0"/>
              </a:rPr>
              <a:t>        if </a:t>
            </a:r>
            <a:r>
              <a:rPr lang="en-US" sz="1100" b="0" dirty="0" err="1">
                <a:effectLst/>
                <a:latin typeface="Consolas" panose="020B0609020204030204" pitchFamily="49" charset="0"/>
              </a:rPr>
              <a:t>i</a:t>
            </a:r>
            <a:r>
              <a:rPr lang="en-US" sz="1100" b="0" dirty="0">
                <a:effectLst/>
                <a:latin typeface="Consolas" panose="020B0609020204030204" pitchFamily="49" charset="0"/>
              </a:rPr>
              <a:t> * 2 + 1 &gt; </a:t>
            </a:r>
            <a:r>
              <a:rPr lang="en-US" sz="1100" b="0" dirty="0" err="1">
                <a:effectLst/>
                <a:latin typeface="Consolas" panose="020B0609020204030204" pitchFamily="49" charset="0"/>
              </a:rPr>
              <a:t>self.currentSize</a:t>
            </a:r>
            <a:r>
              <a:rPr lang="en-US" sz="1100" b="0" dirty="0">
                <a:effectLst/>
                <a:latin typeface="Consolas" panose="020B0609020204030204" pitchFamily="49" charset="0"/>
              </a:rPr>
              <a:t>:</a:t>
            </a:r>
          </a:p>
          <a:p>
            <a:r>
              <a:rPr lang="en-US" sz="1100" b="0" dirty="0">
                <a:effectLst/>
                <a:latin typeface="Consolas" panose="020B0609020204030204" pitchFamily="49" charset="0"/>
              </a:rPr>
              <a:t>            return </a:t>
            </a:r>
            <a:r>
              <a:rPr lang="en-US" sz="1100" b="0" dirty="0" err="1">
                <a:effectLst/>
                <a:latin typeface="Consolas" panose="020B0609020204030204" pitchFamily="49" charset="0"/>
              </a:rPr>
              <a:t>i</a:t>
            </a:r>
            <a:r>
              <a:rPr lang="en-US" sz="1100" b="0" dirty="0">
                <a:effectLst/>
                <a:latin typeface="Consolas" panose="020B0609020204030204" pitchFamily="49" charset="0"/>
              </a:rPr>
              <a:t> * 2</a:t>
            </a:r>
          </a:p>
          <a:p>
            <a:r>
              <a:rPr lang="en-US" sz="1100" b="0" dirty="0">
                <a:effectLst/>
                <a:latin typeface="Consolas" panose="020B0609020204030204" pitchFamily="49" charset="0"/>
              </a:rPr>
              <a:t>        else:</a:t>
            </a:r>
          </a:p>
          <a:p>
            <a:r>
              <a:rPr lang="en-US" sz="1100" b="0" dirty="0">
                <a:effectLst/>
                <a:latin typeface="Consolas" panose="020B0609020204030204" pitchFamily="49" charset="0"/>
              </a:rPr>
              <a:t>            if </a:t>
            </a:r>
            <a:r>
              <a:rPr lang="en-US" sz="1100" b="0" dirty="0" err="1">
                <a:effectLst/>
                <a:latin typeface="Consolas" panose="020B0609020204030204" pitchFamily="49" charset="0"/>
              </a:rPr>
              <a:t>self.heapList</a:t>
            </a:r>
            <a:r>
              <a:rPr lang="en-US" sz="1100" b="0" dirty="0">
                <a:effectLst/>
                <a:latin typeface="Consolas" panose="020B0609020204030204" pitchFamily="49" charset="0"/>
              </a:rPr>
              <a:t>[</a:t>
            </a:r>
            <a:r>
              <a:rPr lang="en-US" sz="1100" b="0" dirty="0" err="1">
                <a:effectLst/>
                <a:latin typeface="Consolas" panose="020B0609020204030204" pitchFamily="49" charset="0"/>
              </a:rPr>
              <a:t>i</a:t>
            </a:r>
            <a:r>
              <a:rPr lang="en-US" sz="1100" b="0" dirty="0">
                <a:effectLst/>
                <a:latin typeface="Consolas" panose="020B0609020204030204" pitchFamily="49" charset="0"/>
              </a:rPr>
              <a:t>*2] &lt; </a:t>
            </a:r>
            <a:r>
              <a:rPr lang="en-US" sz="1100" b="0" dirty="0" err="1">
                <a:effectLst/>
                <a:latin typeface="Consolas" panose="020B0609020204030204" pitchFamily="49" charset="0"/>
              </a:rPr>
              <a:t>self.heapList</a:t>
            </a:r>
            <a:r>
              <a:rPr lang="en-US" sz="1100" b="0" dirty="0">
                <a:effectLst/>
                <a:latin typeface="Consolas" panose="020B0609020204030204" pitchFamily="49" charset="0"/>
              </a:rPr>
              <a:t>[</a:t>
            </a:r>
            <a:r>
              <a:rPr lang="en-US" sz="1100" b="0" dirty="0" err="1">
                <a:effectLst/>
                <a:latin typeface="Consolas" panose="020B0609020204030204" pitchFamily="49" charset="0"/>
              </a:rPr>
              <a:t>i</a:t>
            </a:r>
            <a:r>
              <a:rPr lang="en-US" sz="1100" b="0" dirty="0">
                <a:effectLst/>
                <a:latin typeface="Consolas" panose="020B0609020204030204" pitchFamily="49" charset="0"/>
              </a:rPr>
              <a:t>*2+1]:</a:t>
            </a:r>
          </a:p>
          <a:p>
            <a:r>
              <a:rPr lang="en-US" sz="1100" b="0" dirty="0">
                <a:effectLst/>
                <a:latin typeface="Consolas" panose="020B0609020204030204" pitchFamily="49" charset="0"/>
              </a:rPr>
              <a:t>                return </a:t>
            </a:r>
            <a:r>
              <a:rPr lang="en-US" sz="1100" b="0" dirty="0" err="1">
                <a:effectLst/>
                <a:latin typeface="Consolas" panose="020B0609020204030204" pitchFamily="49" charset="0"/>
              </a:rPr>
              <a:t>i</a:t>
            </a:r>
            <a:r>
              <a:rPr lang="en-US" sz="1100" b="0" dirty="0">
                <a:effectLst/>
                <a:latin typeface="Consolas" panose="020B0609020204030204" pitchFamily="49" charset="0"/>
              </a:rPr>
              <a:t> * 2</a:t>
            </a:r>
          </a:p>
          <a:p>
            <a:r>
              <a:rPr lang="en-US" sz="1100" b="0" dirty="0">
                <a:effectLst/>
                <a:latin typeface="Consolas" panose="020B0609020204030204" pitchFamily="49" charset="0"/>
              </a:rPr>
              <a:t>            else:</a:t>
            </a:r>
          </a:p>
          <a:p>
            <a:r>
              <a:rPr lang="en-US" sz="1100" b="0" dirty="0">
                <a:effectLst/>
                <a:latin typeface="Consolas" panose="020B0609020204030204" pitchFamily="49" charset="0"/>
              </a:rPr>
              <a:t>                return </a:t>
            </a:r>
            <a:r>
              <a:rPr lang="en-US" sz="1100" b="0" dirty="0" err="1">
                <a:effectLst/>
                <a:latin typeface="Consolas" panose="020B0609020204030204" pitchFamily="49" charset="0"/>
              </a:rPr>
              <a:t>i</a:t>
            </a:r>
            <a:r>
              <a:rPr lang="en-US" sz="1100" b="0" dirty="0">
                <a:effectLst/>
                <a:latin typeface="Consolas" panose="020B0609020204030204" pitchFamily="49" charset="0"/>
              </a:rPr>
              <a:t> * 2 + 1</a:t>
            </a:r>
          </a:p>
          <a:p>
            <a:r>
              <a:rPr lang="en-US" sz="1100" dirty="0">
                <a:latin typeface="Consolas" panose="020B0609020204030204" pitchFamily="49" charset="0"/>
              </a:rPr>
              <a:t>	</a:t>
            </a:r>
            <a:r>
              <a:rPr lang="en-US" sz="1100" b="0" dirty="0">
                <a:effectLst/>
                <a:latin typeface="Consolas" panose="020B0609020204030204" pitchFamily="49" charset="0"/>
              </a:rPr>
              <a:t>#</a:t>
            </a:r>
            <a:r>
              <a:rPr lang="zh-CN" altLang="en-US" sz="1100" b="0" dirty="0">
                <a:effectLst/>
                <a:latin typeface="Consolas" panose="020B0609020204030204" pitchFamily="49" charset="0"/>
              </a:rPr>
              <a:t>返回最小的元素，并将该元素从堆中移除。    </a:t>
            </a:r>
          </a:p>
          <a:p>
            <a:r>
              <a:rPr lang="zh-CN" altLang="en-US" sz="1100" b="0" dirty="0">
                <a:effectLst/>
                <a:latin typeface="Consolas" panose="020B0609020204030204" pitchFamily="49" charset="0"/>
              </a:rPr>
              <a:t>    </a:t>
            </a:r>
            <a:r>
              <a:rPr lang="en-US" sz="1100" b="0" dirty="0">
                <a:effectLst/>
                <a:latin typeface="Consolas" panose="020B0609020204030204" pitchFamily="49" charset="0"/>
              </a:rPr>
              <a:t>def </a:t>
            </a:r>
            <a:r>
              <a:rPr lang="en-US" sz="1100" b="0" dirty="0" err="1">
                <a:effectLst/>
                <a:latin typeface="Consolas" panose="020B0609020204030204" pitchFamily="49" charset="0"/>
              </a:rPr>
              <a:t>delMin</a:t>
            </a:r>
            <a:r>
              <a:rPr lang="en-US" sz="1100" b="0" dirty="0">
                <a:effectLst/>
                <a:latin typeface="Consolas" panose="020B0609020204030204" pitchFamily="49" charset="0"/>
              </a:rPr>
              <a:t>(self):</a:t>
            </a:r>
          </a:p>
          <a:p>
            <a:r>
              <a:rPr lang="en-US" sz="1100" b="0" dirty="0">
                <a:effectLst/>
                <a:latin typeface="Consolas" panose="020B0609020204030204" pitchFamily="49" charset="0"/>
              </a:rPr>
              <a:t>        </a:t>
            </a:r>
            <a:r>
              <a:rPr lang="en-US" sz="1100" b="0" dirty="0" err="1">
                <a:effectLst/>
                <a:latin typeface="Consolas" panose="020B0609020204030204" pitchFamily="49" charset="0"/>
              </a:rPr>
              <a:t>retval</a:t>
            </a:r>
            <a:r>
              <a:rPr lang="en-US" sz="1100" b="0" dirty="0">
                <a:effectLst/>
                <a:latin typeface="Consolas" panose="020B0609020204030204" pitchFamily="49" charset="0"/>
              </a:rPr>
              <a:t> = </a:t>
            </a:r>
            <a:r>
              <a:rPr lang="en-US" sz="1100" b="0" dirty="0" err="1">
                <a:effectLst/>
                <a:latin typeface="Consolas" panose="020B0609020204030204" pitchFamily="49" charset="0"/>
              </a:rPr>
              <a:t>self.heapList</a:t>
            </a:r>
            <a:r>
              <a:rPr lang="en-US" sz="1100" b="0" dirty="0">
                <a:effectLst/>
                <a:latin typeface="Consolas" panose="020B0609020204030204" pitchFamily="49" charset="0"/>
              </a:rPr>
              <a:t>[1]</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self.heapList</a:t>
            </a:r>
            <a:r>
              <a:rPr lang="en-US" sz="1100" b="0" dirty="0">
                <a:effectLst/>
                <a:latin typeface="Consolas" panose="020B0609020204030204" pitchFamily="49" charset="0"/>
              </a:rPr>
              <a:t>[1] = </a:t>
            </a:r>
            <a:r>
              <a:rPr lang="en-US" sz="1100" b="0" dirty="0" err="1">
                <a:effectLst/>
                <a:latin typeface="Consolas" panose="020B0609020204030204" pitchFamily="49" charset="0"/>
              </a:rPr>
              <a:t>self.heapList</a:t>
            </a:r>
            <a:r>
              <a:rPr lang="en-US" sz="1100" b="0" dirty="0">
                <a:effectLst/>
                <a:latin typeface="Consolas" panose="020B0609020204030204" pitchFamily="49" charset="0"/>
              </a:rPr>
              <a:t>[</a:t>
            </a:r>
            <a:r>
              <a:rPr lang="en-US" sz="1100" b="0" dirty="0" err="1">
                <a:effectLst/>
                <a:latin typeface="Consolas" panose="020B0609020204030204" pitchFamily="49" charset="0"/>
              </a:rPr>
              <a:t>self.currentSize</a:t>
            </a:r>
            <a:r>
              <a:rPr lang="en-US" sz="1100" b="0" dirty="0">
                <a:effectLst/>
                <a:latin typeface="Consolas" panose="020B0609020204030204" pitchFamily="49" charset="0"/>
              </a:rPr>
              <a:t>]</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self.currentSize</a:t>
            </a:r>
            <a:r>
              <a:rPr lang="en-US" sz="1100" b="0" dirty="0">
                <a:effectLst/>
                <a:latin typeface="Consolas" panose="020B0609020204030204" pitchFamily="49" charset="0"/>
              </a:rPr>
              <a:t> = </a:t>
            </a:r>
            <a:r>
              <a:rPr lang="en-US" sz="1100" b="0" dirty="0" err="1">
                <a:effectLst/>
                <a:latin typeface="Consolas" panose="020B0609020204030204" pitchFamily="49" charset="0"/>
              </a:rPr>
              <a:t>self.currentSize</a:t>
            </a:r>
            <a:r>
              <a:rPr lang="en-US" sz="1100" b="0" dirty="0">
                <a:effectLst/>
                <a:latin typeface="Consolas" panose="020B0609020204030204" pitchFamily="49" charset="0"/>
              </a:rPr>
              <a:t> - 1</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self.heapList.pop</a:t>
            </a:r>
            <a:r>
              <a:rPr lang="en-US" sz="1100" b="0" dirty="0">
                <a:effectLst/>
                <a:latin typeface="Consolas" panose="020B0609020204030204" pitchFamily="49" charset="0"/>
              </a:rPr>
              <a:t>()</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self.percDown</a:t>
            </a:r>
            <a:r>
              <a:rPr lang="en-US" sz="1100" b="0" dirty="0">
                <a:effectLst/>
                <a:latin typeface="Consolas" panose="020B0609020204030204" pitchFamily="49" charset="0"/>
              </a:rPr>
              <a:t>(1)</a:t>
            </a:r>
          </a:p>
          <a:p>
            <a:r>
              <a:rPr lang="en-US" sz="1100" b="0" dirty="0">
                <a:effectLst/>
                <a:latin typeface="Consolas" panose="020B0609020204030204" pitchFamily="49" charset="0"/>
              </a:rPr>
              <a:t>        return </a:t>
            </a:r>
            <a:r>
              <a:rPr lang="en-US" sz="1100" b="0" dirty="0" err="1">
                <a:effectLst/>
                <a:latin typeface="Consolas" panose="020B0609020204030204" pitchFamily="49" charset="0"/>
              </a:rPr>
              <a:t>retval</a:t>
            </a:r>
            <a:endParaRPr lang="en-US" sz="1100" b="0" dirty="0">
              <a:effectLst/>
              <a:latin typeface="Consolas" panose="020B0609020204030204" pitchFamily="49" charset="0"/>
            </a:endParaRPr>
          </a:p>
          <a:p>
            <a:r>
              <a:rPr lang="en-US" sz="1100" b="0" dirty="0">
                <a:effectLst/>
                <a:latin typeface="Consolas" panose="020B0609020204030204" pitchFamily="49" charset="0"/>
              </a:rPr>
              <a:t>    </a:t>
            </a:r>
          </a:p>
          <a:p>
            <a:r>
              <a:rPr lang="en-US" sz="1100" b="0" dirty="0">
                <a:effectLst/>
                <a:latin typeface="Consolas" panose="020B0609020204030204" pitchFamily="49" charset="0"/>
              </a:rPr>
              <a:t>    #</a:t>
            </a:r>
            <a:r>
              <a:rPr lang="zh-CN" altLang="en-US" sz="1100" b="0" dirty="0">
                <a:effectLst/>
                <a:latin typeface="Consolas" panose="020B0609020204030204" pitchFamily="49" charset="0"/>
              </a:rPr>
              <a:t>根据一个列表创建堆</a:t>
            </a:r>
          </a:p>
          <a:p>
            <a:r>
              <a:rPr lang="zh-CN" altLang="en-US" sz="1100" b="0" dirty="0">
                <a:effectLst/>
                <a:latin typeface="Consolas" panose="020B0609020204030204" pitchFamily="49" charset="0"/>
              </a:rPr>
              <a:t>    </a:t>
            </a:r>
            <a:r>
              <a:rPr lang="en-US" sz="1100" b="0" dirty="0">
                <a:effectLst/>
                <a:latin typeface="Consolas" panose="020B0609020204030204" pitchFamily="49" charset="0"/>
              </a:rPr>
              <a:t>def </a:t>
            </a:r>
            <a:r>
              <a:rPr lang="en-US" sz="1100" b="0" dirty="0" err="1">
                <a:effectLst/>
                <a:latin typeface="Consolas" panose="020B0609020204030204" pitchFamily="49" charset="0"/>
              </a:rPr>
              <a:t>buildHeap</a:t>
            </a:r>
            <a:r>
              <a:rPr lang="en-US" sz="1100" b="0" dirty="0">
                <a:effectLst/>
                <a:latin typeface="Consolas" panose="020B0609020204030204" pitchFamily="49" charset="0"/>
              </a:rPr>
              <a:t>(self, </a:t>
            </a:r>
            <a:r>
              <a:rPr lang="en-US" sz="1100" b="0" dirty="0" err="1">
                <a:effectLst/>
                <a:latin typeface="Consolas" panose="020B0609020204030204" pitchFamily="49" charset="0"/>
              </a:rPr>
              <a:t>alist</a:t>
            </a:r>
            <a:r>
              <a:rPr lang="en-US" sz="1100" b="0" dirty="0">
                <a:effectLst/>
                <a:latin typeface="Consolas" panose="020B0609020204030204" pitchFamily="49" charset="0"/>
              </a:rPr>
              <a:t>):</a:t>
            </a:r>
          </a:p>
          <a:p>
            <a:r>
              <a:rPr lang="en-US" sz="1100" b="0" dirty="0">
                <a:effectLst/>
                <a:latin typeface="Consolas" panose="020B0609020204030204" pitchFamily="49" charset="0"/>
              </a:rPr>
              <a:t>        </a:t>
            </a:r>
            <a:r>
              <a:rPr lang="en-US" sz="1100" b="0" dirty="0" err="1">
                <a:effectLst/>
                <a:latin typeface="Consolas" panose="020B0609020204030204" pitchFamily="49" charset="0"/>
              </a:rPr>
              <a:t>i</a:t>
            </a:r>
            <a:r>
              <a:rPr lang="en-US" sz="1100" b="0" dirty="0">
                <a:effectLst/>
                <a:latin typeface="Consolas" panose="020B0609020204030204" pitchFamily="49" charset="0"/>
              </a:rPr>
              <a:t> = </a:t>
            </a:r>
            <a:r>
              <a:rPr lang="en-US" sz="1100" b="0" dirty="0" err="1">
                <a:effectLst/>
                <a:latin typeface="Consolas" panose="020B0609020204030204" pitchFamily="49" charset="0"/>
              </a:rPr>
              <a:t>len</a:t>
            </a:r>
            <a:r>
              <a:rPr lang="en-US" sz="1100" b="0" dirty="0">
                <a:effectLst/>
                <a:latin typeface="Consolas" panose="020B0609020204030204" pitchFamily="49" charset="0"/>
              </a:rPr>
              <a:t>(</a:t>
            </a:r>
            <a:r>
              <a:rPr lang="en-US" sz="1100" b="0" dirty="0" err="1">
                <a:effectLst/>
                <a:latin typeface="Consolas" panose="020B0609020204030204" pitchFamily="49" charset="0"/>
              </a:rPr>
              <a:t>alist</a:t>
            </a:r>
            <a:r>
              <a:rPr lang="en-US" sz="1100" b="0" dirty="0">
                <a:effectLst/>
                <a:latin typeface="Consolas" panose="020B0609020204030204" pitchFamily="49" charset="0"/>
              </a:rPr>
              <a:t>) // 2</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self.currentSize</a:t>
            </a:r>
            <a:r>
              <a:rPr lang="en-US" sz="1100" b="0" dirty="0">
                <a:effectLst/>
                <a:latin typeface="Consolas" panose="020B0609020204030204" pitchFamily="49" charset="0"/>
              </a:rPr>
              <a:t> = </a:t>
            </a:r>
            <a:r>
              <a:rPr lang="en-US" sz="1100" b="0" dirty="0" err="1">
                <a:effectLst/>
                <a:latin typeface="Consolas" panose="020B0609020204030204" pitchFamily="49" charset="0"/>
              </a:rPr>
              <a:t>len</a:t>
            </a:r>
            <a:r>
              <a:rPr lang="en-US" sz="1100" b="0" dirty="0">
                <a:effectLst/>
                <a:latin typeface="Consolas" panose="020B0609020204030204" pitchFamily="49" charset="0"/>
              </a:rPr>
              <a:t>(</a:t>
            </a:r>
            <a:r>
              <a:rPr lang="en-US" sz="1100" b="0" dirty="0" err="1">
                <a:effectLst/>
                <a:latin typeface="Consolas" panose="020B0609020204030204" pitchFamily="49" charset="0"/>
              </a:rPr>
              <a:t>alist</a:t>
            </a:r>
            <a:r>
              <a:rPr lang="en-US" sz="1100" b="0" dirty="0">
                <a:effectLst/>
                <a:latin typeface="Consolas" panose="020B0609020204030204" pitchFamily="49" charset="0"/>
              </a:rPr>
              <a:t>)</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self.heapList</a:t>
            </a:r>
            <a:r>
              <a:rPr lang="en-US" sz="1100" b="0" dirty="0">
                <a:effectLst/>
                <a:latin typeface="Consolas" panose="020B0609020204030204" pitchFamily="49" charset="0"/>
              </a:rPr>
              <a:t> = [0] + </a:t>
            </a:r>
            <a:r>
              <a:rPr lang="en-US" sz="1100" b="0" dirty="0" err="1">
                <a:effectLst/>
                <a:latin typeface="Consolas" panose="020B0609020204030204" pitchFamily="49" charset="0"/>
              </a:rPr>
              <a:t>alist</a:t>
            </a:r>
            <a:r>
              <a:rPr lang="en-US" sz="1100" b="0" dirty="0">
                <a:effectLst/>
                <a:latin typeface="Consolas" panose="020B0609020204030204" pitchFamily="49" charset="0"/>
              </a:rPr>
              <a:t>[:]</a:t>
            </a:r>
          </a:p>
          <a:p>
            <a:r>
              <a:rPr lang="en-US" sz="1100" b="0" dirty="0">
                <a:effectLst/>
                <a:latin typeface="Consolas" panose="020B0609020204030204" pitchFamily="49" charset="0"/>
              </a:rPr>
              <a:t>        while </a:t>
            </a:r>
            <a:r>
              <a:rPr lang="en-US" sz="1100" b="0" dirty="0" err="1">
                <a:effectLst/>
                <a:latin typeface="Consolas" panose="020B0609020204030204" pitchFamily="49" charset="0"/>
              </a:rPr>
              <a:t>i</a:t>
            </a:r>
            <a:r>
              <a:rPr lang="en-US" sz="1100" b="0" dirty="0">
                <a:effectLst/>
                <a:latin typeface="Consolas" panose="020B0609020204030204" pitchFamily="49" charset="0"/>
              </a:rPr>
              <a:t> &gt; 0:</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self.percDown</a:t>
            </a:r>
            <a:r>
              <a:rPr lang="en-US" sz="1100" b="0" dirty="0">
                <a:effectLst/>
                <a:latin typeface="Consolas" panose="020B0609020204030204" pitchFamily="49" charset="0"/>
              </a:rPr>
              <a:t>(</a:t>
            </a:r>
            <a:r>
              <a:rPr lang="en-US" sz="1100" b="0" dirty="0" err="1">
                <a:effectLst/>
                <a:latin typeface="Consolas" panose="020B0609020204030204" pitchFamily="49" charset="0"/>
              </a:rPr>
              <a:t>i</a:t>
            </a:r>
            <a:r>
              <a:rPr lang="en-US" sz="1100" b="0" dirty="0">
                <a:effectLst/>
                <a:latin typeface="Consolas" panose="020B0609020204030204" pitchFamily="49" charset="0"/>
              </a:rPr>
              <a:t>)</a:t>
            </a:r>
          </a:p>
          <a:p>
            <a:r>
              <a:rPr lang="en-US" sz="1100" b="0" dirty="0">
                <a:effectLst/>
                <a:latin typeface="Consolas" panose="020B0609020204030204" pitchFamily="49" charset="0"/>
              </a:rPr>
              <a:t>            </a:t>
            </a:r>
            <a:r>
              <a:rPr lang="en-US" sz="1100" b="0" dirty="0" err="1">
                <a:effectLst/>
                <a:latin typeface="Consolas" panose="020B0609020204030204" pitchFamily="49" charset="0"/>
              </a:rPr>
              <a:t>i</a:t>
            </a:r>
            <a:r>
              <a:rPr lang="en-US" sz="1100" b="0" dirty="0">
                <a:effectLst/>
                <a:latin typeface="Consolas" panose="020B0609020204030204" pitchFamily="49" charset="0"/>
              </a:rPr>
              <a:t> = </a:t>
            </a:r>
            <a:r>
              <a:rPr lang="en-US" sz="1100" b="0" dirty="0" err="1">
                <a:effectLst/>
                <a:latin typeface="Consolas" panose="020B0609020204030204" pitchFamily="49" charset="0"/>
              </a:rPr>
              <a:t>i</a:t>
            </a:r>
            <a:r>
              <a:rPr lang="en-US" sz="1100" b="0" dirty="0">
                <a:effectLst/>
                <a:latin typeface="Consolas" panose="020B0609020204030204" pitchFamily="49" charset="0"/>
              </a:rPr>
              <a:t> - 1</a:t>
            </a:r>
          </a:p>
        </p:txBody>
      </p:sp>
    </p:spTree>
    <p:extLst>
      <p:ext uri="{BB962C8B-B14F-4D97-AF65-F5344CB8AC3E}">
        <p14:creationId xmlns:p14="http://schemas.microsoft.com/office/powerpoint/2010/main" val="171893706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b="0" strike="noStrike" spc="-1" dirty="0">
                <a:solidFill>
                  <a:srgbClr val="000000"/>
                </a:solidFill>
                <a:latin typeface="Century Schoolbook"/>
              </a:rPr>
              <a:t>树</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Trees)</a:t>
            </a:r>
            <a:br>
              <a:rPr lang="en-US" sz="1800" dirty="0"/>
            </a:br>
            <a:r>
              <a:rPr lang="zh-CN" altLang="en-US" sz="1800" b="0" strike="noStrike" spc="-1" dirty="0">
                <a:solidFill>
                  <a:srgbClr val="000000"/>
                </a:solidFill>
                <a:latin typeface="Century Schoolbook"/>
              </a:rPr>
              <a:t>二叉搜</a:t>
            </a:r>
            <a:r>
              <a:rPr lang="zh-CN" altLang="en-US" spc="-1" dirty="0">
                <a:solidFill>
                  <a:srgbClr val="000000"/>
                </a:solidFill>
                <a:latin typeface="Century Schoolbook"/>
              </a:rPr>
              <a:t>索树</a:t>
            </a: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Binary Search Trees)</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5" name="Textfeld 4">
            <a:extLst>
              <a:ext uri="{FF2B5EF4-FFF2-40B4-BE49-F238E27FC236}">
                <a16:creationId xmlns:a16="http://schemas.microsoft.com/office/drawing/2014/main" id="{223749AB-21E7-0505-69B1-09B8C4E85478}"/>
              </a:ext>
            </a:extLst>
          </p:cNvPr>
          <p:cNvSpPr txBox="1"/>
          <p:nvPr/>
        </p:nvSpPr>
        <p:spPr>
          <a:xfrm>
            <a:off x="185979" y="2967312"/>
            <a:ext cx="7969480" cy="2646878"/>
          </a:xfrm>
          <a:prstGeom prst="rect">
            <a:avLst/>
          </a:prstGeom>
          <a:noFill/>
        </p:spPr>
        <p:txBody>
          <a:bodyPr wrap="square">
            <a:spAutoFit/>
          </a:bodyPr>
          <a:lstStyle/>
          <a:p>
            <a:r>
              <a:rPr lang="de-DE" sz="1400" b="0" strike="noStrike" spc="-1" dirty="0">
                <a:solidFill>
                  <a:srgbClr val="000000"/>
                </a:solidFill>
                <a:latin typeface="Arial"/>
              </a:rPr>
              <a:t>ADT</a:t>
            </a:r>
            <a:r>
              <a:rPr lang="zh-CN" altLang="en-US" sz="1400" b="0" strike="noStrike" spc="-1" dirty="0">
                <a:solidFill>
                  <a:srgbClr val="000000"/>
                </a:solidFill>
                <a:latin typeface="Century Schoolbook"/>
              </a:rPr>
              <a:t>二叉搜</a:t>
            </a:r>
            <a:r>
              <a:rPr lang="zh-CN" altLang="en-US" sz="1400" spc="-1" dirty="0">
                <a:solidFill>
                  <a:srgbClr val="000000"/>
                </a:solidFill>
                <a:latin typeface="Century Schoolbook"/>
              </a:rPr>
              <a:t>索树</a:t>
            </a:r>
            <a:r>
              <a:rPr lang="en-US" altLang="zh-CN" sz="1400" spc="-1" dirty="0">
                <a:solidFill>
                  <a:srgbClr val="000000"/>
                </a:solidFill>
                <a:latin typeface="Century Schoolbook"/>
              </a:rPr>
              <a:t>(</a:t>
            </a:r>
            <a:r>
              <a:rPr lang="en-US" sz="1400" spc="-1" dirty="0">
                <a:solidFill>
                  <a:srgbClr val="000000"/>
                </a:solidFill>
                <a:latin typeface="Century Schoolbook"/>
              </a:rPr>
              <a:t>Binary Search Trees) </a:t>
            </a:r>
          </a:p>
          <a:p>
            <a:r>
              <a:rPr lang="de-DE" sz="1400" b="0" strike="noStrike" spc="-1" dirty="0">
                <a:solidFill>
                  <a:srgbClr val="000000"/>
                </a:solidFill>
                <a:latin typeface="Arial"/>
              </a:rPr>
              <a:t>Data</a:t>
            </a:r>
          </a:p>
          <a:p>
            <a:r>
              <a:rPr lang="de-DE" sz="1400" b="0" strike="noStrike" spc="-1" dirty="0">
                <a:solidFill>
                  <a:srgbClr val="000000"/>
                </a:solidFill>
                <a:latin typeface="Arial"/>
              </a:rPr>
              <a:t>	</a:t>
            </a:r>
            <a:r>
              <a:rPr lang="zh-CN" altLang="en-US" sz="1200" i="0" dirty="0">
                <a:effectLst/>
                <a:latin typeface="-apple-system"/>
              </a:rPr>
              <a:t>如果它的左子树不空，则左子树上所有结点的值均小于它的根结点的值。</a:t>
            </a:r>
          </a:p>
          <a:p>
            <a:r>
              <a:rPr lang="en-US" altLang="zh-CN" sz="1200" i="0" dirty="0">
                <a:effectLst/>
                <a:latin typeface="-apple-system"/>
              </a:rPr>
              <a:t>	</a:t>
            </a:r>
            <a:r>
              <a:rPr lang="zh-CN" altLang="en-US" sz="1200" i="0" dirty="0">
                <a:effectLst/>
                <a:latin typeface="-apple-system"/>
              </a:rPr>
              <a:t>如果它的右子树不空，则右子树上所有结点的值均大于它的根结点的值</a:t>
            </a:r>
            <a:r>
              <a:rPr lang="zh-CN" altLang="en-US" sz="1200" dirty="0">
                <a:latin typeface="-apple-system"/>
              </a:rPr>
              <a:t>。</a:t>
            </a:r>
            <a:endParaRPr lang="de-DE" sz="1200" b="0" strike="noStrike" spc="-1" dirty="0">
              <a:solidFill>
                <a:srgbClr val="000000"/>
              </a:solidFill>
              <a:latin typeface="Arial"/>
            </a:endParaRPr>
          </a:p>
          <a:p>
            <a:r>
              <a:rPr lang="de-DE" sz="1400" b="0" strike="noStrike" spc="-1" dirty="0">
                <a:solidFill>
                  <a:srgbClr val="000000"/>
                </a:solidFill>
                <a:latin typeface="Arial"/>
              </a:rPr>
              <a:t>Operation</a:t>
            </a:r>
          </a:p>
          <a:p>
            <a:pPr lvl="1"/>
            <a:r>
              <a:rPr lang="de-DE" sz="1400" b="0" strike="noStrike" spc="-1" dirty="0" err="1">
                <a:solidFill>
                  <a:srgbClr val="000000"/>
                </a:solidFill>
                <a:latin typeface="Arial"/>
              </a:rPr>
              <a:t>Map</a:t>
            </a:r>
            <a:r>
              <a:rPr lang="de-DE" sz="1400" b="0" strike="noStrike" spc="-1" dirty="0">
                <a:solidFill>
                  <a:srgbClr val="000000"/>
                </a:solidFill>
                <a:latin typeface="Arial"/>
              </a:rPr>
              <a:t>()		</a:t>
            </a:r>
            <a:r>
              <a:rPr lang="zh-CN" altLang="en-US" sz="1400" b="0" strike="noStrike" spc="-1" dirty="0">
                <a:solidFill>
                  <a:srgbClr val="000000"/>
                </a:solidFill>
                <a:latin typeface="Arial"/>
              </a:rPr>
              <a:t>新建一个空的映射。</a:t>
            </a:r>
          </a:p>
          <a:p>
            <a:pPr lvl="1"/>
            <a:r>
              <a:rPr lang="de-DE" sz="1400" b="0" strike="noStrike" spc="-1" dirty="0" err="1">
                <a:solidFill>
                  <a:srgbClr val="000000"/>
                </a:solidFill>
                <a:latin typeface="Arial"/>
              </a:rPr>
              <a:t>put</a:t>
            </a:r>
            <a:r>
              <a:rPr lang="de-DE" sz="1400" b="0" strike="noStrike" spc="-1" dirty="0">
                <a:solidFill>
                  <a:srgbClr val="000000"/>
                </a:solidFill>
                <a:latin typeface="Arial"/>
              </a:rPr>
              <a:t>(</a:t>
            </a:r>
            <a:r>
              <a:rPr lang="de-DE" sz="1400" b="0" strike="noStrike" spc="-1" dirty="0" err="1">
                <a:solidFill>
                  <a:srgbClr val="000000"/>
                </a:solidFill>
                <a:latin typeface="Arial"/>
              </a:rPr>
              <a:t>key</a:t>
            </a:r>
            <a:r>
              <a:rPr lang="de-DE" sz="1400" b="0" strike="noStrike" spc="-1" dirty="0">
                <a:solidFill>
                  <a:srgbClr val="000000"/>
                </a:solidFill>
                <a:latin typeface="Arial"/>
              </a:rPr>
              <a:t>, </a:t>
            </a:r>
            <a:r>
              <a:rPr lang="de-DE" sz="1400" b="0" strike="noStrike" spc="-1" dirty="0" err="1">
                <a:solidFill>
                  <a:srgbClr val="000000"/>
                </a:solidFill>
                <a:latin typeface="Arial"/>
              </a:rPr>
              <a:t>val</a:t>
            </a:r>
            <a:r>
              <a:rPr lang="de-DE" sz="1400" b="0" strike="noStrike" spc="-1" dirty="0">
                <a:solidFill>
                  <a:srgbClr val="000000"/>
                </a:solidFill>
                <a:latin typeface="Arial"/>
              </a:rPr>
              <a:t>)	</a:t>
            </a:r>
            <a:r>
              <a:rPr lang="zh-CN" altLang="en-US" sz="1400" b="0" strike="noStrike" spc="-1" dirty="0">
                <a:solidFill>
                  <a:srgbClr val="000000"/>
                </a:solidFill>
                <a:latin typeface="Arial"/>
              </a:rPr>
              <a:t>往映射中加入一个新的键</a:t>
            </a:r>
            <a:r>
              <a:rPr lang="en-US" altLang="zh-CN" sz="1400" b="0" strike="noStrike" spc="-1" dirty="0">
                <a:solidFill>
                  <a:srgbClr val="000000"/>
                </a:solidFill>
                <a:latin typeface="Arial"/>
              </a:rPr>
              <a:t>–</a:t>
            </a:r>
            <a:r>
              <a:rPr lang="zh-CN" altLang="en-US" sz="1400" b="0" strike="noStrike" spc="-1" dirty="0">
                <a:solidFill>
                  <a:srgbClr val="000000"/>
                </a:solidFill>
                <a:latin typeface="Arial"/>
              </a:rPr>
              <a:t>值对。如果键已经存在，就用新值替换旧值。</a:t>
            </a:r>
          </a:p>
          <a:p>
            <a:pPr lvl="1"/>
            <a:r>
              <a:rPr lang="de-DE" sz="1400" b="0" strike="noStrike" spc="-1" dirty="0" err="1">
                <a:solidFill>
                  <a:srgbClr val="000000"/>
                </a:solidFill>
                <a:latin typeface="Arial"/>
              </a:rPr>
              <a:t>get</a:t>
            </a:r>
            <a:r>
              <a:rPr lang="de-DE" sz="1400" b="0" strike="noStrike" spc="-1" dirty="0">
                <a:solidFill>
                  <a:srgbClr val="000000"/>
                </a:solidFill>
                <a:latin typeface="Arial"/>
              </a:rPr>
              <a:t>(</a:t>
            </a:r>
            <a:r>
              <a:rPr lang="de-DE" sz="1400" b="0" strike="noStrike" spc="-1" dirty="0" err="1">
                <a:solidFill>
                  <a:srgbClr val="000000"/>
                </a:solidFill>
                <a:latin typeface="Arial"/>
              </a:rPr>
              <a:t>key</a:t>
            </a:r>
            <a:r>
              <a:rPr lang="de-DE" sz="1400" b="0" strike="noStrike" spc="-1" dirty="0">
                <a:solidFill>
                  <a:srgbClr val="000000"/>
                </a:solidFill>
                <a:latin typeface="Arial"/>
              </a:rPr>
              <a:t>)		</a:t>
            </a:r>
            <a:r>
              <a:rPr lang="zh-CN" altLang="en-US" sz="1400" b="0" strike="noStrike" spc="-1" dirty="0">
                <a:solidFill>
                  <a:srgbClr val="000000"/>
                </a:solidFill>
                <a:latin typeface="Arial"/>
              </a:rPr>
              <a:t>返回 </a:t>
            </a:r>
            <a:r>
              <a:rPr lang="de-DE" sz="1400" b="0" strike="noStrike" spc="-1" dirty="0" err="1">
                <a:solidFill>
                  <a:srgbClr val="000000"/>
                </a:solidFill>
                <a:latin typeface="Arial"/>
              </a:rPr>
              <a:t>key</a:t>
            </a:r>
            <a:r>
              <a:rPr lang="de-DE" sz="1400" b="0" strike="noStrike" spc="-1" dirty="0">
                <a:solidFill>
                  <a:srgbClr val="000000"/>
                </a:solidFill>
                <a:latin typeface="Arial"/>
              </a:rPr>
              <a:t> </a:t>
            </a:r>
            <a:r>
              <a:rPr lang="zh-CN" altLang="en-US" sz="1400" b="0" strike="noStrike" spc="-1" dirty="0">
                <a:solidFill>
                  <a:srgbClr val="000000"/>
                </a:solidFill>
                <a:latin typeface="Arial"/>
              </a:rPr>
              <a:t>对应的值。如果 </a:t>
            </a:r>
            <a:r>
              <a:rPr lang="de-DE" sz="1400" b="0" strike="noStrike" spc="-1" dirty="0" err="1">
                <a:solidFill>
                  <a:srgbClr val="000000"/>
                </a:solidFill>
                <a:latin typeface="Arial"/>
              </a:rPr>
              <a:t>key</a:t>
            </a:r>
            <a:r>
              <a:rPr lang="de-DE" sz="1400" b="0" strike="noStrike" spc="-1" dirty="0">
                <a:solidFill>
                  <a:srgbClr val="000000"/>
                </a:solidFill>
                <a:latin typeface="Arial"/>
              </a:rPr>
              <a:t> </a:t>
            </a:r>
            <a:r>
              <a:rPr lang="zh-CN" altLang="en-US" sz="1400" b="0" strike="noStrike" spc="-1" dirty="0">
                <a:solidFill>
                  <a:srgbClr val="000000"/>
                </a:solidFill>
                <a:latin typeface="Arial"/>
              </a:rPr>
              <a:t>不存在，则返回 </a:t>
            </a:r>
            <a:r>
              <a:rPr lang="de-DE" sz="1400" b="0" strike="noStrike" spc="-1" dirty="0">
                <a:solidFill>
                  <a:srgbClr val="000000"/>
                </a:solidFill>
                <a:latin typeface="Arial"/>
              </a:rPr>
              <a:t>None。</a:t>
            </a:r>
          </a:p>
          <a:p>
            <a:pPr lvl="1"/>
            <a:r>
              <a:rPr lang="de-DE" sz="1400" b="0" strike="noStrike" spc="-1" dirty="0">
                <a:solidFill>
                  <a:srgbClr val="000000"/>
                </a:solidFill>
                <a:latin typeface="Arial"/>
              </a:rPr>
              <a:t>del 			</a:t>
            </a:r>
            <a:r>
              <a:rPr lang="zh-CN" altLang="en-US" sz="1400" b="0" strike="noStrike" spc="-1" dirty="0">
                <a:solidFill>
                  <a:srgbClr val="000000"/>
                </a:solidFill>
                <a:latin typeface="Arial"/>
              </a:rPr>
              <a:t>通过 </a:t>
            </a:r>
            <a:r>
              <a:rPr lang="de-DE" sz="1400" b="0" strike="noStrike" spc="-1" dirty="0">
                <a:solidFill>
                  <a:srgbClr val="000000"/>
                </a:solidFill>
                <a:latin typeface="Arial"/>
              </a:rPr>
              <a:t>del </a:t>
            </a:r>
            <a:r>
              <a:rPr lang="de-DE" sz="1400" b="0" strike="noStrike" spc="-1" dirty="0" err="1">
                <a:solidFill>
                  <a:srgbClr val="000000"/>
                </a:solidFill>
                <a:latin typeface="Arial"/>
              </a:rPr>
              <a:t>map</a:t>
            </a:r>
            <a:r>
              <a:rPr lang="de-DE" sz="1400" b="0" strike="noStrike" spc="-1" dirty="0">
                <a:solidFill>
                  <a:srgbClr val="000000"/>
                </a:solidFill>
                <a:latin typeface="Arial"/>
              </a:rPr>
              <a:t>[</a:t>
            </a:r>
            <a:r>
              <a:rPr lang="de-DE" sz="1400" b="0" strike="noStrike" spc="-1" dirty="0" err="1">
                <a:solidFill>
                  <a:srgbClr val="000000"/>
                </a:solidFill>
                <a:latin typeface="Arial"/>
              </a:rPr>
              <a:t>key</a:t>
            </a:r>
            <a:r>
              <a:rPr lang="de-DE" sz="1400" b="0" strike="noStrike" spc="-1" dirty="0">
                <a:solidFill>
                  <a:srgbClr val="000000"/>
                </a:solidFill>
                <a:latin typeface="Arial"/>
              </a:rPr>
              <a:t>]</a:t>
            </a:r>
            <a:r>
              <a:rPr lang="zh-CN" altLang="en-US" sz="1400" b="0" strike="noStrike" spc="-1" dirty="0">
                <a:solidFill>
                  <a:srgbClr val="000000"/>
                </a:solidFill>
                <a:latin typeface="Arial"/>
              </a:rPr>
              <a:t>这样的语句从映射中删除键</a:t>
            </a:r>
            <a:r>
              <a:rPr lang="en-US" altLang="zh-CN" sz="1400" b="0" strike="noStrike" spc="-1" dirty="0">
                <a:solidFill>
                  <a:srgbClr val="000000"/>
                </a:solidFill>
                <a:latin typeface="Arial"/>
              </a:rPr>
              <a:t>–</a:t>
            </a:r>
            <a:r>
              <a:rPr lang="zh-CN" altLang="en-US" sz="1400" b="0" strike="noStrike" spc="-1" dirty="0">
                <a:solidFill>
                  <a:srgbClr val="000000"/>
                </a:solidFill>
                <a:latin typeface="Arial"/>
              </a:rPr>
              <a:t>值对。</a:t>
            </a:r>
          </a:p>
          <a:p>
            <a:pPr lvl="1"/>
            <a:r>
              <a:rPr lang="de-DE" sz="1400" b="0" strike="noStrike" spc="-1" dirty="0" err="1">
                <a:solidFill>
                  <a:srgbClr val="000000"/>
                </a:solidFill>
                <a:latin typeface="Arial"/>
              </a:rPr>
              <a:t>len</a:t>
            </a:r>
            <a:r>
              <a:rPr lang="de-DE" sz="1400" b="0" strike="noStrike" spc="-1" dirty="0">
                <a:solidFill>
                  <a:srgbClr val="000000"/>
                </a:solidFill>
                <a:latin typeface="Arial"/>
              </a:rPr>
              <a:t>()			</a:t>
            </a:r>
            <a:r>
              <a:rPr lang="zh-CN" altLang="en-US" sz="1400" b="0" strike="noStrike" spc="-1" dirty="0">
                <a:solidFill>
                  <a:srgbClr val="000000"/>
                </a:solidFill>
                <a:latin typeface="Arial"/>
              </a:rPr>
              <a:t>返回映射中存储的键</a:t>
            </a:r>
            <a:r>
              <a:rPr lang="en-US" altLang="zh-CN" sz="1400" b="0" strike="noStrike" spc="-1" dirty="0">
                <a:solidFill>
                  <a:srgbClr val="000000"/>
                </a:solidFill>
                <a:latin typeface="Arial"/>
              </a:rPr>
              <a:t>–</a:t>
            </a:r>
            <a:r>
              <a:rPr lang="zh-CN" altLang="en-US" sz="1400" b="0" strike="noStrike" spc="-1" dirty="0">
                <a:solidFill>
                  <a:srgbClr val="000000"/>
                </a:solidFill>
                <a:latin typeface="Arial"/>
              </a:rPr>
              <a:t>值对的数目。</a:t>
            </a:r>
          </a:p>
          <a:p>
            <a:pPr lvl="1"/>
            <a:r>
              <a:rPr lang="de-DE" sz="1400" b="0" strike="noStrike" spc="-1" dirty="0">
                <a:solidFill>
                  <a:srgbClr val="000000"/>
                </a:solidFill>
                <a:latin typeface="Arial"/>
              </a:rPr>
              <a:t>in 			</a:t>
            </a:r>
            <a:r>
              <a:rPr lang="zh-CN" altLang="en-US" sz="1400" b="0" strike="noStrike" spc="-1" dirty="0">
                <a:solidFill>
                  <a:srgbClr val="000000"/>
                </a:solidFill>
                <a:latin typeface="Arial"/>
              </a:rPr>
              <a:t>通过 </a:t>
            </a:r>
            <a:r>
              <a:rPr lang="de-DE" sz="1400" b="0" strike="noStrike" spc="-1" dirty="0" err="1">
                <a:solidFill>
                  <a:srgbClr val="000000"/>
                </a:solidFill>
                <a:latin typeface="Arial"/>
              </a:rPr>
              <a:t>key</a:t>
            </a:r>
            <a:r>
              <a:rPr lang="de-DE" sz="1400" b="0" strike="noStrike" spc="-1" dirty="0">
                <a:solidFill>
                  <a:srgbClr val="000000"/>
                </a:solidFill>
                <a:latin typeface="Arial"/>
              </a:rPr>
              <a:t> in </a:t>
            </a:r>
            <a:r>
              <a:rPr lang="de-DE" sz="1400" b="0" strike="noStrike" spc="-1" dirty="0" err="1">
                <a:solidFill>
                  <a:srgbClr val="000000"/>
                </a:solidFill>
                <a:latin typeface="Arial"/>
              </a:rPr>
              <a:t>map</a:t>
            </a:r>
            <a:r>
              <a:rPr lang="de-DE" sz="1400" b="0" strike="noStrike" spc="-1" dirty="0">
                <a:solidFill>
                  <a:srgbClr val="000000"/>
                </a:solidFill>
                <a:latin typeface="Arial"/>
              </a:rPr>
              <a:t> </a:t>
            </a:r>
            <a:r>
              <a:rPr lang="zh-CN" altLang="en-US" sz="1400" b="0" strike="noStrike" spc="-1" dirty="0">
                <a:solidFill>
                  <a:srgbClr val="000000"/>
                </a:solidFill>
                <a:latin typeface="Arial"/>
              </a:rPr>
              <a:t>这样的语句，在键存在时返回 </a:t>
            </a:r>
            <a:r>
              <a:rPr lang="de-DE" sz="1400" b="0" strike="noStrike" spc="-1" dirty="0">
                <a:solidFill>
                  <a:srgbClr val="000000"/>
                </a:solidFill>
                <a:latin typeface="Arial"/>
              </a:rPr>
              <a:t>True，</a:t>
            </a:r>
            <a:r>
              <a:rPr lang="zh-CN" altLang="en-US" sz="1400" b="0" strike="noStrike" spc="-1" dirty="0">
                <a:solidFill>
                  <a:srgbClr val="000000"/>
                </a:solidFill>
                <a:latin typeface="Arial"/>
              </a:rPr>
              <a:t>否则返回 </a:t>
            </a:r>
            <a:r>
              <a:rPr lang="de-DE" sz="1400" b="0" strike="noStrike" spc="-1" dirty="0" err="1">
                <a:solidFill>
                  <a:srgbClr val="000000"/>
                </a:solidFill>
                <a:latin typeface="Arial"/>
              </a:rPr>
              <a:t>False</a:t>
            </a:r>
            <a:r>
              <a:rPr lang="de-DE" sz="1400" b="0" strike="noStrike" spc="-1" dirty="0">
                <a:solidFill>
                  <a:srgbClr val="000000"/>
                </a:solidFill>
                <a:latin typeface="Arial"/>
              </a:rPr>
              <a:t>。</a:t>
            </a:r>
            <a:endParaRPr lang="en-US" altLang="zh-CN" sz="1400" b="0" strike="noStrike" spc="-1" dirty="0">
              <a:solidFill>
                <a:srgbClr val="000000"/>
              </a:solidFill>
              <a:latin typeface="Arial"/>
            </a:endParaRPr>
          </a:p>
          <a:p>
            <a:r>
              <a:rPr lang="de-DE" sz="1400" b="0" strike="noStrike" spc="-1" dirty="0" err="1">
                <a:solidFill>
                  <a:srgbClr val="000000"/>
                </a:solidFill>
                <a:latin typeface="Arial"/>
              </a:rPr>
              <a:t>endADT</a:t>
            </a:r>
            <a:endParaRPr lang="de-DE" sz="1400" b="0" strike="noStrike" spc="-1" dirty="0">
              <a:solidFill>
                <a:srgbClr val="000000"/>
              </a:solidFill>
              <a:latin typeface="Arial"/>
            </a:endParaRPr>
          </a:p>
        </p:txBody>
      </p:sp>
      <p:sp>
        <p:nvSpPr>
          <p:cNvPr id="7" name="Textfeld 6">
            <a:extLst>
              <a:ext uri="{FF2B5EF4-FFF2-40B4-BE49-F238E27FC236}">
                <a16:creationId xmlns:a16="http://schemas.microsoft.com/office/drawing/2014/main" id="{94E6A641-94E1-41D6-2747-8FF9F5FD4369}"/>
              </a:ext>
            </a:extLst>
          </p:cNvPr>
          <p:cNvSpPr txBox="1"/>
          <p:nvPr/>
        </p:nvSpPr>
        <p:spPr>
          <a:xfrm>
            <a:off x="66931" y="1909804"/>
            <a:ext cx="8739317" cy="646331"/>
          </a:xfrm>
          <a:prstGeom prst="rect">
            <a:avLst/>
          </a:prstGeom>
          <a:noFill/>
        </p:spPr>
        <p:txBody>
          <a:bodyPr wrap="square">
            <a:spAutoFit/>
          </a:bodyPr>
          <a:lstStyle/>
          <a:p>
            <a:r>
              <a:rPr lang="en-US" b="1" dirty="0" err="1"/>
              <a:t>二叉搜索树</a:t>
            </a:r>
            <a:r>
              <a:rPr lang="en-US" dirty="0" err="1"/>
              <a:t>是映射的另一种</a:t>
            </a:r>
            <a:r>
              <a:rPr lang="zh-CN" altLang="en-US" dirty="0"/>
              <a:t>实现。 二叉树结构提供了高效的搜索。</a:t>
            </a:r>
            <a:endParaRPr lang="de-DE" altLang="zh-CN" dirty="0"/>
          </a:p>
          <a:p>
            <a:r>
              <a:rPr lang="zh-CN" altLang="en-US" dirty="0"/>
              <a:t>性质：小于父节点的键都在左子树中，大于父节点的键则都在右子树中。</a:t>
            </a:r>
            <a:endParaRPr lang="en-US" dirty="0"/>
          </a:p>
        </p:txBody>
      </p:sp>
      <p:pic>
        <p:nvPicPr>
          <p:cNvPr id="9" name="Grafik 8">
            <a:extLst>
              <a:ext uri="{FF2B5EF4-FFF2-40B4-BE49-F238E27FC236}">
                <a16:creationId xmlns:a16="http://schemas.microsoft.com/office/drawing/2014/main" id="{D16B49EE-1D6E-B5FB-3991-6D2A231F9529}"/>
              </a:ext>
            </a:extLst>
          </p:cNvPr>
          <p:cNvPicPr>
            <a:picLocks noChangeAspect="1"/>
          </p:cNvPicPr>
          <p:nvPr/>
        </p:nvPicPr>
        <p:blipFill>
          <a:blip r:embed="rId2"/>
          <a:stretch>
            <a:fillRect/>
          </a:stretch>
        </p:blipFill>
        <p:spPr>
          <a:xfrm>
            <a:off x="7677012" y="2127422"/>
            <a:ext cx="3387058" cy="2934498"/>
          </a:xfrm>
          <a:prstGeom prst="rect">
            <a:avLst/>
          </a:prstGeom>
        </p:spPr>
      </p:pic>
      <p:sp>
        <p:nvSpPr>
          <p:cNvPr id="6" name="Textfeld 5">
            <a:extLst>
              <a:ext uri="{FF2B5EF4-FFF2-40B4-BE49-F238E27FC236}">
                <a16:creationId xmlns:a16="http://schemas.microsoft.com/office/drawing/2014/main" id="{DB4595A3-E93A-6F37-6B1F-DB72264989CF}"/>
              </a:ext>
            </a:extLst>
          </p:cNvPr>
          <p:cNvSpPr txBox="1"/>
          <p:nvPr/>
        </p:nvSpPr>
        <p:spPr>
          <a:xfrm>
            <a:off x="7738613" y="5775114"/>
            <a:ext cx="3387058" cy="369332"/>
          </a:xfrm>
          <a:prstGeom prst="rect">
            <a:avLst/>
          </a:prstGeom>
          <a:noFill/>
        </p:spPr>
        <p:txBody>
          <a:bodyPr wrap="square">
            <a:spAutoFit/>
          </a:bodyPr>
          <a:lstStyle/>
          <a:p>
            <a:pPr algn="l"/>
            <a:r>
              <a:rPr lang="zh-CN" altLang="en-US" b="0" i="0" dirty="0">
                <a:solidFill>
                  <a:srgbClr val="000000"/>
                </a:solidFill>
                <a:effectLst/>
              </a:rPr>
              <a:t>如何处理相等的结点</a:t>
            </a:r>
            <a:r>
              <a:rPr lang="de-DE" altLang="zh-CN" dirty="0">
                <a:solidFill>
                  <a:srgbClr val="000000"/>
                </a:solidFill>
              </a:rPr>
              <a:t>?</a:t>
            </a:r>
            <a:endParaRPr lang="zh-CN" altLang="en-US" b="0" i="0" dirty="0">
              <a:solidFill>
                <a:srgbClr val="000000"/>
              </a:solidFill>
              <a:effectLst/>
            </a:endParaRPr>
          </a:p>
        </p:txBody>
      </p:sp>
    </p:spTree>
    <p:extLst>
      <p:ext uri="{BB962C8B-B14F-4D97-AF65-F5344CB8AC3E}">
        <p14:creationId xmlns:p14="http://schemas.microsoft.com/office/powerpoint/2010/main" val="60501662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b="0" strike="noStrike" spc="-1" dirty="0">
                <a:solidFill>
                  <a:srgbClr val="000000"/>
                </a:solidFill>
                <a:latin typeface="Century Schoolbook"/>
              </a:rPr>
              <a:t>树</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Trees)</a:t>
            </a:r>
            <a:br>
              <a:rPr lang="en-US" sz="1800" dirty="0"/>
            </a:br>
            <a:r>
              <a:rPr lang="zh-CN" altLang="en-US" sz="1800" b="0" strike="noStrike" spc="-1" dirty="0">
                <a:solidFill>
                  <a:srgbClr val="000000"/>
                </a:solidFill>
                <a:latin typeface="Century Schoolbook"/>
              </a:rPr>
              <a:t>二叉搜</a:t>
            </a:r>
            <a:r>
              <a:rPr lang="zh-CN" altLang="en-US" spc="-1" dirty="0">
                <a:solidFill>
                  <a:srgbClr val="000000"/>
                </a:solidFill>
                <a:latin typeface="Century Schoolbook"/>
              </a:rPr>
              <a:t>索树</a:t>
            </a: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Binary Search Trees)</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7" name="Textfeld 6">
            <a:extLst>
              <a:ext uri="{FF2B5EF4-FFF2-40B4-BE49-F238E27FC236}">
                <a16:creationId xmlns:a16="http://schemas.microsoft.com/office/drawing/2014/main" id="{94E6A641-94E1-41D6-2747-8FF9F5FD4369}"/>
              </a:ext>
            </a:extLst>
          </p:cNvPr>
          <p:cNvSpPr txBox="1"/>
          <p:nvPr/>
        </p:nvSpPr>
        <p:spPr>
          <a:xfrm>
            <a:off x="66931" y="1909804"/>
            <a:ext cx="8739317" cy="369332"/>
          </a:xfrm>
          <a:prstGeom prst="rect">
            <a:avLst/>
          </a:prstGeom>
          <a:noFill/>
        </p:spPr>
        <p:txBody>
          <a:bodyPr wrap="square">
            <a:spAutoFit/>
          </a:bodyPr>
          <a:lstStyle/>
          <a:p>
            <a:r>
              <a:rPr lang="zh-CN" altLang="en-US" b="1" dirty="0"/>
              <a:t>“节点与引用”</a:t>
            </a:r>
            <a:r>
              <a:rPr lang="zh-CN" altLang="en-US" dirty="0"/>
              <a:t>表示法实现二叉搜索树</a:t>
            </a:r>
            <a:endParaRPr lang="en-US" dirty="0"/>
          </a:p>
        </p:txBody>
      </p:sp>
      <p:sp>
        <p:nvSpPr>
          <p:cNvPr id="11" name="Textfeld 10">
            <a:extLst>
              <a:ext uri="{FF2B5EF4-FFF2-40B4-BE49-F238E27FC236}">
                <a16:creationId xmlns:a16="http://schemas.microsoft.com/office/drawing/2014/main" id="{4CA1C5F8-C536-CB8E-08F2-535C0A4F80A3}"/>
              </a:ext>
            </a:extLst>
          </p:cNvPr>
          <p:cNvSpPr txBox="1"/>
          <p:nvPr/>
        </p:nvSpPr>
        <p:spPr>
          <a:xfrm>
            <a:off x="66931" y="2774599"/>
            <a:ext cx="3479369" cy="1938992"/>
          </a:xfrm>
          <a:prstGeom prst="rect">
            <a:avLst/>
          </a:prstGeom>
          <a:noFill/>
        </p:spPr>
        <p:txBody>
          <a:bodyPr wrap="square">
            <a:spAutoFit/>
          </a:bodyPr>
          <a:lstStyle/>
          <a:p>
            <a:r>
              <a:rPr lang="en-US" sz="1200" b="0" dirty="0">
                <a:effectLst/>
                <a:latin typeface="Consolas" panose="020B0609020204030204" pitchFamily="49" charset="0"/>
              </a:rPr>
              <a:t>class </a:t>
            </a:r>
            <a:r>
              <a:rPr lang="en-US" sz="1200" b="0" dirty="0" err="1">
                <a:effectLst/>
                <a:latin typeface="Consolas" panose="020B0609020204030204" pitchFamily="49" charset="0"/>
              </a:rPr>
              <a:t>BinarySearchTree</a:t>
            </a:r>
            <a:r>
              <a:rPr lang="en-US" sz="1200" b="0" dirty="0">
                <a:effectLst/>
                <a:latin typeface="Consolas" panose="020B0609020204030204" pitchFamily="49" charset="0"/>
              </a:rPr>
              <a:t>:</a:t>
            </a:r>
          </a:p>
          <a:p>
            <a:r>
              <a:rPr lang="en-US" sz="1200" b="0" dirty="0">
                <a:effectLst/>
                <a:latin typeface="Consolas" panose="020B0609020204030204" pitchFamily="49" charset="0"/>
              </a:rPr>
              <a:t>    def __</a:t>
            </a:r>
            <a:r>
              <a:rPr lang="en-US" sz="1200" b="0" dirty="0" err="1">
                <a:effectLst/>
                <a:latin typeface="Consolas" panose="020B0609020204030204" pitchFamily="49" charset="0"/>
              </a:rPr>
              <a:t>init</a:t>
            </a:r>
            <a:r>
              <a:rPr lang="en-US" sz="1200" b="0" dirty="0">
                <a:effectLst/>
                <a:latin typeface="Consolas" panose="020B0609020204030204" pitchFamily="49" charset="0"/>
              </a:rPr>
              <a:t>__(self):</a:t>
            </a:r>
          </a:p>
          <a:p>
            <a:r>
              <a:rPr lang="en-US" sz="1200" b="0" dirty="0">
                <a:effectLst/>
                <a:latin typeface="Consolas" panose="020B0609020204030204" pitchFamily="49" charset="0"/>
              </a:rPr>
              <a:t>        </a:t>
            </a:r>
            <a:r>
              <a:rPr lang="en-US" sz="1200" b="0" dirty="0" err="1">
                <a:effectLst/>
                <a:latin typeface="Consolas" panose="020B0609020204030204" pitchFamily="49" charset="0"/>
              </a:rPr>
              <a:t>self.root</a:t>
            </a:r>
            <a:r>
              <a:rPr lang="en-US" sz="1200" b="0" dirty="0">
                <a:effectLst/>
                <a:latin typeface="Consolas" panose="020B0609020204030204" pitchFamily="49" charset="0"/>
              </a:rPr>
              <a:t> = None</a:t>
            </a:r>
          </a:p>
          <a:p>
            <a:r>
              <a:rPr lang="en-US" sz="1200" b="0" dirty="0">
                <a:effectLst/>
                <a:latin typeface="Consolas" panose="020B0609020204030204" pitchFamily="49" charset="0"/>
              </a:rPr>
              <a:t>        </a:t>
            </a:r>
            <a:r>
              <a:rPr lang="en-US" sz="1200" b="0" dirty="0" err="1">
                <a:effectLst/>
                <a:latin typeface="Consolas" panose="020B0609020204030204" pitchFamily="49" charset="0"/>
              </a:rPr>
              <a:t>self.size</a:t>
            </a:r>
            <a:r>
              <a:rPr lang="en-US" sz="1200" b="0" dirty="0">
                <a:effectLst/>
                <a:latin typeface="Consolas" panose="020B0609020204030204" pitchFamily="49" charset="0"/>
              </a:rPr>
              <a:t> = 0</a:t>
            </a:r>
          </a:p>
          <a:p>
            <a:r>
              <a:rPr lang="en-US" sz="1200" b="0" dirty="0">
                <a:effectLst/>
                <a:latin typeface="Consolas" panose="020B0609020204030204" pitchFamily="49" charset="0"/>
              </a:rPr>
              <a:t>    def length(self):</a:t>
            </a:r>
          </a:p>
          <a:p>
            <a:r>
              <a:rPr lang="en-US" sz="1200" b="0" dirty="0">
                <a:effectLst/>
                <a:latin typeface="Consolas" panose="020B0609020204030204" pitchFamily="49" charset="0"/>
              </a:rPr>
              <a:t>        return </a:t>
            </a:r>
            <a:r>
              <a:rPr lang="en-US" sz="1200" b="0" dirty="0" err="1">
                <a:effectLst/>
                <a:latin typeface="Consolas" panose="020B0609020204030204" pitchFamily="49" charset="0"/>
              </a:rPr>
              <a:t>self.size</a:t>
            </a:r>
            <a:endParaRPr lang="en-US" sz="1200" b="0" dirty="0">
              <a:effectLst/>
              <a:latin typeface="Consolas" panose="020B0609020204030204" pitchFamily="49" charset="0"/>
            </a:endParaRPr>
          </a:p>
          <a:p>
            <a:r>
              <a:rPr lang="en-US" sz="1200" b="0" dirty="0">
                <a:effectLst/>
                <a:latin typeface="Consolas" panose="020B0609020204030204" pitchFamily="49" charset="0"/>
              </a:rPr>
              <a:t>    def __</a:t>
            </a:r>
            <a:r>
              <a:rPr lang="en-US" sz="1200" b="0" dirty="0" err="1">
                <a:effectLst/>
                <a:latin typeface="Consolas" panose="020B0609020204030204" pitchFamily="49" charset="0"/>
              </a:rPr>
              <a:t>len</a:t>
            </a:r>
            <a:r>
              <a:rPr lang="en-US" sz="1200" b="0" dirty="0">
                <a:effectLst/>
                <a:latin typeface="Consolas" panose="020B0609020204030204" pitchFamily="49" charset="0"/>
              </a:rPr>
              <a:t>__(self):</a:t>
            </a:r>
          </a:p>
          <a:p>
            <a:r>
              <a:rPr lang="en-US" sz="1200" b="0" dirty="0">
                <a:effectLst/>
                <a:latin typeface="Consolas" panose="020B0609020204030204" pitchFamily="49" charset="0"/>
              </a:rPr>
              <a:t>        return </a:t>
            </a:r>
            <a:r>
              <a:rPr lang="en-US" sz="1200" b="0" dirty="0" err="1">
                <a:effectLst/>
                <a:latin typeface="Consolas" panose="020B0609020204030204" pitchFamily="49" charset="0"/>
              </a:rPr>
              <a:t>self.size</a:t>
            </a:r>
            <a:endParaRPr lang="en-US" sz="1200" b="0" dirty="0">
              <a:effectLst/>
              <a:latin typeface="Consolas" panose="020B0609020204030204" pitchFamily="49" charset="0"/>
            </a:endParaRPr>
          </a:p>
          <a:p>
            <a:r>
              <a:rPr lang="en-US" sz="1200" b="0" dirty="0">
                <a:effectLst/>
                <a:latin typeface="Consolas" panose="020B0609020204030204" pitchFamily="49" charset="0"/>
              </a:rPr>
              <a:t>    def __</a:t>
            </a:r>
            <a:r>
              <a:rPr lang="en-US" sz="1200" b="0" dirty="0" err="1">
                <a:effectLst/>
                <a:latin typeface="Consolas" panose="020B0609020204030204" pitchFamily="49" charset="0"/>
              </a:rPr>
              <a:t>iter</a:t>
            </a:r>
            <a:r>
              <a:rPr lang="en-US" sz="1200" b="0" dirty="0">
                <a:effectLst/>
                <a:latin typeface="Consolas" panose="020B0609020204030204" pitchFamily="49" charset="0"/>
              </a:rPr>
              <a:t>__(self):</a:t>
            </a:r>
          </a:p>
          <a:p>
            <a:r>
              <a:rPr lang="en-US" sz="1200" b="0" dirty="0">
                <a:effectLst/>
                <a:latin typeface="Consolas" panose="020B0609020204030204" pitchFamily="49" charset="0"/>
              </a:rPr>
              <a:t>        return self.root.__</a:t>
            </a:r>
            <a:r>
              <a:rPr lang="en-US" sz="1200" b="0" dirty="0" err="1">
                <a:effectLst/>
                <a:latin typeface="Consolas" panose="020B0609020204030204" pitchFamily="49" charset="0"/>
              </a:rPr>
              <a:t>iter</a:t>
            </a:r>
            <a:r>
              <a:rPr lang="en-US" sz="1200" b="0" dirty="0">
                <a:effectLst/>
                <a:latin typeface="Consolas" panose="020B0609020204030204" pitchFamily="49" charset="0"/>
              </a:rPr>
              <a:t>__()</a:t>
            </a:r>
          </a:p>
        </p:txBody>
      </p:sp>
      <p:sp>
        <p:nvSpPr>
          <p:cNvPr id="13" name="Textfeld 12">
            <a:extLst>
              <a:ext uri="{FF2B5EF4-FFF2-40B4-BE49-F238E27FC236}">
                <a16:creationId xmlns:a16="http://schemas.microsoft.com/office/drawing/2014/main" id="{077EFB50-74F7-6464-37C5-0F5559315D4C}"/>
              </a:ext>
            </a:extLst>
          </p:cNvPr>
          <p:cNvSpPr txBox="1"/>
          <p:nvPr/>
        </p:nvSpPr>
        <p:spPr>
          <a:xfrm>
            <a:off x="2699916" y="2342454"/>
            <a:ext cx="6106332" cy="4339650"/>
          </a:xfrm>
          <a:prstGeom prst="rect">
            <a:avLst/>
          </a:prstGeom>
          <a:noFill/>
        </p:spPr>
        <p:txBody>
          <a:bodyPr wrap="square">
            <a:spAutoFit/>
          </a:bodyPr>
          <a:lstStyle/>
          <a:p>
            <a:r>
              <a:rPr lang="en-US" sz="1200" b="0" dirty="0">
                <a:effectLst/>
                <a:latin typeface="Consolas" panose="020B0609020204030204" pitchFamily="49" charset="0"/>
              </a:rPr>
              <a:t>class </a:t>
            </a:r>
            <a:r>
              <a:rPr lang="en-US" sz="1200" b="0" dirty="0" err="1">
                <a:effectLst/>
                <a:latin typeface="Consolas" panose="020B0609020204030204" pitchFamily="49" charset="0"/>
              </a:rPr>
              <a:t>TreeNode</a:t>
            </a:r>
            <a:r>
              <a:rPr lang="en-US" sz="1200" b="0" dirty="0">
                <a:effectLst/>
                <a:latin typeface="Consolas" panose="020B0609020204030204" pitchFamily="49" charset="0"/>
              </a:rPr>
              <a:t>:</a:t>
            </a:r>
          </a:p>
          <a:p>
            <a:r>
              <a:rPr lang="en-US" sz="1200" b="0" dirty="0">
                <a:effectLst/>
                <a:latin typeface="Consolas" panose="020B0609020204030204" pitchFamily="49" charset="0"/>
              </a:rPr>
              <a:t>    def __</a:t>
            </a:r>
            <a:r>
              <a:rPr lang="en-US" sz="1200" b="0" dirty="0" err="1">
                <a:effectLst/>
                <a:latin typeface="Consolas" panose="020B0609020204030204" pitchFamily="49" charset="0"/>
              </a:rPr>
              <a:t>init</a:t>
            </a:r>
            <a:r>
              <a:rPr lang="en-US" sz="1200" b="0" dirty="0">
                <a:effectLst/>
                <a:latin typeface="Consolas" panose="020B0609020204030204" pitchFamily="49" charset="0"/>
              </a:rPr>
              <a:t>__(self, key, </a:t>
            </a:r>
            <a:r>
              <a:rPr lang="en-US" sz="1200" b="0" dirty="0" err="1">
                <a:effectLst/>
                <a:latin typeface="Consolas" panose="020B0609020204030204" pitchFamily="49" charset="0"/>
              </a:rPr>
              <a:t>val</a:t>
            </a:r>
            <a:r>
              <a:rPr lang="en-US" sz="1200" b="0" dirty="0">
                <a:effectLst/>
                <a:latin typeface="Consolas" panose="020B0609020204030204" pitchFamily="49" charset="0"/>
              </a:rPr>
              <a:t>, left=None, right=None, parent=None):</a:t>
            </a:r>
          </a:p>
          <a:p>
            <a:r>
              <a:rPr lang="en-US" sz="1200" b="0" dirty="0">
                <a:effectLst/>
                <a:latin typeface="Consolas" panose="020B0609020204030204" pitchFamily="49" charset="0"/>
              </a:rPr>
              <a:t>        </a:t>
            </a:r>
            <a:r>
              <a:rPr lang="en-US" sz="1200" b="0" dirty="0" err="1">
                <a:effectLst/>
                <a:latin typeface="Consolas" panose="020B0609020204030204" pitchFamily="49" charset="0"/>
              </a:rPr>
              <a:t>self.key</a:t>
            </a:r>
            <a:r>
              <a:rPr lang="en-US" sz="1200" b="0" dirty="0">
                <a:effectLst/>
                <a:latin typeface="Consolas" panose="020B0609020204030204" pitchFamily="49" charset="0"/>
              </a:rPr>
              <a:t> = key</a:t>
            </a:r>
          </a:p>
          <a:p>
            <a:r>
              <a:rPr lang="en-US" sz="1200" b="0" dirty="0">
                <a:effectLst/>
                <a:latin typeface="Consolas" panose="020B0609020204030204" pitchFamily="49" charset="0"/>
              </a:rPr>
              <a:t>        </a:t>
            </a:r>
            <a:r>
              <a:rPr lang="en-US" sz="1200" b="0" dirty="0" err="1">
                <a:effectLst/>
                <a:latin typeface="Consolas" panose="020B0609020204030204" pitchFamily="49" charset="0"/>
              </a:rPr>
              <a:t>self.payload</a:t>
            </a:r>
            <a:r>
              <a:rPr lang="en-US" sz="1200" b="0" dirty="0">
                <a:effectLst/>
                <a:latin typeface="Consolas" panose="020B0609020204030204" pitchFamily="49" charset="0"/>
              </a:rPr>
              <a:t> = </a:t>
            </a:r>
            <a:r>
              <a:rPr lang="en-US" sz="1200" b="0" dirty="0" err="1">
                <a:effectLst/>
                <a:latin typeface="Consolas" panose="020B0609020204030204" pitchFamily="49" charset="0"/>
              </a:rPr>
              <a:t>val</a:t>
            </a:r>
            <a:endParaRPr lang="en-US" sz="1200" b="0" dirty="0">
              <a:effectLst/>
              <a:latin typeface="Consolas" panose="020B0609020204030204" pitchFamily="49" charset="0"/>
            </a:endParaRPr>
          </a:p>
          <a:p>
            <a:r>
              <a:rPr lang="en-US" sz="1200" b="0" dirty="0">
                <a:effectLst/>
                <a:latin typeface="Consolas" panose="020B0609020204030204" pitchFamily="49" charset="0"/>
              </a:rPr>
              <a:t>        </a:t>
            </a:r>
            <a:r>
              <a:rPr lang="en-US" sz="1200" b="0" dirty="0" err="1">
                <a:effectLst/>
                <a:latin typeface="Consolas" panose="020B0609020204030204" pitchFamily="49" charset="0"/>
              </a:rPr>
              <a:t>self.leftChild</a:t>
            </a:r>
            <a:r>
              <a:rPr lang="en-US" sz="1200" b="0" dirty="0">
                <a:effectLst/>
                <a:latin typeface="Consolas" panose="020B0609020204030204" pitchFamily="49" charset="0"/>
              </a:rPr>
              <a:t> = left</a:t>
            </a:r>
          </a:p>
          <a:p>
            <a:r>
              <a:rPr lang="en-US" sz="1200" b="0" dirty="0">
                <a:effectLst/>
                <a:latin typeface="Consolas" panose="020B0609020204030204" pitchFamily="49" charset="0"/>
              </a:rPr>
              <a:t>        </a:t>
            </a:r>
            <a:r>
              <a:rPr lang="en-US" sz="1200" b="0" dirty="0" err="1">
                <a:effectLst/>
                <a:latin typeface="Consolas" panose="020B0609020204030204" pitchFamily="49" charset="0"/>
              </a:rPr>
              <a:t>self.rightChild</a:t>
            </a:r>
            <a:r>
              <a:rPr lang="en-US" sz="1200" b="0" dirty="0">
                <a:effectLst/>
                <a:latin typeface="Consolas" panose="020B0609020204030204" pitchFamily="49" charset="0"/>
              </a:rPr>
              <a:t> = right</a:t>
            </a:r>
          </a:p>
          <a:p>
            <a:r>
              <a:rPr lang="en-US" sz="1200" b="0" dirty="0">
                <a:effectLst/>
                <a:latin typeface="Consolas" panose="020B0609020204030204" pitchFamily="49" charset="0"/>
              </a:rPr>
              <a:t>        </a:t>
            </a:r>
            <a:r>
              <a:rPr lang="en-US" sz="1200" b="1" dirty="0" err="1">
                <a:effectLst/>
                <a:latin typeface="Consolas" panose="020B0609020204030204" pitchFamily="49" charset="0"/>
              </a:rPr>
              <a:t>self.parent</a:t>
            </a:r>
            <a:r>
              <a:rPr lang="en-US" sz="1200" b="1" dirty="0">
                <a:effectLst/>
                <a:latin typeface="Consolas" panose="020B0609020204030204" pitchFamily="49" charset="0"/>
              </a:rPr>
              <a:t> = parent</a:t>
            </a:r>
            <a:br>
              <a:rPr lang="en-US" sz="1200" b="0" dirty="0">
                <a:effectLst/>
                <a:latin typeface="Consolas" panose="020B0609020204030204" pitchFamily="49" charset="0"/>
              </a:rPr>
            </a:br>
            <a:r>
              <a:rPr lang="en-US" sz="1200" b="0" dirty="0">
                <a:effectLst/>
                <a:latin typeface="Consolas" panose="020B0609020204030204" pitchFamily="49" charset="0"/>
              </a:rPr>
              <a:t>    def </a:t>
            </a:r>
            <a:r>
              <a:rPr lang="en-US" sz="1200" b="0" dirty="0" err="1">
                <a:effectLst/>
                <a:latin typeface="Consolas" panose="020B0609020204030204" pitchFamily="49" charset="0"/>
              </a:rPr>
              <a:t>hasLeftChild</a:t>
            </a:r>
            <a:r>
              <a:rPr lang="en-US" sz="1200" b="0" dirty="0">
                <a:effectLst/>
                <a:latin typeface="Consolas" panose="020B0609020204030204" pitchFamily="49" charset="0"/>
              </a:rPr>
              <a:t>(self):</a:t>
            </a:r>
          </a:p>
          <a:p>
            <a:r>
              <a:rPr lang="en-US" sz="1200" b="0" dirty="0">
                <a:effectLst/>
                <a:latin typeface="Consolas" panose="020B0609020204030204" pitchFamily="49" charset="0"/>
              </a:rPr>
              <a:t>        return </a:t>
            </a:r>
            <a:r>
              <a:rPr lang="en-US" sz="1200" b="0" dirty="0" err="1">
                <a:effectLst/>
                <a:latin typeface="Consolas" panose="020B0609020204030204" pitchFamily="49" charset="0"/>
              </a:rPr>
              <a:t>self.leftChild</a:t>
            </a:r>
            <a:r>
              <a:rPr lang="en-US" sz="1200" b="0" dirty="0">
                <a:effectLst/>
                <a:latin typeface="Consolas" panose="020B0609020204030204" pitchFamily="49" charset="0"/>
              </a:rPr>
              <a:t> is not None</a:t>
            </a:r>
            <a:br>
              <a:rPr lang="en-US" sz="1200" b="0" dirty="0">
                <a:effectLst/>
                <a:latin typeface="Consolas" panose="020B0609020204030204" pitchFamily="49" charset="0"/>
              </a:rPr>
            </a:br>
            <a:r>
              <a:rPr lang="en-US" sz="1200" b="0" dirty="0">
                <a:effectLst/>
                <a:latin typeface="Consolas" panose="020B0609020204030204" pitchFamily="49" charset="0"/>
              </a:rPr>
              <a:t>    def </a:t>
            </a:r>
            <a:r>
              <a:rPr lang="en-US" sz="1200" b="0" dirty="0" err="1">
                <a:effectLst/>
                <a:latin typeface="Consolas" panose="020B0609020204030204" pitchFamily="49" charset="0"/>
              </a:rPr>
              <a:t>hasRightChild</a:t>
            </a:r>
            <a:r>
              <a:rPr lang="en-US" sz="1200" b="0" dirty="0">
                <a:effectLst/>
                <a:latin typeface="Consolas" panose="020B0609020204030204" pitchFamily="49" charset="0"/>
              </a:rPr>
              <a:t>(self):</a:t>
            </a:r>
          </a:p>
          <a:p>
            <a:r>
              <a:rPr lang="en-US" sz="1200" b="0" dirty="0">
                <a:effectLst/>
                <a:latin typeface="Consolas" panose="020B0609020204030204" pitchFamily="49" charset="0"/>
              </a:rPr>
              <a:t>        return </a:t>
            </a:r>
            <a:r>
              <a:rPr lang="en-US" sz="1200" b="0" dirty="0" err="1">
                <a:effectLst/>
                <a:latin typeface="Consolas" panose="020B0609020204030204" pitchFamily="49" charset="0"/>
              </a:rPr>
              <a:t>self.rightChild</a:t>
            </a:r>
            <a:r>
              <a:rPr lang="en-US" sz="1200" b="0" dirty="0">
                <a:effectLst/>
                <a:latin typeface="Consolas" panose="020B0609020204030204" pitchFamily="49" charset="0"/>
              </a:rPr>
              <a:t> is not None</a:t>
            </a:r>
            <a:br>
              <a:rPr lang="en-US" sz="1200" b="0" dirty="0">
                <a:effectLst/>
                <a:latin typeface="Consolas" panose="020B0609020204030204" pitchFamily="49" charset="0"/>
              </a:rPr>
            </a:br>
            <a:r>
              <a:rPr lang="en-US" sz="1200" b="0" dirty="0">
                <a:effectLst/>
                <a:latin typeface="Consolas" panose="020B0609020204030204" pitchFamily="49" charset="0"/>
              </a:rPr>
              <a:t>    def </a:t>
            </a:r>
            <a:r>
              <a:rPr lang="en-US" sz="1200" b="0" dirty="0" err="1">
                <a:effectLst/>
                <a:latin typeface="Consolas" panose="020B0609020204030204" pitchFamily="49" charset="0"/>
              </a:rPr>
              <a:t>isLeftChild</a:t>
            </a:r>
            <a:r>
              <a:rPr lang="en-US" sz="1200" b="0" dirty="0">
                <a:effectLst/>
                <a:latin typeface="Consolas" panose="020B0609020204030204" pitchFamily="49" charset="0"/>
              </a:rPr>
              <a:t>(self):</a:t>
            </a:r>
          </a:p>
          <a:p>
            <a:r>
              <a:rPr lang="en-US" sz="1200" b="0" dirty="0">
                <a:effectLst/>
                <a:latin typeface="Consolas" panose="020B0609020204030204" pitchFamily="49" charset="0"/>
              </a:rPr>
              <a:t>        return </a:t>
            </a:r>
            <a:r>
              <a:rPr lang="en-US" sz="1200" b="0" dirty="0" err="1">
                <a:effectLst/>
                <a:latin typeface="Consolas" panose="020B0609020204030204" pitchFamily="49" charset="0"/>
              </a:rPr>
              <a:t>self.parent</a:t>
            </a:r>
            <a:r>
              <a:rPr lang="en-US" sz="1200" b="0" dirty="0">
                <a:effectLst/>
                <a:latin typeface="Consolas" panose="020B0609020204030204" pitchFamily="49" charset="0"/>
              </a:rPr>
              <a:t> and </a:t>
            </a:r>
            <a:r>
              <a:rPr lang="en-US" sz="1200" b="0" dirty="0" err="1">
                <a:effectLst/>
                <a:latin typeface="Consolas" panose="020B0609020204030204" pitchFamily="49" charset="0"/>
              </a:rPr>
              <a:t>self.parent.leftChild</a:t>
            </a:r>
            <a:r>
              <a:rPr lang="en-US" sz="1200" b="0" dirty="0">
                <a:effectLst/>
                <a:latin typeface="Consolas" panose="020B0609020204030204" pitchFamily="49" charset="0"/>
              </a:rPr>
              <a:t> == self</a:t>
            </a:r>
          </a:p>
          <a:p>
            <a:r>
              <a:rPr lang="en-US" sz="1200" b="0" dirty="0">
                <a:effectLst/>
                <a:latin typeface="Consolas" panose="020B0609020204030204" pitchFamily="49" charset="0"/>
              </a:rPr>
              <a:t>    def </a:t>
            </a:r>
            <a:r>
              <a:rPr lang="en-US" sz="1200" b="0" dirty="0" err="1">
                <a:effectLst/>
                <a:latin typeface="Consolas" panose="020B0609020204030204" pitchFamily="49" charset="0"/>
              </a:rPr>
              <a:t>isRightChild</a:t>
            </a:r>
            <a:r>
              <a:rPr lang="en-US" sz="1200" b="0" dirty="0">
                <a:effectLst/>
                <a:latin typeface="Consolas" panose="020B0609020204030204" pitchFamily="49" charset="0"/>
              </a:rPr>
              <a:t>(self):</a:t>
            </a:r>
          </a:p>
          <a:p>
            <a:r>
              <a:rPr lang="en-US" sz="1200" b="0" dirty="0">
                <a:effectLst/>
                <a:latin typeface="Consolas" panose="020B0609020204030204" pitchFamily="49" charset="0"/>
              </a:rPr>
              <a:t>        return </a:t>
            </a:r>
            <a:r>
              <a:rPr lang="en-US" sz="1200" b="0" dirty="0" err="1">
                <a:effectLst/>
                <a:latin typeface="Consolas" panose="020B0609020204030204" pitchFamily="49" charset="0"/>
              </a:rPr>
              <a:t>self.parent</a:t>
            </a:r>
            <a:r>
              <a:rPr lang="en-US" sz="1200" b="0" dirty="0">
                <a:effectLst/>
                <a:latin typeface="Consolas" panose="020B0609020204030204" pitchFamily="49" charset="0"/>
              </a:rPr>
              <a:t> and </a:t>
            </a:r>
            <a:r>
              <a:rPr lang="en-US" sz="1200" b="0" dirty="0" err="1">
                <a:effectLst/>
                <a:latin typeface="Consolas" panose="020B0609020204030204" pitchFamily="49" charset="0"/>
              </a:rPr>
              <a:t>self.parent.rightChild</a:t>
            </a:r>
            <a:r>
              <a:rPr lang="en-US" sz="1200" b="0" dirty="0">
                <a:effectLst/>
                <a:latin typeface="Consolas" panose="020B0609020204030204" pitchFamily="49" charset="0"/>
              </a:rPr>
              <a:t> == self</a:t>
            </a:r>
          </a:p>
          <a:p>
            <a:r>
              <a:rPr lang="en-US" sz="1200" b="0" dirty="0">
                <a:effectLst/>
                <a:latin typeface="Consolas" panose="020B0609020204030204" pitchFamily="49" charset="0"/>
              </a:rPr>
              <a:t>    def </a:t>
            </a:r>
            <a:r>
              <a:rPr lang="en-US" sz="1200" b="0" dirty="0" err="1">
                <a:effectLst/>
                <a:latin typeface="Consolas" panose="020B0609020204030204" pitchFamily="49" charset="0"/>
              </a:rPr>
              <a:t>isRoot</a:t>
            </a:r>
            <a:r>
              <a:rPr lang="en-US" sz="1200" b="0" dirty="0">
                <a:effectLst/>
                <a:latin typeface="Consolas" panose="020B0609020204030204" pitchFamily="49" charset="0"/>
              </a:rPr>
              <a:t>(self):</a:t>
            </a:r>
          </a:p>
          <a:p>
            <a:r>
              <a:rPr lang="en-US" sz="1200" b="0" dirty="0">
                <a:effectLst/>
                <a:latin typeface="Consolas" panose="020B0609020204030204" pitchFamily="49" charset="0"/>
              </a:rPr>
              <a:t>        return not </a:t>
            </a:r>
            <a:r>
              <a:rPr lang="en-US" sz="1200" b="0" dirty="0" err="1">
                <a:effectLst/>
                <a:latin typeface="Consolas" panose="020B0609020204030204" pitchFamily="49" charset="0"/>
              </a:rPr>
              <a:t>self.parent</a:t>
            </a:r>
            <a:endParaRPr lang="en-US" sz="1200" b="0" dirty="0">
              <a:effectLst/>
              <a:latin typeface="Consolas" panose="020B0609020204030204" pitchFamily="49" charset="0"/>
            </a:endParaRPr>
          </a:p>
          <a:p>
            <a:r>
              <a:rPr lang="en-US" sz="1200" b="0" dirty="0">
                <a:effectLst/>
                <a:latin typeface="Consolas" panose="020B0609020204030204" pitchFamily="49" charset="0"/>
              </a:rPr>
              <a:t>    def </a:t>
            </a:r>
            <a:r>
              <a:rPr lang="en-US" sz="1200" b="0" dirty="0" err="1">
                <a:effectLst/>
                <a:latin typeface="Consolas" panose="020B0609020204030204" pitchFamily="49" charset="0"/>
              </a:rPr>
              <a:t>isLeaf</a:t>
            </a:r>
            <a:r>
              <a:rPr lang="en-US" sz="1200" b="0" dirty="0">
                <a:effectLst/>
                <a:latin typeface="Consolas" panose="020B0609020204030204" pitchFamily="49" charset="0"/>
              </a:rPr>
              <a:t>(self):</a:t>
            </a:r>
          </a:p>
          <a:p>
            <a:r>
              <a:rPr lang="en-US" sz="1200" b="0" dirty="0">
                <a:effectLst/>
                <a:latin typeface="Consolas" panose="020B0609020204030204" pitchFamily="49" charset="0"/>
              </a:rPr>
              <a:t>        return not (</a:t>
            </a:r>
            <a:r>
              <a:rPr lang="en-US" sz="1200" b="0" dirty="0" err="1">
                <a:effectLst/>
                <a:latin typeface="Consolas" panose="020B0609020204030204" pitchFamily="49" charset="0"/>
              </a:rPr>
              <a:t>self.rightChild</a:t>
            </a:r>
            <a:r>
              <a:rPr lang="en-US" sz="1200" b="0" dirty="0">
                <a:effectLst/>
                <a:latin typeface="Consolas" panose="020B0609020204030204" pitchFamily="49" charset="0"/>
              </a:rPr>
              <a:t> or </a:t>
            </a:r>
            <a:r>
              <a:rPr lang="en-US" sz="1200" b="0" dirty="0" err="1">
                <a:effectLst/>
                <a:latin typeface="Consolas" panose="020B0609020204030204" pitchFamily="49" charset="0"/>
              </a:rPr>
              <a:t>self.leftChild</a:t>
            </a:r>
            <a:r>
              <a:rPr lang="en-US" sz="1200" b="0" dirty="0">
                <a:effectLst/>
                <a:latin typeface="Consolas" panose="020B0609020204030204" pitchFamily="49" charset="0"/>
              </a:rPr>
              <a:t>)</a:t>
            </a:r>
          </a:p>
          <a:p>
            <a:r>
              <a:rPr lang="en-US" sz="1200" b="0" dirty="0">
                <a:effectLst/>
                <a:latin typeface="Consolas" panose="020B0609020204030204" pitchFamily="49" charset="0"/>
              </a:rPr>
              <a:t>    def </a:t>
            </a:r>
            <a:r>
              <a:rPr lang="en-US" sz="1200" b="0" dirty="0" err="1">
                <a:effectLst/>
                <a:latin typeface="Consolas" panose="020B0609020204030204" pitchFamily="49" charset="0"/>
              </a:rPr>
              <a:t>hasAnyChildren</a:t>
            </a:r>
            <a:r>
              <a:rPr lang="en-US" sz="1200" b="0" dirty="0">
                <a:effectLst/>
                <a:latin typeface="Consolas" panose="020B0609020204030204" pitchFamily="49" charset="0"/>
              </a:rPr>
              <a:t>(self):</a:t>
            </a:r>
          </a:p>
          <a:p>
            <a:r>
              <a:rPr lang="en-US" sz="1200" b="0" dirty="0">
                <a:effectLst/>
                <a:latin typeface="Consolas" panose="020B0609020204030204" pitchFamily="49" charset="0"/>
              </a:rPr>
              <a:t>        return </a:t>
            </a:r>
            <a:r>
              <a:rPr lang="en-US" sz="1200" b="0" dirty="0" err="1">
                <a:effectLst/>
                <a:latin typeface="Consolas" panose="020B0609020204030204" pitchFamily="49" charset="0"/>
              </a:rPr>
              <a:t>self.rightChild</a:t>
            </a:r>
            <a:r>
              <a:rPr lang="en-US" sz="1200" b="0" dirty="0">
                <a:effectLst/>
                <a:latin typeface="Consolas" panose="020B0609020204030204" pitchFamily="49" charset="0"/>
              </a:rPr>
              <a:t> or </a:t>
            </a:r>
            <a:r>
              <a:rPr lang="en-US" sz="1200" b="0" dirty="0" err="1">
                <a:effectLst/>
                <a:latin typeface="Consolas" panose="020B0609020204030204" pitchFamily="49" charset="0"/>
              </a:rPr>
              <a:t>self.leftChild</a:t>
            </a:r>
            <a:endParaRPr lang="en-US" sz="1200" b="0" dirty="0">
              <a:effectLst/>
              <a:latin typeface="Consolas" panose="020B0609020204030204" pitchFamily="49" charset="0"/>
            </a:endParaRPr>
          </a:p>
          <a:p>
            <a:r>
              <a:rPr lang="en-US" sz="1200" b="0" dirty="0">
                <a:effectLst/>
                <a:latin typeface="Consolas" panose="020B0609020204030204" pitchFamily="49" charset="0"/>
              </a:rPr>
              <a:t>    def </a:t>
            </a:r>
            <a:r>
              <a:rPr lang="en-US" sz="1200" b="0" dirty="0" err="1">
                <a:effectLst/>
                <a:latin typeface="Consolas" panose="020B0609020204030204" pitchFamily="49" charset="0"/>
              </a:rPr>
              <a:t>hasBothChildren</a:t>
            </a:r>
            <a:r>
              <a:rPr lang="en-US" sz="1200" b="0" dirty="0">
                <a:effectLst/>
                <a:latin typeface="Consolas" panose="020B0609020204030204" pitchFamily="49" charset="0"/>
              </a:rPr>
              <a:t>(self):</a:t>
            </a:r>
          </a:p>
          <a:p>
            <a:r>
              <a:rPr lang="en-US" sz="1200" b="0" dirty="0">
                <a:effectLst/>
                <a:latin typeface="Consolas" panose="020B0609020204030204" pitchFamily="49" charset="0"/>
              </a:rPr>
              <a:t>        return </a:t>
            </a:r>
            <a:r>
              <a:rPr lang="en-US" sz="1200" b="0" dirty="0" err="1">
                <a:effectLst/>
                <a:latin typeface="Consolas" panose="020B0609020204030204" pitchFamily="49" charset="0"/>
              </a:rPr>
              <a:t>self.rightChild</a:t>
            </a:r>
            <a:r>
              <a:rPr lang="en-US" sz="1200" b="0" dirty="0">
                <a:effectLst/>
                <a:latin typeface="Consolas" panose="020B0609020204030204" pitchFamily="49" charset="0"/>
              </a:rPr>
              <a:t> and </a:t>
            </a:r>
            <a:r>
              <a:rPr lang="en-US" sz="1200" b="0" dirty="0" err="1">
                <a:effectLst/>
                <a:latin typeface="Consolas" panose="020B0609020204030204" pitchFamily="49" charset="0"/>
              </a:rPr>
              <a:t>self.leftChild</a:t>
            </a:r>
            <a:endParaRPr lang="en-US" sz="1200" b="0" dirty="0">
              <a:effectLst/>
              <a:latin typeface="Consolas" panose="020B0609020204030204" pitchFamily="49" charset="0"/>
            </a:endParaRPr>
          </a:p>
        </p:txBody>
      </p:sp>
      <p:sp>
        <p:nvSpPr>
          <p:cNvPr id="15" name="Textfeld 14">
            <a:extLst>
              <a:ext uri="{FF2B5EF4-FFF2-40B4-BE49-F238E27FC236}">
                <a16:creationId xmlns:a16="http://schemas.microsoft.com/office/drawing/2014/main" id="{78866172-2DE7-6476-A693-EA8F3171E0DF}"/>
              </a:ext>
            </a:extLst>
          </p:cNvPr>
          <p:cNvSpPr txBox="1"/>
          <p:nvPr/>
        </p:nvSpPr>
        <p:spPr>
          <a:xfrm>
            <a:off x="7623393" y="3076657"/>
            <a:ext cx="3815840" cy="1938992"/>
          </a:xfrm>
          <a:prstGeom prst="rect">
            <a:avLst/>
          </a:prstGeom>
          <a:noFill/>
        </p:spPr>
        <p:txBody>
          <a:bodyPr wrap="square">
            <a:spAutoFit/>
          </a:bodyPr>
          <a:lstStyle/>
          <a:p>
            <a:r>
              <a:rPr lang="en-US" sz="1200" b="0" dirty="0">
                <a:effectLst/>
                <a:latin typeface="Consolas" panose="020B0609020204030204" pitchFamily="49" charset="0"/>
              </a:rPr>
              <a:t>    def </a:t>
            </a:r>
            <a:r>
              <a:rPr lang="en-US" sz="1200" b="0" dirty="0" err="1">
                <a:effectLst/>
                <a:latin typeface="Consolas" panose="020B0609020204030204" pitchFamily="49" charset="0"/>
              </a:rPr>
              <a:t>replaceNodeData</a:t>
            </a:r>
            <a:r>
              <a:rPr lang="en-US" sz="1200" b="0" dirty="0">
                <a:effectLst/>
                <a:latin typeface="Consolas" panose="020B0609020204030204" pitchFamily="49" charset="0"/>
              </a:rPr>
              <a:t>(self, key, </a:t>
            </a:r>
          </a:p>
          <a:p>
            <a:r>
              <a:rPr lang="en-US" sz="1200" dirty="0">
                <a:latin typeface="Consolas" panose="020B0609020204030204" pitchFamily="49" charset="0"/>
              </a:rPr>
              <a:t>				</a:t>
            </a:r>
            <a:r>
              <a:rPr lang="en-US" sz="1200" b="0" dirty="0">
                <a:effectLst/>
                <a:latin typeface="Consolas" panose="020B0609020204030204" pitchFamily="49" charset="0"/>
              </a:rPr>
              <a:t>value, lc, </a:t>
            </a:r>
            <a:r>
              <a:rPr lang="en-US" sz="1200" b="0" dirty="0" err="1">
                <a:effectLst/>
                <a:latin typeface="Consolas" panose="020B0609020204030204" pitchFamily="49" charset="0"/>
              </a:rPr>
              <a:t>rc</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self.key</a:t>
            </a:r>
            <a:r>
              <a:rPr lang="en-US" sz="1200" b="0" dirty="0">
                <a:effectLst/>
                <a:latin typeface="Consolas" panose="020B0609020204030204" pitchFamily="49" charset="0"/>
              </a:rPr>
              <a:t> = key</a:t>
            </a:r>
          </a:p>
          <a:p>
            <a:r>
              <a:rPr lang="en-US" sz="1200" b="0" dirty="0">
                <a:effectLst/>
                <a:latin typeface="Consolas" panose="020B0609020204030204" pitchFamily="49" charset="0"/>
              </a:rPr>
              <a:t>        </a:t>
            </a:r>
            <a:r>
              <a:rPr lang="en-US" sz="1200" b="0" dirty="0" err="1">
                <a:effectLst/>
                <a:latin typeface="Consolas" panose="020B0609020204030204" pitchFamily="49" charset="0"/>
              </a:rPr>
              <a:t>self.payload</a:t>
            </a:r>
            <a:r>
              <a:rPr lang="en-US" sz="1200" b="0" dirty="0">
                <a:effectLst/>
                <a:latin typeface="Consolas" panose="020B0609020204030204" pitchFamily="49" charset="0"/>
              </a:rPr>
              <a:t> = value</a:t>
            </a:r>
          </a:p>
          <a:p>
            <a:r>
              <a:rPr lang="en-US" sz="1200" b="0" dirty="0">
                <a:effectLst/>
                <a:latin typeface="Consolas" panose="020B0609020204030204" pitchFamily="49" charset="0"/>
              </a:rPr>
              <a:t>        </a:t>
            </a:r>
            <a:r>
              <a:rPr lang="en-US" sz="1200" b="0" dirty="0" err="1">
                <a:effectLst/>
                <a:latin typeface="Consolas" panose="020B0609020204030204" pitchFamily="49" charset="0"/>
              </a:rPr>
              <a:t>self.leftChild</a:t>
            </a:r>
            <a:r>
              <a:rPr lang="en-US" sz="1200" b="0" dirty="0">
                <a:effectLst/>
                <a:latin typeface="Consolas" panose="020B0609020204030204" pitchFamily="49" charset="0"/>
              </a:rPr>
              <a:t> = lc</a:t>
            </a:r>
          </a:p>
          <a:p>
            <a:r>
              <a:rPr lang="en-US" sz="1200" b="0" dirty="0">
                <a:effectLst/>
                <a:latin typeface="Consolas" panose="020B0609020204030204" pitchFamily="49" charset="0"/>
              </a:rPr>
              <a:t>        </a:t>
            </a:r>
            <a:r>
              <a:rPr lang="en-US" sz="1200" b="0" dirty="0" err="1">
                <a:effectLst/>
                <a:latin typeface="Consolas" panose="020B0609020204030204" pitchFamily="49" charset="0"/>
              </a:rPr>
              <a:t>self.rightChild</a:t>
            </a:r>
            <a:r>
              <a:rPr lang="en-US" sz="1200" b="0" dirty="0">
                <a:effectLst/>
                <a:latin typeface="Consolas" panose="020B0609020204030204" pitchFamily="49" charset="0"/>
              </a:rPr>
              <a:t> = </a:t>
            </a:r>
            <a:r>
              <a:rPr lang="en-US" sz="1200" b="0" dirty="0" err="1">
                <a:effectLst/>
                <a:latin typeface="Consolas" panose="020B0609020204030204" pitchFamily="49" charset="0"/>
              </a:rPr>
              <a:t>rc</a:t>
            </a:r>
            <a:endParaRPr lang="en-US" sz="1200" b="0" dirty="0">
              <a:effectLst/>
              <a:latin typeface="Consolas" panose="020B0609020204030204" pitchFamily="49" charset="0"/>
            </a:endParaRPr>
          </a:p>
          <a:p>
            <a:r>
              <a:rPr lang="en-US" sz="1200" b="0" dirty="0">
                <a:effectLst/>
                <a:latin typeface="Consolas" panose="020B0609020204030204" pitchFamily="49" charset="0"/>
              </a:rPr>
              <a:t>        if </a:t>
            </a:r>
            <a:r>
              <a:rPr lang="en-US" sz="1200" b="0" dirty="0" err="1">
                <a:effectLst/>
                <a:latin typeface="Consolas" panose="020B0609020204030204" pitchFamily="49" charset="0"/>
              </a:rPr>
              <a:t>self.hasLeftChild</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self.leftChild.parent</a:t>
            </a:r>
            <a:r>
              <a:rPr lang="en-US" sz="1200" b="0" dirty="0">
                <a:effectLst/>
                <a:latin typeface="Consolas" panose="020B0609020204030204" pitchFamily="49" charset="0"/>
              </a:rPr>
              <a:t> = self</a:t>
            </a:r>
          </a:p>
          <a:p>
            <a:r>
              <a:rPr lang="en-US" sz="1200" b="0" dirty="0">
                <a:effectLst/>
                <a:latin typeface="Consolas" panose="020B0609020204030204" pitchFamily="49" charset="0"/>
              </a:rPr>
              <a:t>        if </a:t>
            </a:r>
            <a:r>
              <a:rPr lang="en-US" sz="1200" b="0" dirty="0" err="1">
                <a:effectLst/>
                <a:latin typeface="Consolas" panose="020B0609020204030204" pitchFamily="49" charset="0"/>
              </a:rPr>
              <a:t>self.hasRightChild</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self.rightChild.parent</a:t>
            </a:r>
            <a:r>
              <a:rPr lang="en-US" sz="1200" b="0" dirty="0">
                <a:effectLst/>
                <a:latin typeface="Consolas" panose="020B0609020204030204" pitchFamily="49" charset="0"/>
              </a:rPr>
              <a:t> = self</a:t>
            </a:r>
          </a:p>
        </p:txBody>
      </p:sp>
    </p:spTree>
    <p:extLst>
      <p:ext uri="{BB962C8B-B14F-4D97-AF65-F5344CB8AC3E}">
        <p14:creationId xmlns:p14="http://schemas.microsoft.com/office/powerpoint/2010/main" val="380858264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b="0" strike="noStrike" spc="-1" dirty="0">
                <a:solidFill>
                  <a:srgbClr val="000000"/>
                </a:solidFill>
                <a:latin typeface="Century Schoolbook"/>
              </a:rPr>
              <a:t>树</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Trees)</a:t>
            </a:r>
            <a:br>
              <a:rPr lang="en-US" sz="1800" dirty="0"/>
            </a:br>
            <a:r>
              <a:rPr lang="zh-CN" altLang="en-US" sz="1800" b="0" strike="noStrike" spc="-1" dirty="0">
                <a:solidFill>
                  <a:srgbClr val="000000"/>
                </a:solidFill>
                <a:latin typeface="Century Schoolbook"/>
              </a:rPr>
              <a:t>二叉搜</a:t>
            </a:r>
            <a:r>
              <a:rPr lang="zh-CN" altLang="en-US" spc="-1" dirty="0">
                <a:solidFill>
                  <a:srgbClr val="000000"/>
                </a:solidFill>
                <a:latin typeface="Century Schoolbook"/>
              </a:rPr>
              <a:t>索树</a:t>
            </a: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Binary Search Trees)</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7" name="Textfeld 6">
            <a:extLst>
              <a:ext uri="{FF2B5EF4-FFF2-40B4-BE49-F238E27FC236}">
                <a16:creationId xmlns:a16="http://schemas.microsoft.com/office/drawing/2014/main" id="{94E6A641-94E1-41D6-2747-8FF9F5FD4369}"/>
              </a:ext>
            </a:extLst>
          </p:cNvPr>
          <p:cNvSpPr txBox="1"/>
          <p:nvPr/>
        </p:nvSpPr>
        <p:spPr>
          <a:xfrm>
            <a:off x="66931" y="1909804"/>
            <a:ext cx="8739317" cy="369332"/>
          </a:xfrm>
          <a:prstGeom prst="rect">
            <a:avLst/>
          </a:prstGeom>
          <a:noFill/>
        </p:spPr>
        <p:txBody>
          <a:bodyPr wrap="square">
            <a:spAutoFit/>
          </a:bodyPr>
          <a:lstStyle/>
          <a:p>
            <a:r>
              <a:rPr lang="zh-CN" altLang="en-US" b="1" dirty="0"/>
              <a:t>“节点与引用”</a:t>
            </a:r>
            <a:r>
              <a:rPr lang="zh-CN" altLang="en-US" dirty="0"/>
              <a:t>表示法实现二叉搜索树</a:t>
            </a:r>
            <a:endParaRPr lang="en-US" dirty="0"/>
          </a:p>
        </p:txBody>
      </p:sp>
      <p:pic>
        <p:nvPicPr>
          <p:cNvPr id="6" name="Grafik 5">
            <a:extLst>
              <a:ext uri="{FF2B5EF4-FFF2-40B4-BE49-F238E27FC236}">
                <a16:creationId xmlns:a16="http://schemas.microsoft.com/office/drawing/2014/main" id="{29854CC0-CB44-F760-079D-B3D8A4B09BC9}"/>
              </a:ext>
            </a:extLst>
          </p:cNvPr>
          <p:cNvPicPr>
            <a:picLocks noChangeAspect="1"/>
          </p:cNvPicPr>
          <p:nvPr/>
        </p:nvPicPr>
        <p:blipFill>
          <a:blip r:embed="rId2"/>
          <a:stretch>
            <a:fillRect/>
          </a:stretch>
        </p:blipFill>
        <p:spPr>
          <a:xfrm>
            <a:off x="7219672" y="2094470"/>
            <a:ext cx="3462198" cy="1924690"/>
          </a:xfrm>
          <a:prstGeom prst="rect">
            <a:avLst/>
          </a:prstGeom>
        </p:spPr>
      </p:pic>
      <p:sp>
        <p:nvSpPr>
          <p:cNvPr id="9" name="Textfeld 8">
            <a:extLst>
              <a:ext uri="{FF2B5EF4-FFF2-40B4-BE49-F238E27FC236}">
                <a16:creationId xmlns:a16="http://schemas.microsoft.com/office/drawing/2014/main" id="{78011FFD-01B6-F52D-3796-DA3CD01DD39C}"/>
              </a:ext>
            </a:extLst>
          </p:cNvPr>
          <p:cNvSpPr txBox="1"/>
          <p:nvPr/>
        </p:nvSpPr>
        <p:spPr>
          <a:xfrm>
            <a:off x="6210848" y="1871332"/>
            <a:ext cx="5001038" cy="261610"/>
          </a:xfrm>
          <a:prstGeom prst="rect">
            <a:avLst/>
          </a:prstGeom>
          <a:noFill/>
        </p:spPr>
        <p:txBody>
          <a:bodyPr wrap="square">
            <a:spAutoFit/>
          </a:bodyPr>
          <a:lstStyle/>
          <a:p>
            <a:r>
              <a:rPr lang="en-US" sz="1100" dirty="0" err="1"/>
              <a:t>插入键为</a:t>
            </a:r>
            <a:r>
              <a:rPr lang="en-US" sz="1100" dirty="0"/>
              <a:t> 19 </a:t>
            </a:r>
            <a:r>
              <a:rPr lang="en-US" sz="1100" dirty="0" err="1"/>
              <a:t>的新节点</a:t>
            </a:r>
            <a:r>
              <a:rPr lang="zh-CN" altLang="en-US" sz="1100" dirty="0"/>
              <a:t>的过程，浅灰色节点表示在插入过程中被访问过的节点。</a:t>
            </a:r>
            <a:endParaRPr lang="en-US" sz="1100" dirty="0"/>
          </a:p>
        </p:txBody>
      </p:sp>
      <p:sp>
        <p:nvSpPr>
          <p:cNvPr id="12" name="Textfeld 11">
            <a:extLst>
              <a:ext uri="{FF2B5EF4-FFF2-40B4-BE49-F238E27FC236}">
                <a16:creationId xmlns:a16="http://schemas.microsoft.com/office/drawing/2014/main" id="{C84EBB42-F9F7-643D-40D3-294798C88A5D}"/>
              </a:ext>
            </a:extLst>
          </p:cNvPr>
          <p:cNvSpPr txBox="1"/>
          <p:nvPr/>
        </p:nvSpPr>
        <p:spPr>
          <a:xfrm>
            <a:off x="-63965" y="2216940"/>
            <a:ext cx="6997466" cy="4493538"/>
          </a:xfrm>
          <a:prstGeom prst="rect">
            <a:avLst/>
          </a:prstGeom>
          <a:noFill/>
        </p:spPr>
        <p:txBody>
          <a:bodyPr wrap="square">
            <a:spAutoFit/>
          </a:bodyPr>
          <a:lstStyle/>
          <a:p>
            <a:r>
              <a:rPr lang="en-US" sz="1100" b="0" dirty="0">
                <a:effectLst/>
                <a:latin typeface="Consolas" panose="020B0609020204030204" pitchFamily="49" charset="0"/>
              </a:rPr>
              <a:t>    def put(self, key, </a:t>
            </a:r>
            <a:r>
              <a:rPr lang="en-US" sz="1100" b="0" dirty="0" err="1">
                <a:effectLst/>
                <a:latin typeface="Consolas" panose="020B0609020204030204" pitchFamily="49" charset="0"/>
              </a:rPr>
              <a:t>val</a:t>
            </a:r>
            <a:r>
              <a:rPr lang="en-US" sz="1100" b="0" dirty="0">
                <a:effectLst/>
                <a:latin typeface="Consolas" panose="020B0609020204030204" pitchFamily="49" charset="0"/>
              </a:rPr>
              <a:t>):</a:t>
            </a:r>
          </a:p>
          <a:p>
            <a:r>
              <a:rPr lang="zh-CN" altLang="en-US" sz="1100" b="0" dirty="0">
                <a:effectLst/>
                <a:latin typeface="Consolas" panose="020B0609020204030204" pitchFamily="49" charset="0"/>
              </a:rPr>
              <a:t>            </a:t>
            </a:r>
            <a:r>
              <a:rPr lang="en-US" sz="1100" b="0" dirty="0">
                <a:effectLst/>
                <a:latin typeface="Consolas" panose="020B0609020204030204" pitchFamily="49" charset="0"/>
              </a:rPr>
              <a:t>if </a:t>
            </a:r>
            <a:r>
              <a:rPr lang="en-US" sz="1100" b="0" dirty="0" err="1">
                <a:effectLst/>
                <a:latin typeface="Consolas" panose="020B0609020204030204" pitchFamily="49" charset="0"/>
              </a:rPr>
              <a:t>self.root</a:t>
            </a:r>
            <a:r>
              <a:rPr lang="en-US" sz="1100" b="0" dirty="0">
                <a:effectLst/>
                <a:latin typeface="Consolas" panose="020B0609020204030204" pitchFamily="49" charset="0"/>
              </a:rPr>
              <a:t>:</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self._put</a:t>
            </a:r>
            <a:r>
              <a:rPr lang="en-US" sz="1100" b="0" dirty="0">
                <a:effectLst/>
                <a:latin typeface="Consolas" panose="020B0609020204030204" pitchFamily="49" charset="0"/>
              </a:rPr>
              <a:t>(key, </a:t>
            </a:r>
            <a:r>
              <a:rPr lang="en-US" sz="1100" b="0" dirty="0" err="1">
                <a:effectLst/>
                <a:latin typeface="Consolas" panose="020B0609020204030204" pitchFamily="49" charset="0"/>
              </a:rPr>
              <a:t>val</a:t>
            </a:r>
            <a:r>
              <a:rPr lang="en-US" sz="1100" b="0" dirty="0">
                <a:effectLst/>
                <a:latin typeface="Consolas" panose="020B0609020204030204" pitchFamily="49" charset="0"/>
              </a:rPr>
              <a:t>, </a:t>
            </a:r>
            <a:r>
              <a:rPr lang="en-US" sz="1100" b="0" dirty="0" err="1">
                <a:effectLst/>
                <a:latin typeface="Consolas" panose="020B0609020204030204" pitchFamily="49" charset="0"/>
              </a:rPr>
              <a:t>self.root</a:t>
            </a:r>
            <a:r>
              <a:rPr lang="en-US" sz="1100" b="0" dirty="0">
                <a:effectLst/>
                <a:latin typeface="Consolas" panose="020B0609020204030204" pitchFamily="49" charset="0"/>
              </a:rPr>
              <a:t>)</a:t>
            </a:r>
          </a:p>
          <a:p>
            <a:r>
              <a:rPr lang="en-US" sz="1100" b="0" dirty="0">
                <a:effectLst/>
                <a:latin typeface="Consolas" panose="020B0609020204030204" pitchFamily="49" charset="0"/>
              </a:rPr>
              <a:t>            else:</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self.root</a:t>
            </a:r>
            <a:r>
              <a:rPr lang="en-US" sz="1100" b="0" dirty="0">
                <a:effectLst/>
                <a:latin typeface="Consolas" panose="020B0609020204030204" pitchFamily="49" charset="0"/>
              </a:rPr>
              <a:t> = </a:t>
            </a:r>
            <a:r>
              <a:rPr lang="en-US" sz="1100" b="0" dirty="0" err="1">
                <a:effectLst/>
                <a:latin typeface="Consolas" panose="020B0609020204030204" pitchFamily="49" charset="0"/>
              </a:rPr>
              <a:t>TreeNode</a:t>
            </a:r>
            <a:r>
              <a:rPr lang="en-US" sz="1100" b="0" dirty="0">
                <a:effectLst/>
                <a:latin typeface="Consolas" panose="020B0609020204030204" pitchFamily="49" charset="0"/>
              </a:rPr>
              <a:t>(key, </a:t>
            </a:r>
            <a:r>
              <a:rPr lang="en-US" sz="1100" b="0" dirty="0" err="1">
                <a:effectLst/>
                <a:latin typeface="Consolas" panose="020B0609020204030204" pitchFamily="49" charset="0"/>
              </a:rPr>
              <a:t>val</a:t>
            </a:r>
            <a:r>
              <a:rPr lang="en-US" sz="1100" b="0" dirty="0">
                <a:effectLst/>
                <a:latin typeface="Consolas" panose="020B0609020204030204" pitchFamily="49" charset="0"/>
              </a:rPr>
              <a:t>)</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self.size</a:t>
            </a:r>
            <a:r>
              <a:rPr lang="en-US" sz="1100" b="0" dirty="0">
                <a:effectLst/>
                <a:latin typeface="Consolas" panose="020B0609020204030204" pitchFamily="49" charset="0"/>
              </a:rPr>
              <a:t> = </a:t>
            </a:r>
            <a:r>
              <a:rPr lang="en-US" sz="1100" b="0" dirty="0" err="1">
                <a:effectLst/>
                <a:latin typeface="Consolas" panose="020B0609020204030204" pitchFamily="49" charset="0"/>
              </a:rPr>
              <a:t>self.size</a:t>
            </a:r>
            <a:r>
              <a:rPr lang="en-US" sz="1100" b="0" dirty="0">
                <a:effectLst/>
                <a:latin typeface="Consolas" panose="020B0609020204030204" pitchFamily="49" charset="0"/>
              </a:rPr>
              <a:t> + 1</a:t>
            </a:r>
          </a:p>
          <a:p>
            <a:br>
              <a:rPr lang="en-US" sz="1100" b="0" dirty="0">
                <a:effectLst/>
                <a:latin typeface="Consolas" panose="020B0609020204030204" pitchFamily="49" charset="0"/>
              </a:rPr>
            </a:br>
            <a:r>
              <a:rPr lang="en-US" sz="1100" b="0" dirty="0">
                <a:effectLst/>
                <a:latin typeface="Consolas" panose="020B0609020204030204" pitchFamily="49" charset="0"/>
              </a:rPr>
              <a:t>    def _put(self, key, </a:t>
            </a:r>
            <a:r>
              <a:rPr lang="en-US" sz="1100" b="0" dirty="0" err="1">
                <a:effectLst/>
                <a:latin typeface="Consolas" panose="020B0609020204030204" pitchFamily="49" charset="0"/>
              </a:rPr>
              <a:t>val</a:t>
            </a:r>
            <a:r>
              <a:rPr lang="en-US" sz="1100" b="0" dirty="0">
                <a:effectLst/>
                <a:latin typeface="Consolas" panose="020B0609020204030204" pitchFamily="49" charset="0"/>
              </a:rPr>
              <a:t>, </a:t>
            </a:r>
            <a:r>
              <a:rPr lang="en-US" sz="1100" b="0" dirty="0" err="1">
                <a:effectLst/>
                <a:latin typeface="Consolas" panose="020B0609020204030204" pitchFamily="49" charset="0"/>
              </a:rPr>
              <a:t>currentNode</a:t>
            </a:r>
            <a:r>
              <a:rPr lang="en-US" sz="1100" b="0" dirty="0">
                <a:effectLst/>
                <a:latin typeface="Consolas" panose="020B0609020204030204" pitchFamily="49" charset="0"/>
              </a:rPr>
              <a:t>):</a:t>
            </a:r>
          </a:p>
          <a:p>
            <a:r>
              <a:rPr lang="en-US" sz="1100" b="0" dirty="0">
                <a:effectLst/>
                <a:latin typeface="Consolas" panose="020B0609020204030204" pitchFamily="49" charset="0"/>
              </a:rPr>
              <a:t>        if key &lt; </a:t>
            </a:r>
            <a:r>
              <a:rPr lang="en-US" sz="1100" b="0" dirty="0" err="1">
                <a:effectLst/>
                <a:latin typeface="Consolas" panose="020B0609020204030204" pitchFamily="49" charset="0"/>
              </a:rPr>
              <a:t>currentNode.key</a:t>
            </a:r>
            <a:r>
              <a:rPr lang="en-US" sz="1100" b="0" dirty="0">
                <a:effectLst/>
                <a:latin typeface="Consolas" panose="020B0609020204030204" pitchFamily="49" charset="0"/>
              </a:rPr>
              <a:t>:</a:t>
            </a:r>
          </a:p>
          <a:p>
            <a:r>
              <a:rPr lang="en-US" sz="1100" b="0" dirty="0">
                <a:effectLst/>
                <a:latin typeface="Consolas" panose="020B0609020204030204" pitchFamily="49" charset="0"/>
              </a:rPr>
              <a:t>            if </a:t>
            </a:r>
            <a:r>
              <a:rPr lang="en-US" sz="1100" b="0" dirty="0" err="1">
                <a:effectLst/>
                <a:latin typeface="Consolas" panose="020B0609020204030204" pitchFamily="49" charset="0"/>
              </a:rPr>
              <a:t>currentNode.hasLeftChild</a:t>
            </a:r>
            <a:r>
              <a:rPr lang="en-US" sz="1100" b="0" dirty="0">
                <a:effectLst/>
                <a:latin typeface="Consolas" panose="020B0609020204030204" pitchFamily="49" charset="0"/>
              </a:rPr>
              <a:t>():</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self._put</a:t>
            </a:r>
            <a:r>
              <a:rPr lang="en-US" sz="1100" b="0" dirty="0">
                <a:effectLst/>
                <a:latin typeface="Consolas" panose="020B0609020204030204" pitchFamily="49" charset="0"/>
              </a:rPr>
              <a:t>(key, </a:t>
            </a:r>
            <a:r>
              <a:rPr lang="en-US" sz="1100" b="0" dirty="0" err="1">
                <a:effectLst/>
                <a:latin typeface="Consolas" panose="020B0609020204030204" pitchFamily="49" charset="0"/>
              </a:rPr>
              <a:t>val</a:t>
            </a:r>
            <a:r>
              <a:rPr lang="en-US" sz="1100" b="0" dirty="0">
                <a:effectLst/>
                <a:latin typeface="Consolas" panose="020B0609020204030204" pitchFamily="49" charset="0"/>
              </a:rPr>
              <a:t>, </a:t>
            </a:r>
            <a:r>
              <a:rPr lang="en-US" sz="1100" b="0" dirty="0" err="1">
                <a:effectLst/>
                <a:latin typeface="Consolas" panose="020B0609020204030204" pitchFamily="49" charset="0"/>
              </a:rPr>
              <a:t>currentNode.leftChild</a:t>
            </a:r>
            <a:r>
              <a:rPr lang="en-US" sz="1100" b="0" dirty="0">
                <a:effectLst/>
                <a:latin typeface="Consolas" panose="020B0609020204030204" pitchFamily="49" charset="0"/>
              </a:rPr>
              <a:t>)</a:t>
            </a:r>
          </a:p>
          <a:p>
            <a:r>
              <a:rPr lang="en-US" sz="1100" b="0" dirty="0">
                <a:effectLst/>
                <a:latin typeface="Consolas" panose="020B0609020204030204" pitchFamily="49" charset="0"/>
              </a:rPr>
              <a:t>            else:</a:t>
            </a:r>
          </a:p>
          <a:p>
            <a:r>
              <a:rPr lang="en-US" sz="1100" b="0" dirty="0">
                <a:effectLst/>
                <a:latin typeface="Consolas" panose="020B0609020204030204" pitchFamily="49" charset="0"/>
              </a:rPr>
              <a:t>                </a:t>
            </a:r>
            <a:r>
              <a:rPr lang="en-US" sz="1100" b="0" dirty="0" err="1">
                <a:effectLst/>
                <a:latin typeface="Consolas" panose="020B0609020204030204" pitchFamily="49" charset="0"/>
              </a:rPr>
              <a:t>currentNode.leftChild</a:t>
            </a:r>
            <a:r>
              <a:rPr lang="en-US" sz="1100" b="0" dirty="0">
                <a:effectLst/>
                <a:latin typeface="Consolas" panose="020B0609020204030204" pitchFamily="49" charset="0"/>
              </a:rPr>
              <a:t> = </a:t>
            </a:r>
            <a:r>
              <a:rPr lang="en-US" sz="1100" b="0" dirty="0" err="1">
                <a:effectLst/>
                <a:latin typeface="Consolas" panose="020B0609020204030204" pitchFamily="49" charset="0"/>
              </a:rPr>
              <a:t>TreeNode</a:t>
            </a:r>
            <a:r>
              <a:rPr lang="en-US" sz="1100" b="0" dirty="0">
                <a:effectLst/>
                <a:latin typeface="Consolas" panose="020B0609020204030204" pitchFamily="49" charset="0"/>
              </a:rPr>
              <a:t>(key, </a:t>
            </a:r>
            <a:r>
              <a:rPr lang="en-US" sz="1100" b="0" dirty="0" err="1">
                <a:effectLst/>
                <a:latin typeface="Consolas" panose="020B0609020204030204" pitchFamily="49" charset="0"/>
              </a:rPr>
              <a:t>val</a:t>
            </a:r>
            <a:r>
              <a:rPr lang="en-US" sz="1100" b="0" dirty="0">
                <a:effectLst/>
                <a:latin typeface="Consolas" panose="020B0609020204030204" pitchFamily="49" charset="0"/>
              </a:rPr>
              <a:t>, parent=</a:t>
            </a:r>
            <a:r>
              <a:rPr lang="en-US" sz="1100" b="0" dirty="0" err="1">
                <a:effectLst/>
                <a:latin typeface="Consolas" panose="020B0609020204030204" pitchFamily="49" charset="0"/>
              </a:rPr>
              <a:t>currentNode</a:t>
            </a:r>
            <a:r>
              <a:rPr lang="en-US" sz="1100" b="0" dirty="0">
                <a:effectLst/>
                <a:latin typeface="Consolas" panose="020B0609020204030204" pitchFamily="49" charset="0"/>
              </a:rPr>
              <a:t>)</a:t>
            </a:r>
          </a:p>
          <a:p>
            <a:r>
              <a:rPr lang="en-US" sz="1100" b="0" dirty="0">
                <a:effectLst/>
                <a:latin typeface="Consolas" panose="020B0609020204030204" pitchFamily="49" charset="0"/>
              </a:rPr>
              <a:t>        else:</a:t>
            </a:r>
          </a:p>
          <a:p>
            <a:r>
              <a:rPr lang="en-US" sz="1100" b="0" dirty="0">
                <a:effectLst/>
                <a:latin typeface="Consolas" panose="020B0609020204030204" pitchFamily="49" charset="0"/>
              </a:rPr>
              <a:t>            if </a:t>
            </a:r>
            <a:r>
              <a:rPr lang="en-US" sz="1100" b="0" dirty="0" err="1">
                <a:effectLst/>
                <a:latin typeface="Consolas" panose="020B0609020204030204" pitchFamily="49" charset="0"/>
              </a:rPr>
              <a:t>currentNode.hasRightChild</a:t>
            </a:r>
            <a:r>
              <a:rPr lang="en-US" sz="1100" b="0" dirty="0">
                <a:effectLst/>
                <a:latin typeface="Consolas" panose="020B0609020204030204" pitchFamily="49" charset="0"/>
              </a:rPr>
              <a:t>():</a:t>
            </a:r>
          </a:p>
          <a:p>
            <a:r>
              <a:rPr lang="en-US" sz="1100" b="0" dirty="0">
                <a:effectLst/>
                <a:latin typeface="Consolas" panose="020B0609020204030204" pitchFamily="49" charset="0"/>
              </a:rPr>
              <a:t>                </a:t>
            </a:r>
            <a:r>
              <a:rPr lang="en-US" sz="1100" b="0" dirty="0" err="1">
                <a:effectLst/>
                <a:latin typeface="Consolas" panose="020B0609020204030204" pitchFamily="49" charset="0"/>
              </a:rPr>
              <a:t>self._put</a:t>
            </a:r>
            <a:r>
              <a:rPr lang="en-US" sz="1100" b="0" dirty="0">
                <a:effectLst/>
                <a:latin typeface="Consolas" panose="020B0609020204030204" pitchFamily="49" charset="0"/>
              </a:rPr>
              <a:t>(key, </a:t>
            </a:r>
            <a:r>
              <a:rPr lang="en-US" sz="1100" b="0" dirty="0" err="1">
                <a:effectLst/>
                <a:latin typeface="Consolas" panose="020B0609020204030204" pitchFamily="49" charset="0"/>
              </a:rPr>
              <a:t>val</a:t>
            </a:r>
            <a:r>
              <a:rPr lang="en-US" sz="1100" b="0" dirty="0">
                <a:effectLst/>
                <a:latin typeface="Consolas" panose="020B0609020204030204" pitchFamily="49" charset="0"/>
              </a:rPr>
              <a:t>, </a:t>
            </a:r>
            <a:r>
              <a:rPr lang="en-US" sz="1100" b="0" dirty="0" err="1">
                <a:effectLst/>
                <a:latin typeface="Consolas" panose="020B0609020204030204" pitchFamily="49" charset="0"/>
              </a:rPr>
              <a:t>currentNode.rightChild</a:t>
            </a:r>
            <a:r>
              <a:rPr lang="en-US" sz="1100" b="0" dirty="0">
                <a:effectLst/>
                <a:latin typeface="Consolas" panose="020B0609020204030204" pitchFamily="49" charset="0"/>
              </a:rPr>
              <a:t>)</a:t>
            </a:r>
          </a:p>
          <a:p>
            <a:r>
              <a:rPr lang="en-US" sz="1100" b="0" dirty="0">
                <a:effectLst/>
                <a:latin typeface="Consolas" panose="020B0609020204030204" pitchFamily="49" charset="0"/>
              </a:rPr>
              <a:t>            else:</a:t>
            </a:r>
          </a:p>
          <a:p>
            <a:r>
              <a:rPr lang="en-US" sz="1100" b="0" dirty="0">
                <a:effectLst/>
                <a:latin typeface="Consolas" panose="020B0609020204030204" pitchFamily="49" charset="0"/>
              </a:rPr>
              <a:t>                </a:t>
            </a:r>
            <a:r>
              <a:rPr lang="en-US" sz="1100" b="0" dirty="0" err="1">
                <a:effectLst/>
                <a:latin typeface="Consolas" panose="020B0609020204030204" pitchFamily="49" charset="0"/>
              </a:rPr>
              <a:t>currentNode.rightChild</a:t>
            </a:r>
            <a:r>
              <a:rPr lang="en-US" sz="1100" b="0" dirty="0">
                <a:effectLst/>
                <a:latin typeface="Consolas" panose="020B0609020204030204" pitchFamily="49" charset="0"/>
              </a:rPr>
              <a:t> = </a:t>
            </a:r>
            <a:r>
              <a:rPr lang="en-US" sz="1100" b="0" dirty="0" err="1">
                <a:effectLst/>
                <a:latin typeface="Consolas" panose="020B0609020204030204" pitchFamily="49" charset="0"/>
              </a:rPr>
              <a:t>TreeNode</a:t>
            </a:r>
            <a:r>
              <a:rPr lang="en-US" sz="1100" b="0" dirty="0">
                <a:effectLst/>
                <a:latin typeface="Consolas" panose="020B0609020204030204" pitchFamily="49" charset="0"/>
              </a:rPr>
              <a:t>(key, </a:t>
            </a:r>
            <a:r>
              <a:rPr lang="en-US" sz="1100" b="0" dirty="0" err="1">
                <a:effectLst/>
                <a:latin typeface="Consolas" panose="020B0609020204030204" pitchFamily="49" charset="0"/>
              </a:rPr>
              <a:t>val</a:t>
            </a:r>
            <a:r>
              <a:rPr lang="en-US" sz="1100" b="0" dirty="0">
                <a:effectLst/>
                <a:latin typeface="Consolas" panose="020B0609020204030204" pitchFamily="49" charset="0"/>
              </a:rPr>
              <a:t>, parent=</a:t>
            </a:r>
            <a:r>
              <a:rPr lang="en-US" sz="1100" b="0" dirty="0" err="1">
                <a:effectLst/>
                <a:latin typeface="Consolas" panose="020B0609020204030204" pitchFamily="49" charset="0"/>
              </a:rPr>
              <a:t>currentNode</a:t>
            </a:r>
            <a:r>
              <a:rPr lang="en-US" sz="1100" b="0" dirty="0">
                <a:effectLst/>
                <a:latin typeface="Consolas" panose="020B0609020204030204" pitchFamily="49" charset="0"/>
              </a:rPr>
              <a:t>)</a:t>
            </a:r>
          </a:p>
          <a:p>
            <a:r>
              <a:rPr lang="en-US" sz="1100" b="0" dirty="0">
                <a:effectLst/>
                <a:latin typeface="Consolas" panose="020B0609020204030204" pitchFamily="49" charset="0"/>
              </a:rPr>
              <a:t>    def __</a:t>
            </a:r>
            <a:r>
              <a:rPr lang="en-US" sz="1100" b="0" dirty="0" err="1">
                <a:effectLst/>
                <a:latin typeface="Consolas" panose="020B0609020204030204" pitchFamily="49" charset="0"/>
              </a:rPr>
              <a:t>setitem</a:t>
            </a:r>
            <a:r>
              <a:rPr lang="en-US" sz="1100" b="0" dirty="0">
                <a:effectLst/>
                <a:latin typeface="Consolas" panose="020B0609020204030204" pitchFamily="49" charset="0"/>
              </a:rPr>
              <a:t>__(self, k, v):</a:t>
            </a:r>
          </a:p>
          <a:p>
            <a:r>
              <a:rPr lang="en-US" sz="1100" b="0" dirty="0">
                <a:effectLst/>
                <a:latin typeface="Consolas" panose="020B0609020204030204" pitchFamily="49" charset="0"/>
              </a:rPr>
              <a:t>        """</a:t>
            </a:r>
          </a:p>
          <a:p>
            <a:r>
              <a:rPr lang="en-US" sz="1100" b="0" dirty="0">
                <a:effectLst/>
                <a:latin typeface="Consolas" panose="020B0609020204030204" pitchFamily="49" charset="0"/>
              </a:rPr>
              <a:t>        </a:t>
            </a:r>
            <a:r>
              <a:rPr lang="zh-CN" altLang="en-US" sz="1100" b="0" dirty="0">
                <a:effectLst/>
                <a:latin typeface="Consolas" panose="020B0609020204030204" pitchFamily="49" charset="0"/>
              </a:rPr>
              <a:t>调用 </a:t>
            </a:r>
            <a:r>
              <a:rPr lang="en-US" sz="1100" b="0" dirty="0">
                <a:effectLst/>
                <a:latin typeface="Consolas" panose="020B0609020204030204" pitchFamily="49" charset="0"/>
              </a:rPr>
              <a:t>put </a:t>
            </a:r>
            <a:r>
              <a:rPr lang="zh-CN" altLang="en-US" sz="1100" b="0" dirty="0">
                <a:effectLst/>
                <a:latin typeface="Consolas" panose="020B0609020204030204" pitchFamily="49" charset="0"/>
              </a:rPr>
              <a:t>方法来重载</a:t>
            </a:r>
            <a:r>
              <a:rPr lang="en-US" altLang="zh-CN" sz="1100" b="0" dirty="0">
                <a:effectLst/>
                <a:latin typeface="Consolas" panose="020B0609020204030204" pitchFamily="49" charset="0"/>
              </a:rPr>
              <a:t>[]</a:t>
            </a:r>
            <a:r>
              <a:rPr lang="zh-CN" altLang="en-US" sz="1100" b="0" dirty="0">
                <a:effectLst/>
                <a:latin typeface="Consolas" panose="020B0609020204030204" pitchFamily="49" charset="0"/>
              </a:rPr>
              <a:t>运算符。</a:t>
            </a:r>
          </a:p>
          <a:p>
            <a:r>
              <a:rPr lang="zh-CN" altLang="en-US" sz="1100" b="0" dirty="0">
                <a:effectLst/>
                <a:latin typeface="Consolas" panose="020B0609020204030204" pitchFamily="49" charset="0"/>
              </a:rPr>
              <a:t>        如此一来，就可以写出像 </a:t>
            </a:r>
            <a:r>
              <a:rPr lang="en-US" sz="1100" b="0" dirty="0" err="1">
                <a:effectLst/>
                <a:latin typeface="Consolas" panose="020B0609020204030204" pitchFamily="49" charset="0"/>
              </a:rPr>
              <a:t>myZipTree</a:t>
            </a:r>
            <a:r>
              <a:rPr lang="en-US" sz="1100" b="0" dirty="0">
                <a:effectLst/>
                <a:latin typeface="Consolas" panose="020B0609020204030204" pitchFamily="49" charset="0"/>
              </a:rPr>
              <a:t>['Plymouth'] = 55446 </a:t>
            </a:r>
          </a:p>
          <a:p>
            <a:r>
              <a:rPr lang="en-US" altLang="zh-CN" sz="1100" dirty="0">
                <a:latin typeface="Consolas" panose="020B0609020204030204" pitchFamily="49" charset="0"/>
              </a:rPr>
              <a:t>	  </a:t>
            </a:r>
            <a:r>
              <a:rPr lang="zh-CN" altLang="en-US" sz="1100" b="0" dirty="0">
                <a:effectLst/>
                <a:latin typeface="Consolas" panose="020B0609020204030204" pitchFamily="49" charset="0"/>
              </a:rPr>
              <a:t>这样的 </a:t>
            </a:r>
            <a:r>
              <a:rPr lang="en-US" sz="1100" b="0" dirty="0">
                <a:effectLst/>
                <a:latin typeface="Consolas" panose="020B0609020204030204" pitchFamily="49" charset="0"/>
              </a:rPr>
              <a:t>Python </a:t>
            </a:r>
            <a:r>
              <a:rPr lang="zh-CN" altLang="en-US" sz="1100" b="0" dirty="0">
                <a:effectLst/>
                <a:latin typeface="Consolas" panose="020B0609020204030204" pitchFamily="49" charset="0"/>
              </a:rPr>
              <a:t>语句，就如同访</a:t>
            </a:r>
          </a:p>
          <a:p>
            <a:r>
              <a:rPr lang="zh-CN" altLang="en-US" sz="1100" b="0" dirty="0">
                <a:effectLst/>
                <a:latin typeface="Consolas" panose="020B0609020204030204" pitchFamily="49" charset="0"/>
              </a:rPr>
              <a:t>        问 </a:t>
            </a:r>
            <a:r>
              <a:rPr lang="en-US" sz="1100" b="0" dirty="0">
                <a:effectLst/>
                <a:latin typeface="Consolas" panose="020B0609020204030204" pitchFamily="49" charset="0"/>
              </a:rPr>
              <a:t>Python </a:t>
            </a:r>
            <a:r>
              <a:rPr lang="zh-CN" altLang="en-US" sz="1100" b="0" dirty="0">
                <a:effectLst/>
                <a:latin typeface="Consolas" panose="020B0609020204030204" pitchFamily="49" charset="0"/>
              </a:rPr>
              <a:t>字典一样。</a:t>
            </a:r>
          </a:p>
          <a:p>
            <a:r>
              <a:rPr lang="zh-CN" altLang="en-US" sz="1100" b="0" dirty="0">
                <a:effectLst/>
                <a:latin typeface="Consolas" panose="020B0609020204030204" pitchFamily="49" charset="0"/>
              </a:rPr>
              <a:t>        </a:t>
            </a:r>
            <a:r>
              <a:rPr lang="en-US" altLang="zh-CN" sz="1100" b="0" dirty="0">
                <a:effectLst/>
                <a:latin typeface="Consolas" panose="020B0609020204030204" pitchFamily="49" charset="0"/>
              </a:rPr>
              <a:t>"""</a:t>
            </a:r>
            <a:endParaRPr lang="zh-CN" altLang="en-US" sz="1100" b="0" dirty="0">
              <a:effectLst/>
              <a:latin typeface="Consolas" panose="020B0609020204030204" pitchFamily="49" charset="0"/>
            </a:endParaRPr>
          </a:p>
          <a:p>
            <a:r>
              <a:rPr lang="zh-CN" altLang="en-US" sz="1100" b="0" dirty="0">
                <a:effectLst/>
                <a:latin typeface="Consolas" panose="020B0609020204030204" pitchFamily="49" charset="0"/>
              </a:rPr>
              <a:t>        </a:t>
            </a:r>
            <a:r>
              <a:rPr lang="en-US" sz="1100" b="0" dirty="0" err="1">
                <a:effectLst/>
                <a:latin typeface="Consolas" panose="020B0609020204030204" pitchFamily="49" charset="0"/>
              </a:rPr>
              <a:t>self.put</a:t>
            </a:r>
            <a:r>
              <a:rPr lang="en-US" sz="1100" b="0" dirty="0">
                <a:effectLst/>
                <a:latin typeface="Consolas" panose="020B0609020204030204" pitchFamily="49" charset="0"/>
              </a:rPr>
              <a:t>(k, v)</a:t>
            </a:r>
          </a:p>
        </p:txBody>
      </p:sp>
      <p:sp>
        <p:nvSpPr>
          <p:cNvPr id="16" name="Textfeld 15">
            <a:extLst>
              <a:ext uri="{FF2B5EF4-FFF2-40B4-BE49-F238E27FC236}">
                <a16:creationId xmlns:a16="http://schemas.microsoft.com/office/drawing/2014/main" id="{72992BD2-7E28-5F93-8469-B27C74A6D2A6}"/>
              </a:ext>
            </a:extLst>
          </p:cNvPr>
          <p:cNvSpPr txBox="1"/>
          <p:nvPr/>
        </p:nvSpPr>
        <p:spPr>
          <a:xfrm>
            <a:off x="6321107" y="4186891"/>
            <a:ext cx="4964533" cy="1569660"/>
          </a:xfrm>
          <a:prstGeom prst="rect">
            <a:avLst/>
          </a:prstGeom>
          <a:noFill/>
        </p:spPr>
        <p:txBody>
          <a:bodyPr wrap="square">
            <a:spAutoFit/>
          </a:bodyPr>
          <a:lstStyle/>
          <a:p>
            <a:r>
              <a:rPr lang="zh-CN" altLang="en-US" sz="1200" b="0" dirty="0">
                <a:effectLst/>
                <a:latin typeface="Consolas" panose="020B0609020204030204" pitchFamily="49" charset="0"/>
              </a:rPr>
              <a:t>检查树是否已经有根节点，</a:t>
            </a:r>
          </a:p>
          <a:p>
            <a:r>
              <a:rPr lang="zh-CN" altLang="en-US" sz="1200" b="0" dirty="0">
                <a:effectLst/>
                <a:latin typeface="Consolas" panose="020B0609020204030204" pitchFamily="49" charset="0"/>
              </a:rPr>
              <a:t>若没有，就创建一个 </a:t>
            </a:r>
            <a:r>
              <a:rPr lang="en-US" sz="1200" b="0" dirty="0" err="1">
                <a:effectLst/>
                <a:latin typeface="Consolas" panose="020B0609020204030204" pitchFamily="49" charset="0"/>
              </a:rPr>
              <a:t>TreeNode</a:t>
            </a:r>
            <a:r>
              <a:rPr lang="en-US" sz="1200" b="0" dirty="0">
                <a:effectLst/>
                <a:latin typeface="Consolas" panose="020B0609020204030204" pitchFamily="49" charset="0"/>
              </a:rPr>
              <a:t>,</a:t>
            </a:r>
            <a:r>
              <a:rPr lang="zh-CN" altLang="en-US" sz="1200" b="0" dirty="0">
                <a:effectLst/>
                <a:latin typeface="Consolas" panose="020B0609020204030204" pitchFamily="49" charset="0"/>
              </a:rPr>
              <a:t>并将其作为树的根节点</a:t>
            </a:r>
            <a:r>
              <a:rPr lang="en-US" altLang="zh-CN" sz="1200" b="0" dirty="0">
                <a:effectLst/>
                <a:latin typeface="Consolas" panose="020B0609020204030204" pitchFamily="49" charset="0"/>
              </a:rPr>
              <a:t>;</a:t>
            </a:r>
            <a:endParaRPr lang="zh-CN" altLang="en-US" sz="1200" b="0" dirty="0">
              <a:effectLst/>
              <a:latin typeface="Consolas" panose="020B0609020204030204" pitchFamily="49" charset="0"/>
            </a:endParaRPr>
          </a:p>
          <a:p>
            <a:r>
              <a:rPr lang="zh-CN" altLang="en-US" sz="1200" b="0" dirty="0">
                <a:effectLst/>
                <a:latin typeface="Consolas" panose="020B0609020204030204" pitchFamily="49" charset="0"/>
              </a:rPr>
              <a:t>若有</a:t>
            </a:r>
            <a:r>
              <a:rPr lang="en-US" altLang="zh-CN" sz="1200" b="0" dirty="0">
                <a:effectLst/>
                <a:latin typeface="Consolas" panose="020B0609020204030204" pitchFamily="49" charset="0"/>
              </a:rPr>
              <a:t>,</a:t>
            </a:r>
            <a:r>
              <a:rPr lang="zh-CN" altLang="en-US" sz="1200" b="0" dirty="0">
                <a:effectLst/>
                <a:latin typeface="Consolas" panose="020B0609020204030204" pitchFamily="49" charset="0"/>
              </a:rPr>
              <a:t>就调用私有的递归辅助函数</a:t>
            </a:r>
            <a:r>
              <a:rPr lang="en-US" altLang="zh-CN" sz="1200" b="0" dirty="0">
                <a:effectLst/>
                <a:latin typeface="Consolas" panose="020B0609020204030204" pitchFamily="49" charset="0"/>
              </a:rPr>
              <a:t>_</a:t>
            </a:r>
            <a:r>
              <a:rPr lang="en-US" sz="1200" b="0" dirty="0">
                <a:effectLst/>
                <a:latin typeface="Consolas" panose="020B0609020204030204" pitchFamily="49" charset="0"/>
              </a:rPr>
              <a:t>put,</a:t>
            </a:r>
            <a:r>
              <a:rPr lang="zh-CN" altLang="en-US" sz="1200" b="0" dirty="0">
                <a:effectLst/>
                <a:latin typeface="Consolas" panose="020B0609020204030204" pitchFamily="49" charset="0"/>
              </a:rPr>
              <a:t>并根据以下算法在树中搜索。</a:t>
            </a:r>
          </a:p>
          <a:p>
            <a:pPr marL="171450" indent="-171450">
              <a:buFont typeface="Arial" panose="020B0604020202020204" pitchFamily="34" charset="0"/>
              <a:buChar char="•"/>
            </a:pPr>
            <a:r>
              <a:rPr lang="zh-CN" altLang="en-US" sz="1200" b="0" dirty="0">
                <a:effectLst/>
                <a:latin typeface="Consolas" panose="020B0609020204030204" pitchFamily="49" charset="0"/>
              </a:rPr>
              <a:t>从根节点开始搜索二叉树，比较新键与当前节点的键。如果新键更小，搜索左子树。如果新键更大，搜索右子树。</a:t>
            </a:r>
          </a:p>
          <a:p>
            <a:pPr marL="171450" indent="-171450">
              <a:buFont typeface="Arial" panose="020B0604020202020204" pitchFamily="34" charset="0"/>
              <a:buChar char="•"/>
            </a:pPr>
            <a:r>
              <a:rPr lang="zh-CN" altLang="en-US" sz="1200" b="0" dirty="0">
                <a:effectLst/>
                <a:latin typeface="Consolas" panose="020B0609020204030204" pitchFamily="49" charset="0"/>
              </a:rPr>
              <a:t>当没有可供搜索的左（右）子节点时，就说明找到了新键的插入位置。</a:t>
            </a:r>
          </a:p>
          <a:p>
            <a:pPr marL="171450" indent="-171450">
              <a:buFont typeface="Arial" panose="020B0604020202020204" pitchFamily="34" charset="0"/>
              <a:buChar char="•"/>
            </a:pPr>
            <a:r>
              <a:rPr lang="zh-CN" altLang="en-US" sz="1200" b="0" dirty="0">
                <a:effectLst/>
                <a:latin typeface="Consolas" panose="020B0609020204030204" pitchFamily="49" charset="0"/>
              </a:rPr>
              <a:t>向树中插入一个节点，做法是创建一个 </a:t>
            </a:r>
            <a:r>
              <a:rPr lang="en-US" sz="1200" b="0" dirty="0" err="1">
                <a:effectLst/>
                <a:latin typeface="Consolas" panose="020B0609020204030204" pitchFamily="49" charset="0"/>
              </a:rPr>
              <a:t>TreeNode</a:t>
            </a:r>
            <a:r>
              <a:rPr lang="en-US" sz="1200" b="0" dirty="0">
                <a:effectLst/>
                <a:latin typeface="Consolas" panose="020B0609020204030204" pitchFamily="49" charset="0"/>
              </a:rPr>
              <a:t> </a:t>
            </a:r>
            <a:r>
              <a:rPr lang="zh-CN" altLang="en-US" sz="1200" b="0" dirty="0">
                <a:effectLst/>
                <a:latin typeface="Consolas" panose="020B0609020204030204" pitchFamily="49" charset="0"/>
              </a:rPr>
              <a:t>对象，并将其插入到前一步发现的位置上。</a:t>
            </a:r>
          </a:p>
        </p:txBody>
      </p:sp>
    </p:spTree>
    <p:extLst>
      <p:ext uri="{BB962C8B-B14F-4D97-AF65-F5344CB8AC3E}">
        <p14:creationId xmlns:p14="http://schemas.microsoft.com/office/powerpoint/2010/main" val="26658816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4661DB19-9C98-4E9C-A5DC-065CC63C1ED6}"/>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lstStyle/>
          <a:p>
            <a:pPr lvl="1"/>
            <a:r>
              <a:rPr lang="zh-CN" altLang="en-US" dirty="0"/>
              <a:t>抽象数据类型</a:t>
            </a:r>
            <a:br>
              <a:rPr lang="de-DE" altLang="zh-CN" dirty="0"/>
            </a:br>
            <a:r>
              <a:rPr lang="zh-CN" altLang="en-US" dirty="0"/>
              <a:t>（</a:t>
            </a:r>
            <a:r>
              <a:rPr lang="en-US" altLang="zh-CN" dirty="0"/>
              <a:t>Abstract Data Type</a:t>
            </a:r>
            <a:r>
              <a:rPr lang="zh-CN" altLang="en-US" dirty="0"/>
              <a:t>，</a:t>
            </a:r>
            <a:r>
              <a:rPr lang="en-US" altLang="zh-CN" dirty="0"/>
              <a:t>ADT</a:t>
            </a:r>
            <a:r>
              <a:rPr lang="zh-CN" altLang="en-US" dirty="0"/>
              <a:t>） </a:t>
            </a:r>
            <a:endParaRPr lang="de-DE" altLang="zh-CN" dirty="0"/>
          </a:p>
        </p:txBody>
      </p:sp>
      <p:sp>
        <p:nvSpPr>
          <p:cNvPr id="6" name="Textfeld 5">
            <a:extLst>
              <a:ext uri="{FF2B5EF4-FFF2-40B4-BE49-F238E27FC236}">
                <a16:creationId xmlns:a16="http://schemas.microsoft.com/office/drawing/2014/main" id="{276C69A3-808C-81D5-3FEB-D6F957C0BBEA}"/>
              </a:ext>
            </a:extLst>
          </p:cNvPr>
          <p:cNvSpPr txBox="1"/>
          <p:nvPr/>
        </p:nvSpPr>
        <p:spPr>
          <a:xfrm>
            <a:off x="506027" y="1864311"/>
            <a:ext cx="10608816" cy="2308324"/>
          </a:xfrm>
          <a:prstGeom prst="rect">
            <a:avLst/>
          </a:prstGeom>
          <a:noFill/>
        </p:spPr>
        <p:txBody>
          <a:bodyPr wrap="square" rtlCol="0">
            <a:spAutoFit/>
          </a:bodyPr>
          <a:lstStyle/>
          <a:p>
            <a:r>
              <a:rPr lang="zh-CN" altLang="en-US" dirty="0"/>
              <a:t>数据类型：是指一组性质相同的值的集合及定义在此集合上的一些操作的总称。</a:t>
            </a:r>
            <a:endParaRPr lang="de-DE" altLang="zh-CN" dirty="0"/>
          </a:p>
          <a:p>
            <a:endParaRPr lang="de-DE" altLang="zh-CN" dirty="0"/>
          </a:p>
          <a:p>
            <a:r>
              <a:rPr lang="zh-CN" altLang="en-US" dirty="0"/>
              <a:t>抽象数据类型（</a:t>
            </a:r>
            <a:r>
              <a:rPr lang="en-US" altLang="zh-CN" dirty="0"/>
              <a:t>Abstract Data Type</a:t>
            </a:r>
            <a:r>
              <a:rPr lang="zh-CN" altLang="en-US" dirty="0"/>
              <a:t>，</a:t>
            </a:r>
            <a:r>
              <a:rPr lang="en-US" altLang="zh-CN" dirty="0"/>
              <a:t>ADT</a:t>
            </a:r>
            <a:r>
              <a:rPr lang="zh-CN" altLang="en-US" dirty="0"/>
              <a:t>）：是指一个数学模型及定义在该模型上的一组操作。抽象数据类型的定义仅取决于它的一组逻辑特性，而与其在计算机内部如何表示和实现无关。</a:t>
            </a:r>
            <a:endParaRPr lang="de-DE" altLang="zh-CN" dirty="0"/>
          </a:p>
          <a:p>
            <a:endParaRPr lang="de-DE" altLang="zh-CN" dirty="0"/>
          </a:p>
          <a:p>
            <a:r>
              <a:rPr lang="zh-CN" altLang="en-US" dirty="0"/>
              <a:t>抽象数据类型体现了程序设计中问题分解、抽象和信息隐藏的特性。抽象数据类型把实际生活中的问</a:t>
            </a:r>
          </a:p>
          <a:p>
            <a:r>
              <a:rPr lang="zh-CN" altLang="en-US" dirty="0"/>
              <a:t>题分解为多个规模小且容易处理的问题，然后建立一个计算机能处理的数据模型，并把每个功能模块的实现细节作为一个独立的单元，从而使具体实现过程隐藏起来。</a:t>
            </a:r>
            <a:endParaRPr lang="en-US" dirty="0"/>
          </a:p>
        </p:txBody>
      </p:sp>
      <p:pic>
        <p:nvPicPr>
          <p:cNvPr id="4" name="Grafik 3">
            <a:extLst>
              <a:ext uri="{FF2B5EF4-FFF2-40B4-BE49-F238E27FC236}">
                <a16:creationId xmlns:a16="http://schemas.microsoft.com/office/drawing/2014/main" id="{05ECD106-31BA-877B-3C35-A914C79F7707}"/>
              </a:ext>
            </a:extLst>
          </p:cNvPr>
          <p:cNvPicPr>
            <a:picLocks noChangeAspect="1"/>
          </p:cNvPicPr>
          <p:nvPr/>
        </p:nvPicPr>
        <p:blipFill>
          <a:blip r:embed="rId2"/>
          <a:stretch>
            <a:fillRect/>
          </a:stretch>
        </p:blipFill>
        <p:spPr>
          <a:xfrm>
            <a:off x="506027" y="4100012"/>
            <a:ext cx="5423352" cy="2049245"/>
          </a:xfrm>
          <a:prstGeom prst="rect">
            <a:avLst/>
          </a:prstGeom>
        </p:spPr>
      </p:pic>
    </p:spTree>
    <p:extLst>
      <p:ext uri="{BB962C8B-B14F-4D97-AF65-F5344CB8AC3E}">
        <p14:creationId xmlns:p14="http://schemas.microsoft.com/office/powerpoint/2010/main" val="322408054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b="0" strike="noStrike" spc="-1" dirty="0">
                <a:solidFill>
                  <a:srgbClr val="000000"/>
                </a:solidFill>
                <a:latin typeface="Century Schoolbook"/>
              </a:rPr>
              <a:t>树</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Trees)</a:t>
            </a:r>
            <a:br>
              <a:rPr lang="en-US" sz="1800" dirty="0"/>
            </a:br>
            <a:r>
              <a:rPr lang="zh-CN" altLang="en-US" sz="1800" b="0" strike="noStrike" spc="-1" dirty="0">
                <a:solidFill>
                  <a:srgbClr val="000000"/>
                </a:solidFill>
                <a:latin typeface="Century Schoolbook"/>
              </a:rPr>
              <a:t>二叉搜</a:t>
            </a:r>
            <a:r>
              <a:rPr lang="zh-CN" altLang="en-US" spc="-1" dirty="0">
                <a:solidFill>
                  <a:srgbClr val="000000"/>
                </a:solidFill>
                <a:latin typeface="Century Schoolbook"/>
              </a:rPr>
              <a:t>索树</a:t>
            </a: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Binary Search Trees)</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7" name="Textfeld 6">
            <a:extLst>
              <a:ext uri="{FF2B5EF4-FFF2-40B4-BE49-F238E27FC236}">
                <a16:creationId xmlns:a16="http://schemas.microsoft.com/office/drawing/2014/main" id="{94E6A641-94E1-41D6-2747-8FF9F5FD4369}"/>
              </a:ext>
            </a:extLst>
          </p:cNvPr>
          <p:cNvSpPr txBox="1"/>
          <p:nvPr/>
        </p:nvSpPr>
        <p:spPr>
          <a:xfrm>
            <a:off x="66931" y="1909804"/>
            <a:ext cx="8739317" cy="369332"/>
          </a:xfrm>
          <a:prstGeom prst="rect">
            <a:avLst/>
          </a:prstGeom>
          <a:noFill/>
        </p:spPr>
        <p:txBody>
          <a:bodyPr wrap="square">
            <a:spAutoFit/>
          </a:bodyPr>
          <a:lstStyle/>
          <a:p>
            <a:r>
              <a:rPr lang="zh-CN" altLang="en-US" b="1" dirty="0"/>
              <a:t>“节点与引用”</a:t>
            </a:r>
            <a:r>
              <a:rPr lang="zh-CN" altLang="en-US" dirty="0"/>
              <a:t>表示法实现二叉搜索树</a:t>
            </a:r>
            <a:endParaRPr lang="en-US" dirty="0"/>
          </a:p>
        </p:txBody>
      </p:sp>
      <p:sp>
        <p:nvSpPr>
          <p:cNvPr id="8" name="Textfeld 7">
            <a:extLst>
              <a:ext uri="{FF2B5EF4-FFF2-40B4-BE49-F238E27FC236}">
                <a16:creationId xmlns:a16="http://schemas.microsoft.com/office/drawing/2014/main" id="{E56B09AC-A737-B056-C4C6-E9571B4FD1A9}"/>
              </a:ext>
            </a:extLst>
          </p:cNvPr>
          <p:cNvSpPr txBox="1"/>
          <p:nvPr/>
        </p:nvSpPr>
        <p:spPr>
          <a:xfrm>
            <a:off x="-109057" y="2279136"/>
            <a:ext cx="6107184" cy="4154984"/>
          </a:xfrm>
          <a:prstGeom prst="rect">
            <a:avLst/>
          </a:prstGeom>
          <a:noFill/>
        </p:spPr>
        <p:txBody>
          <a:bodyPr wrap="square">
            <a:spAutoFit/>
          </a:bodyPr>
          <a:lstStyle/>
          <a:p>
            <a:r>
              <a:rPr lang="en-US" sz="1200" b="0" dirty="0">
                <a:effectLst/>
                <a:latin typeface="Consolas" panose="020B0609020204030204" pitchFamily="49" charset="0"/>
              </a:rPr>
              <a:t>    def get(self, key):</a:t>
            </a:r>
          </a:p>
          <a:p>
            <a:r>
              <a:rPr lang="en-US" sz="1200" b="0" dirty="0">
                <a:effectLst/>
                <a:latin typeface="Consolas" panose="020B0609020204030204" pitchFamily="49" charset="0"/>
              </a:rPr>
              <a:t>        if </a:t>
            </a:r>
            <a:r>
              <a:rPr lang="en-US" sz="1200" b="0" dirty="0" err="1">
                <a:effectLst/>
                <a:latin typeface="Consolas" panose="020B0609020204030204" pitchFamily="49" charset="0"/>
              </a:rPr>
              <a:t>self.root</a:t>
            </a:r>
            <a:r>
              <a:rPr lang="en-US" sz="1200" b="0" dirty="0">
                <a:effectLst/>
                <a:latin typeface="Consolas" panose="020B0609020204030204" pitchFamily="49" charset="0"/>
              </a:rPr>
              <a:t>:</a:t>
            </a:r>
          </a:p>
          <a:p>
            <a:r>
              <a:rPr lang="en-US" sz="1200" b="0" dirty="0">
                <a:effectLst/>
                <a:latin typeface="Consolas" panose="020B0609020204030204" pitchFamily="49" charset="0"/>
              </a:rPr>
              <a:t>            res = </a:t>
            </a:r>
            <a:r>
              <a:rPr lang="en-US" sz="1200" b="0" dirty="0" err="1">
                <a:effectLst/>
                <a:latin typeface="Consolas" panose="020B0609020204030204" pitchFamily="49" charset="0"/>
              </a:rPr>
              <a:t>self._get</a:t>
            </a:r>
            <a:r>
              <a:rPr lang="en-US" sz="1200" b="0" dirty="0">
                <a:effectLst/>
                <a:latin typeface="Consolas" panose="020B0609020204030204" pitchFamily="49" charset="0"/>
              </a:rPr>
              <a:t>(key, </a:t>
            </a:r>
            <a:r>
              <a:rPr lang="en-US" sz="1200" b="0" dirty="0" err="1">
                <a:effectLst/>
                <a:latin typeface="Consolas" panose="020B0609020204030204" pitchFamily="49" charset="0"/>
              </a:rPr>
              <a:t>self.root</a:t>
            </a:r>
            <a:r>
              <a:rPr lang="en-US" sz="1200" b="0" dirty="0">
                <a:effectLst/>
                <a:latin typeface="Consolas" panose="020B0609020204030204" pitchFamily="49" charset="0"/>
              </a:rPr>
              <a:t>)</a:t>
            </a:r>
          </a:p>
          <a:p>
            <a:r>
              <a:rPr lang="en-US" sz="1200" b="0" dirty="0">
                <a:effectLst/>
                <a:latin typeface="Consolas" panose="020B0609020204030204" pitchFamily="49" charset="0"/>
              </a:rPr>
              <a:t>            if res: </a:t>
            </a:r>
          </a:p>
          <a:p>
            <a:r>
              <a:rPr lang="en-US" sz="1200" b="0" dirty="0">
                <a:effectLst/>
                <a:latin typeface="Consolas" panose="020B0609020204030204" pitchFamily="49" charset="0"/>
              </a:rPr>
              <a:t>                return </a:t>
            </a:r>
            <a:r>
              <a:rPr lang="en-US" sz="1200" b="0" dirty="0" err="1">
                <a:effectLst/>
                <a:latin typeface="Consolas" panose="020B0609020204030204" pitchFamily="49" charset="0"/>
              </a:rPr>
              <a:t>res.payload</a:t>
            </a:r>
            <a:endParaRPr lang="en-US" sz="1200" b="0" dirty="0">
              <a:effectLst/>
              <a:latin typeface="Consolas" panose="020B0609020204030204" pitchFamily="49" charset="0"/>
            </a:endParaRPr>
          </a:p>
          <a:p>
            <a:r>
              <a:rPr lang="en-US" sz="1200" b="0" dirty="0">
                <a:effectLst/>
                <a:latin typeface="Consolas" panose="020B0609020204030204" pitchFamily="49" charset="0"/>
              </a:rPr>
              <a:t>            else:</a:t>
            </a:r>
          </a:p>
          <a:p>
            <a:r>
              <a:rPr lang="en-US" sz="1200" b="0" dirty="0">
                <a:effectLst/>
                <a:latin typeface="Consolas" panose="020B0609020204030204" pitchFamily="49" charset="0"/>
              </a:rPr>
              <a:t>                return None</a:t>
            </a:r>
          </a:p>
          <a:p>
            <a:r>
              <a:rPr lang="en-US" sz="1200" b="0" dirty="0">
                <a:effectLst/>
                <a:latin typeface="Consolas" panose="020B0609020204030204" pitchFamily="49" charset="0"/>
              </a:rPr>
              <a:t>        else:</a:t>
            </a:r>
          </a:p>
          <a:p>
            <a:r>
              <a:rPr lang="en-US" sz="1200" b="0" dirty="0">
                <a:effectLst/>
                <a:latin typeface="Consolas" panose="020B0609020204030204" pitchFamily="49" charset="0"/>
              </a:rPr>
              <a:t>            return None</a:t>
            </a:r>
          </a:p>
          <a:p>
            <a:r>
              <a:rPr lang="en-US" sz="1200" b="0" dirty="0">
                <a:effectLst/>
                <a:latin typeface="Consolas" panose="020B0609020204030204" pitchFamily="49" charset="0"/>
              </a:rPr>
              <a:t>    </a:t>
            </a:r>
          </a:p>
          <a:p>
            <a:r>
              <a:rPr lang="en-US" sz="1200" b="0" dirty="0">
                <a:effectLst/>
                <a:latin typeface="Consolas" panose="020B0609020204030204" pitchFamily="49" charset="0"/>
              </a:rPr>
              <a:t>    def _get(self, key, </a:t>
            </a:r>
            <a:r>
              <a:rPr lang="en-US" sz="1200" b="0" dirty="0" err="1">
                <a:effectLst/>
                <a:latin typeface="Consolas" panose="020B0609020204030204" pitchFamily="49" charset="0"/>
              </a:rPr>
              <a:t>currentNode</a:t>
            </a:r>
            <a:r>
              <a:rPr lang="en-US" sz="1200" b="0" dirty="0">
                <a:effectLst/>
                <a:latin typeface="Consolas" panose="020B0609020204030204" pitchFamily="49" charset="0"/>
              </a:rPr>
              <a:t>):</a:t>
            </a:r>
          </a:p>
          <a:p>
            <a:r>
              <a:rPr lang="en-US" sz="1200" b="0" dirty="0">
                <a:effectLst/>
                <a:latin typeface="Consolas" panose="020B0609020204030204" pitchFamily="49" charset="0"/>
              </a:rPr>
              <a:t>        if not </a:t>
            </a:r>
            <a:r>
              <a:rPr lang="en-US" sz="1200" b="0" dirty="0" err="1">
                <a:effectLst/>
                <a:latin typeface="Consolas" panose="020B0609020204030204" pitchFamily="49" charset="0"/>
              </a:rPr>
              <a:t>currentNode</a:t>
            </a:r>
            <a:r>
              <a:rPr lang="en-US" sz="1200" b="0" dirty="0">
                <a:effectLst/>
                <a:latin typeface="Consolas" panose="020B0609020204030204" pitchFamily="49" charset="0"/>
              </a:rPr>
              <a:t>:</a:t>
            </a:r>
          </a:p>
          <a:p>
            <a:r>
              <a:rPr lang="en-US" sz="1200" b="0" dirty="0">
                <a:effectLst/>
                <a:latin typeface="Consolas" panose="020B0609020204030204" pitchFamily="49" charset="0"/>
              </a:rPr>
              <a:t>            return None</a:t>
            </a:r>
          </a:p>
          <a:p>
            <a:r>
              <a:rPr lang="en-US" sz="1200" b="0" dirty="0">
                <a:effectLst/>
                <a:latin typeface="Consolas" panose="020B0609020204030204" pitchFamily="49" charset="0"/>
              </a:rPr>
              <a:t>        </a:t>
            </a:r>
            <a:r>
              <a:rPr lang="en-US" sz="1200" b="0" dirty="0" err="1">
                <a:effectLst/>
                <a:latin typeface="Consolas" panose="020B0609020204030204" pitchFamily="49" charset="0"/>
              </a:rPr>
              <a:t>elif</a:t>
            </a:r>
            <a:r>
              <a:rPr lang="en-US" sz="1200" b="0" dirty="0">
                <a:effectLst/>
                <a:latin typeface="Consolas" panose="020B0609020204030204" pitchFamily="49" charset="0"/>
              </a:rPr>
              <a:t> </a:t>
            </a:r>
            <a:r>
              <a:rPr lang="en-US" sz="1200" b="0" dirty="0" err="1">
                <a:effectLst/>
                <a:latin typeface="Consolas" panose="020B0609020204030204" pitchFamily="49" charset="0"/>
              </a:rPr>
              <a:t>currentNode.key</a:t>
            </a:r>
            <a:r>
              <a:rPr lang="en-US" sz="1200" b="0" dirty="0">
                <a:effectLst/>
                <a:latin typeface="Consolas" panose="020B0609020204030204" pitchFamily="49" charset="0"/>
              </a:rPr>
              <a:t> == key:</a:t>
            </a:r>
          </a:p>
          <a:p>
            <a:r>
              <a:rPr lang="en-US" sz="1200" b="0" dirty="0">
                <a:effectLst/>
                <a:latin typeface="Consolas" panose="020B0609020204030204" pitchFamily="49" charset="0"/>
              </a:rPr>
              <a:t>            return </a:t>
            </a:r>
            <a:r>
              <a:rPr lang="en-US" sz="1200" b="0" dirty="0" err="1">
                <a:effectLst/>
                <a:latin typeface="Consolas" panose="020B0609020204030204" pitchFamily="49" charset="0"/>
              </a:rPr>
              <a:t>currentNode</a:t>
            </a:r>
            <a:endParaRPr lang="en-US" sz="1200" b="0" dirty="0">
              <a:effectLst/>
              <a:latin typeface="Consolas" panose="020B0609020204030204" pitchFamily="49" charset="0"/>
            </a:endParaRPr>
          </a:p>
          <a:p>
            <a:r>
              <a:rPr lang="en-US" sz="1200" b="0" dirty="0">
                <a:effectLst/>
                <a:latin typeface="Consolas" panose="020B0609020204030204" pitchFamily="49" charset="0"/>
              </a:rPr>
              <a:t>        </a:t>
            </a:r>
            <a:r>
              <a:rPr lang="en-US" sz="1200" b="0" dirty="0" err="1">
                <a:effectLst/>
                <a:latin typeface="Consolas" panose="020B0609020204030204" pitchFamily="49" charset="0"/>
              </a:rPr>
              <a:t>elif</a:t>
            </a:r>
            <a:r>
              <a:rPr lang="en-US" sz="1200" b="0" dirty="0">
                <a:effectLst/>
                <a:latin typeface="Consolas" panose="020B0609020204030204" pitchFamily="49" charset="0"/>
              </a:rPr>
              <a:t> key &lt; </a:t>
            </a:r>
            <a:r>
              <a:rPr lang="en-US" sz="1200" b="0" dirty="0" err="1">
                <a:effectLst/>
                <a:latin typeface="Consolas" panose="020B0609020204030204" pitchFamily="49" charset="0"/>
              </a:rPr>
              <a:t>currentNode.key</a:t>
            </a:r>
            <a:r>
              <a:rPr lang="en-US" sz="1200" b="0" dirty="0">
                <a:effectLst/>
                <a:latin typeface="Consolas" panose="020B0609020204030204" pitchFamily="49" charset="0"/>
              </a:rPr>
              <a:t>:</a:t>
            </a:r>
          </a:p>
          <a:p>
            <a:r>
              <a:rPr lang="en-US" sz="1200" b="0" dirty="0">
                <a:effectLst/>
                <a:latin typeface="Consolas" panose="020B0609020204030204" pitchFamily="49" charset="0"/>
              </a:rPr>
              <a:t>            return </a:t>
            </a:r>
            <a:r>
              <a:rPr lang="en-US" sz="1200" b="0" dirty="0" err="1">
                <a:effectLst/>
                <a:latin typeface="Consolas" panose="020B0609020204030204" pitchFamily="49" charset="0"/>
              </a:rPr>
              <a:t>self._get</a:t>
            </a:r>
            <a:r>
              <a:rPr lang="en-US" sz="1200" b="0" dirty="0">
                <a:effectLst/>
                <a:latin typeface="Consolas" panose="020B0609020204030204" pitchFamily="49" charset="0"/>
              </a:rPr>
              <a:t>(key, </a:t>
            </a:r>
            <a:r>
              <a:rPr lang="en-US" sz="1200" b="0" dirty="0" err="1">
                <a:effectLst/>
                <a:latin typeface="Consolas" panose="020B0609020204030204" pitchFamily="49" charset="0"/>
              </a:rPr>
              <a:t>currentNode.leftChild</a:t>
            </a:r>
            <a:r>
              <a:rPr lang="en-US" sz="1200" b="0" dirty="0">
                <a:effectLst/>
                <a:latin typeface="Consolas" panose="020B0609020204030204" pitchFamily="49" charset="0"/>
              </a:rPr>
              <a:t>)</a:t>
            </a:r>
          </a:p>
          <a:p>
            <a:r>
              <a:rPr lang="en-US" sz="1200" b="0" dirty="0">
                <a:effectLst/>
                <a:latin typeface="Consolas" panose="020B0609020204030204" pitchFamily="49" charset="0"/>
              </a:rPr>
              <a:t>        else:</a:t>
            </a:r>
          </a:p>
          <a:p>
            <a:r>
              <a:rPr lang="en-US" sz="1200" b="0" dirty="0">
                <a:effectLst/>
                <a:latin typeface="Consolas" panose="020B0609020204030204" pitchFamily="49" charset="0"/>
              </a:rPr>
              <a:t>            return </a:t>
            </a:r>
            <a:r>
              <a:rPr lang="en-US" sz="1200" b="0" dirty="0" err="1">
                <a:effectLst/>
                <a:latin typeface="Consolas" panose="020B0609020204030204" pitchFamily="49" charset="0"/>
              </a:rPr>
              <a:t>self._get</a:t>
            </a:r>
            <a:r>
              <a:rPr lang="en-US" sz="1200" b="0" dirty="0">
                <a:effectLst/>
                <a:latin typeface="Consolas" panose="020B0609020204030204" pitchFamily="49" charset="0"/>
              </a:rPr>
              <a:t>(key, </a:t>
            </a:r>
            <a:r>
              <a:rPr lang="en-US" sz="1200" b="0" dirty="0" err="1">
                <a:effectLst/>
                <a:latin typeface="Consolas" panose="020B0609020204030204" pitchFamily="49" charset="0"/>
              </a:rPr>
              <a:t>currentNode.rightChild</a:t>
            </a:r>
            <a:r>
              <a:rPr lang="en-US" sz="1200" b="0" dirty="0">
                <a:effectLst/>
                <a:latin typeface="Consolas" panose="020B0609020204030204" pitchFamily="49" charset="0"/>
              </a:rPr>
              <a:t>)</a:t>
            </a:r>
          </a:p>
          <a:p>
            <a:r>
              <a:rPr lang="en-US" sz="1200" b="0" dirty="0">
                <a:effectLst/>
                <a:latin typeface="Consolas" panose="020B0609020204030204" pitchFamily="49" charset="0"/>
              </a:rPr>
              <a:t>    def __</a:t>
            </a:r>
            <a:r>
              <a:rPr lang="en-US" sz="1200" b="0" dirty="0" err="1">
                <a:effectLst/>
                <a:latin typeface="Consolas" panose="020B0609020204030204" pitchFamily="49" charset="0"/>
              </a:rPr>
              <a:t>getitem</a:t>
            </a:r>
            <a:r>
              <a:rPr lang="en-US" sz="1200" b="0" dirty="0">
                <a:effectLst/>
                <a:latin typeface="Consolas" panose="020B0609020204030204" pitchFamily="49" charset="0"/>
              </a:rPr>
              <a:t>__(self, key):</a:t>
            </a:r>
          </a:p>
          <a:p>
            <a:r>
              <a:rPr lang="en-US" sz="1200" b="0" dirty="0">
                <a:effectLst/>
                <a:latin typeface="Consolas" panose="020B0609020204030204" pitchFamily="49" charset="0"/>
              </a:rPr>
              <a:t>        return </a:t>
            </a:r>
            <a:r>
              <a:rPr lang="en-US" sz="1200" b="0" dirty="0" err="1">
                <a:effectLst/>
                <a:latin typeface="Consolas" panose="020B0609020204030204" pitchFamily="49" charset="0"/>
              </a:rPr>
              <a:t>self.get</a:t>
            </a:r>
            <a:r>
              <a:rPr lang="en-US" sz="1200" b="0" dirty="0">
                <a:effectLst/>
                <a:latin typeface="Consolas" panose="020B0609020204030204" pitchFamily="49" charset="0"/>
              </a:rPr>
              <a:t>(key)</a:t>
            </a:r>
          </a:p>
          <a:p>
            <a:r>
              <a:rPr lang="en-US" sz="1200" b="0" dirty="0">
                <a:effectLst/>
                <a:latin typeface="Consolas" panose="020B0609020204030204" pitchFamily="49" charset="0"/>
              </a:rPr>
              <a:t>   </a:t>
            </a:r>
          </a:p>
        </p:txBody>
      </p:sp>
      <p:sp>
        <p:nvSpPr>
          <p:cNvPr id="11" name="Textfeld 10">
            <a:extLst>
              <a:ext uri="{FF2B5EF4-FFF2-40B4-BE49-F238E27FC236}">
                <a16:creationId xmlns:a16="http://schemas.microsoft.com/office/drawing/2014/main" id="{28D212C6-47CA-820B-0E09-F76F3DE8F316}"/>
              </a:ext>
            </a:extLst>
          </p:cNvPr>
          <p:cNvSpPr txBox="1"/>
          <p:nvPr/>
        </p:nvSpPr>
        <p:spPr>
          <a:xfrm>
            <a:off x="5105755" y="2182482"/>
            <a:ext cx="6157518" cy="2123658"/>
          </a:xfrm>
          <a:prstGeom prst="rect">
            <a:avLst/>
          </a:prstGeom>
          <a:noFill/>
        </p:spPr>
        <p:txBody>
          <a:bodyPr wrap="square">
            <a:spAutoFit/>
          </a:bodyPr>
          <a:lstStyle/>
          <a:p>
            <a:endParaRPr lang="en-US" sz="1200" b="0" dirty="0">
              <a:effectLst/>
              <a:latin typeface="Consolas" panose="020B0609020204030204" pitchFamily="49" charset="0"/>
            </a:endParaRPr>
          </a:p>
          <a:p>
            <a:r>
              <a:rPr lang="en-US" sz="1200" b="0" dirty="0">
                <a:effectLst/>
                <a:latin typeface="Consolas" panose="020B0609020204030204" pitchFamily="49" charset="0"/>
              </a:rPr>
              <a:t>    def __contains__(self, key):</a:t>
            </a:r>
          </a:p>
          <a:p>
            <a:r>
              <a:rPr lang="en-US" sz="1200" b="0" dirty="0">
                <a:effectLst/>
                <a:latin typeface="Consolas" panose="020B0609020204030204" pitchFamily="49" charset="0"/>
              </a:rPr>
              <a:t>        """</a:t>
            </a:r>
          </a:p>
          <a:p>
            <a:r>
              <a:rPr lang="en-US" sz="1200" b="0" dirty="0">
                <a:effectLst/>
                <a:latin typeface="Consolas" panose="020B0609020204030204" pitchFamily="49" charset="0"/>
              </a:rPr>
              <a:t>        __contains__</a:t>
            </a:r>
            <a:r>
              <a:rPr lang="zh-CN" altLang="en-US" sz="1200" b="0" dirty="0">
                <a:effectLst/>
                <a:latin typeface="Consolas" panose="020B0609020204030204" pitchFamily="49" charset="0"/>
              </a:rPr>
              <a:t>方法重载了 </a:t>
            </a:r>
            <a:r>
              <a:rPr lang="en-US" sz="1200" b="0" dirty="0">
                <a:effectLst/>
                <a:latin typeface="Consolas" panose="020B0609020204030204" pitchFamily="49" charset="0"/>
              </a:rPr>
              <a:t>in </a:t>
            </a:r>
            <a:r>
              <a:rPr lang="zh-CN" altLang="en-US" sz="1200" b="0" dirty="0">
                <a:effectLst/>
                <a:latin typeface="Consolas" panose="020B0609020204030204" pitchFamily="49" charset="0"/>
              </a:rPr>
              <a:t>运算符，因此我们可以写出这样的语句：</a:t>
            </a:r>
          </a:p>
          <a:p>
            <a:r>
              <a:rPr lang="zh-CN" altLang="en-US" sz="1200" b="0" dirty="0">
                <a:effectLst/>
                <a:latin typeface="Consolas" panose="020B0609020204030204" pitchFamily="49" charset="0"/>
              </a:rPr>
              <a:t>        </a:t>
            </a:r>
            <a:r>
              <a:rPr lang="en-US" sz="1200" b="0" dirty="0">
                <a:effectLst/>
                <a:latin typeface="Consolas" panose="020B0609020204030204" pitchFamily="49" charset="0"/>
              </a:rPr>
              <a:t>if 'Northfield' in </a:t>
            </a:r>
            <a:r>
              <a:rPr lang="en-US" sz="1200" b="0" dirty="0" err="1">
                <a:effectLst/>
                <a:latin typeface="Consolas" panose="020B0609020204030204" pitchFamily="49" charset="0"/>
              </a:rPr>
              <a:t>myZipTree</a:t>
            </a:r>
            <a:r>
              <a:rPr lang="en-US" sz="1200" b="0" dirty="0">
                <a:effectLst/>
                <a:latin typeface="Consolas" panose="020B0609020204030204" pitchFamily="49" charset="0"/>
              </a:rPr>
              <a:t>:</a:t>
            </a:r>
          </a:p>
          <a:p>
            <a:r>
              <a:rPr lang="en-US" sz="1200" b="0" dirty="0">
                <a:effectLst/>
                <a:latin typeface="Consolas" panose="020B0609020204030204" pitchFamily="49" charset="0"/>
              </a:rPr>
              <a:t>        print("</a:t>
            </a:r>
            <a:r>
              <a:rPr lang="en-US" sz="1200" b="0" dirty="0" err="1">
                <a:effectLst/>
                <a:latin typeface="Consolas" panose="020B0609020204030204" pitchFamily="49" charset="0"/>
              </a:rPr>
              <a:t>oom</a:t>
            </a:r>
            <a:r>
              <a:rPr lang="en-US" sz="1200" b="0" dirty="0">
                <a:effectLst/>
                <a:latin typeface="Consolas" panose="020B0609020204030204" pitchFamily="49" charset="0"/>
              </a:rPr>
              <a:t> </a:t>
            </a:r>
            <a:r>
              <a:rPr lang="en-US" sz="1200" b="0" dirty="0" err="1">
                <a:effectLst/>
                <a:latin typeface="Consolas" panose="020B0609020204030204" pitchFamily="49" charset="0"/>
              </a:rPr>
              <a:t>ya</a:t>
            </a:r>
            <a:r>
              <a:rPr lang="en-US" sz="1200" b="0" dirty="0">
                <a:effectLst/>
                <a:latin typeface="Consolas" panose="020B0609020204030204" pitchFamily="49" charset="0"/>
              </a:rPr>
              <a:t> </a:t>
            </a:r>
            <a:r>
              <a:rPr lang="en-US" sz="1200" b="0" dirty="0" err="1">
                <a:effectLst/>
                <a:latin typeface="Consolas" panose="020B0609020204030204" pitchFamily="49" charset="0"/>
              </a:rPr>
              <a:t>ya</a:t>
            </a:r>
            <a:r>
              <a:rPr lang="en-US" sz="1200" b="0" dirty="0">
                <a:effectLst/>
                <a:latin typeface="Consolas" panose="020B0609020204030204" pitchFamily="49" charset="0"/>
              </a:rPr>
              <a:t>")</a:t>
            </a:r>
          </a:p>
          <a:p>
            <a:r>
              <a:rPr lang="en-US" sz="1200" b="0" dirty="0">
                <a:effectLst/>
                <a:latin typeface="Consolas" panose="020B0609020204030204" pitchFamily="49" charset="0"/>
              </a:rPr>
              <a:t>        """</a:t>
            </a:r>
          </a:p>
          <a:p>
            <a:r>
              <a:rPr lang="en-US" sz="1200" b="0" dirty="0">
                <a:effectLst/>
                <a:latin typeface="Consolas" panose="020B0609020204030204" pitchFamily="49" charset="0"/>
              </a:rPr>
              <a:t>        if </a:t>
            </a:r>
            <a:r>
              <a:rPr lang="en-US" sz="1200" b="0" dirty="0" err="1">
                <a:effectLst/>
                <a:latin typeface="Consolas" panose="020B0609020204030204" pitchFamily="49" charset="0"/>
              </a:rPr>
              <a:t>self._get</a:t>
            </a:r>
            <a:r>
              <a:rPr lang="en-US" sz="1200" b="0" dirty="0">
                <a:effectLst/>
                <a:latin typeface="Consolas" panose="020B0609020204030204" pitchFamily="49" charset="0"/>
              </a:rPr>
              <a:t>(key, </a:t>
            </a:r>
            <a:r>
              <a:rPr lang="en-US" sz="1200" b="0" dirty="0" err="1">
                <a:effectLst/>
                <a:latin typeface="Consolas" panose="020B0609020204030204" pitchFamily="49" charset="0"/>
              </a:rPr>
              <a:t>self.root</a:t>
            </a:r>
            <a:r>
              <a:rPr lang="en-US" sz="1200" b="0" dirty="0">
                <a:effectLst/>
                <a:latin typeface="Consolas" panose="020B0609020204030204" pitchFamily="49" charset="0"/>
              </a:rPr>
              <a:t>):</a:t>
            </a:r>
          </a:p>
          <a:p>
            <a:r>
              <a:rPr lang="en-US" sz="1200" b="0" dirty="0">
                <a:effectLst/>
                <a:latin typeface="Consolas" panose="020B0609020204030204" pitchFamily="49" charset="0"/>
              </a:rPr>
              <a:t>           return True</a:t>
            </a:r>
          </a:p>
          <a:p>
            <a:r>
              <a:rPr lang="en-US" sz="1200" b="0" dirty="0">
                <a:effectLst/>
                <a:latin typeface="Consolas" panose="020B0609020204030204" pitchFamily="49" charset="0"/>
              </a:rPr>
              <a:t>        else:</a:t>
            </a:r>
          </a:p>
          <a:p>
            <a:r>
              <a:rPr lang="en-US" sz="1200" b="0" dirty="0">
                <a:effectLst/>
                <a:latin typeface="Consolas" panose="020B0609020204030204" pitchFamily="49" charset="0"/>
              </a:rPr>
              <a:t>           return False</a:t>
            </a:r>
            <a:endParaRPr lang="en-US" sz="1200" dirty="0"/>
          </a:p>
        </p:txBody>
      </p:sp>
    </p:spTree>
    <p:extLst>
      <p:ext uri="{BB962C8B-B14F-4D97-AF65-F5344CB8AC3E}">
        <p14:creationId xmlns:p14="http://schemas.microsoft.com/office/powerpoint/2010/main" val="122179418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b="0" strike="noStrike" spc="-1" dirty="0">
                <a:solidFill>
                  <a:srgbClr val="000000"/>
                </a:solidFill>
                <a:latin typeface="Century Schoolbook"/>
              </a:rPr>
              <a:t>树</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Trees)</a:t>
            </a:r>
            <a:br>
              <a:rPr lang="en-US" sz="1800" dirty="0"/>
            </a:br>
            <a:r>
              <a:rPr lang="zh-CN" altLang="en-US" sz="1800" b="0" strike="noStrike" spc="-1" dirty="0">
                <a:solidFill>
                  <a:srgbClr val="000000"/>
                </a:solidFill>
                <a:latin typeface="Century Schoolbook"/>
              </a:rPr>
              <a:t>二叉搜</a:t>
            </a:r>
            <a:r>
              <a:rPr lang="zh-CN" altLang="en-US" spc="-1" dirty="0">
                <a:solidFill>
                  <a:srgbClr val="000000"/>
                </a:solidFill>
                <a:latin typeface="Century Schoolbook"/>
              </a:rPr>
              <a:t>索树</a:t>
            </a: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Binary Search Trees)</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7" name="Textfeld 6">
            <a:extLst>
              <a:ext uri="{FF2B5EF4-FFF2-40B4-BE49-F238E27FC236}">
                <a16:creationId xmlns:a16="http://schemas.microsoft.com/office/drawing/2014/main" id="{94E6A641-94E1-41D6-2747-8FF9F5FD4369}"/>
              </a:ext>
            </a:extLst>
          </p:cNvPr>
          <p:cNvSpPr txBox="1"/>
          <p:nvPr/>
        </p:nvSpPr>
        <p:spPr>
          <a:xfrm>
            <a:off x="66931" y="1909804"/>
            <a:ext cx="8739317" cy="369332"/>
          </a:xfrm>
          <a:prstGeom prst="rect">
            <a:avLst/>
          </a:prstGeom>
          <a:noFill/>
        </p:spPr>
        <p:txBody>
          <a:bodyPr wrap="square">
            <a:spAutoFit/>
          </a:bodyPr>
          <a:lstStyle/>
          <a:p>
            <a:r>
              <a:rPr lang="zh-CN" altLang="en-US" b="1" dirty="0"/>
              <a:t>删除结点</a:t>
            </a:r>
            <a:endParaRPr lang="en-US" dirty="0"/>
          </a:p>
        </p:txBody>
      </p:sp>
      <p:sp>
        <p:nvSpPr>
          <p:cNvPr id="6" name="Textfeld 5">
            <a:extLst>
              <a:ext uri="{FF2B5EF4-FFF2-40B4-BE49-F238E27FC236}">
                <a16:creationId xmlns:a16="http://schemas.microsoft.com/office/drawing/2014/main" id="{49FEC355-678B-CB92-7328-58072CE150F2}"/>
              </a:ext>
            </a:extLst>
          </p:cNvPr>
          <p:cNvSpPr txBox="1"/>
          <p:nvPr/>
        </p:nvSpPr>
        <p:spPr>
          <a:xfrm>
            <a:off x="66734" y="2274815"/>
            <a:ext cx="3532143" cy="1815882"/>
          </a:xfrm>
          <a:prstGeom prst="rect">
            <a:avLst/>
          </a:prstGeom>
          <a:noFill/>
        </p:spPr>
        <p:txBody>
          <a:bodyPr wrap="square">
            <a:spAutoFit/>
          </a:bodyPr>
          <a:lstStyle/>
          <a:p>
            <a:r>
              <a:rPr lang="en-US" sz="1400" dirty="0" err="1">
                <a:latin typeface="SimSun" panose="02010600030101010101" pitchFamily="2" charset="-122"/>
                <a:ea typeface="SimSun" panose="02010600030101010101" pitchFamily="2" charset="-122"/>
              </a:rPr>
              <a:t>第一是在树中搜索并找到要删除的节点</a:t>
            </a:r>
            <a:r>
              <a:rPr lang="en-US" sz="1400" dirty="0">
                <a:latin typeface="SimSun" panose="02010600030101010101" pitchFamily="2" charset="-122"/>
                <a:ea typeface="SimSun" panose="02010600030101010101" pitchFamily="2" charset="-122"/>
              </a:rPr>
              <a:t>。</a:t>
            </a:r>
          </a:p>
          <a:p>
            <a:pPr marL="285750" indent="-285750">
              <a:buFont typeface="Arial" panose="020B0604020202020204" pitchFamily="34" charset="0"/>
              <a:buChar char="•"/>
            </a:pPr>
            <a:r>
              <a:rPr lang="en-US" sz="1400" dirty="0" err="1">
                <a:latin typeface="SimSun" panose="02010600030101010101" pitchFamily="2" charset="-122"/>
                <a:ea typeface="SimSun" panose="02010600030101010101" pitchFamily="2" charset="-122"/>
              </a:rPr>
              <a:t>如果树中不止一个节点，使用</a:t>
            </a:r>
            <a:r>
              <a:rPr lang="en-US" sz="1400" dirty="0">
                <a:latin typeface="SimSun" panose="02010600030101010101" pitchFamily="2" charset="-122"/>
                <a:ea typeface="SimSun" panose="02010600030101010101" pitchFamily="2" charset="-122"/>
              </a:rPr>
              <a:t> _get </a:t>
            </a:r>
            <a:r>
              <a:rPr lang="en-US" sz="1400" dirty="0" err="1">
                <a:latin typeface="SimSun" panose="02010600030101010101" pitchFamily="2" charset="-122"/>
                <a:ea typeface="SimSun" panose="02010600030101010101" pitchFamily="2" charset="-122"/>
              </a:rPr>
              <a:t>方法搜索，找到要移除的TreeNode</a:t>
            </a:r>
            <a:r>
              <a:rPr lang="en-US" sz="1400" dirty="0">
                <a:latin typeface="SimSun" panose="02010600030101010101" pitchFamily="2" charset="-122"/>
                <a:ea typeface="SimSun" panose="02010600030101010101" pitchFamily="2" charset="-122"/>
              </a:rPr>
              <a:t>。</a:t>
            </a:r>
          </a:p>
          <a:p>
            <a:pPr marL="285750" indent="-285750">
              <a:buFont typeface="Arial" panose="020B0604020202020204" pitchFamily="34" charset="0"/>
              <a:buChar char="•"/>
            </a:pPr>
            <a:r>
              <a:rPr lang="en-US" sz="1400" dirty="0" err="1">
                <a:latin typeface="SimSun" panose="02010600030101010101" pitchFamily="2" charset="-122"/>
                <a:ea typeface="SimSun" panose="02010600030101010101" pitchFamily="2" charset="-122"/>
              </a:rPr>
              <a:t>如果树中只有一个节点，则意味着要移除的是根节点，不过仍要确保根节点的键就是要删除的键</a:t>
            </a:r>
            <a:r>
              <a:rPr lang="en-US" sz="1400" dirty="0">
                <a:latin typeface="SimSun" panose="02010600030101010101" pitchFamily="2" charset="-122"/>
                <a:ea typeface="SimSun" panose="02010600030101010101" pitchFamily="2" charset="-122"/>
              </a:rPr>
              <a:t>。</a:t>
            </a:r>
          </a:p>
          <a:p>
            <a:pPr marL="285750" indent="-285750">
              <a:buFont typeface="Arial" panose="020B0604020202020204" pitchFamily="34" charset="0"/>
              <a:buChar char="•"/>
            </a:pPr>
            <a:r>
              <a:rPr lang="en-US" sz="1400" dirty="0" err="1">
                <a:latin typeface="SimSun" panose="02010600030101010101" pitchFamily="2" charset="-122"/>
                <a:ea typeface="SimSun" panose="02010600030101010101" pitchFamily="2" charset="-122"/>
              </a:rPr>
              <a:t>无论哪种情况，如果找不到要删除的键，delete</a:t>
            </a:r>
            <a:r>
              <a:rPr lang="en-US" sz="1400" dirty="0">
                <a:latin typeface="SimSun" panose="02010600030101010101" pitchFamily="2" charset="-122"/>
                <a:ea typeface="SimSun" panose="02010600030101010101" pitchFamily="2" charset="-122"/>
              </a:rPr>
              <a:t> </a:t>
            </a:r>
            <a:r>
              <a:rPr lang="en-US" sz="1400" dirty="0" err="1">
                <a:latin typeface="SimSun" panose="02010600030101010101" pitchFamily="2" charset="-122"/>
                <a:ea typeface="SimSun" panose="02010600030101010101" pitchFamily="2" charset="-122"/>
              </a:rPr>
              <a:t>方法都会抛出一个异常</a:t>
            </a:r>
            <a:endParaRPr lang="en-US" sz="1400" dirty="0">
              <a:latin typeface="SimSun" panose="02010600030101010101" pitchFamily="2" charset="-122"/>
              <a:ea typeface="SimSun" panose="02010600030101010101" pitchFamily="2" charset="-122"/>
            </a:endParaRPr>
          </a:p>
        </p:txBody>
      </p:sp>
      <p:sp>
        <p:nvSpPr>
          <p:cNvPr id="13" name="Textfeld 12">
            <a:extLst>
              <a:ext uri="{FF2B5EF4-FFF2-40B4-BE49-F238E27FC236}">
                <a16:creationId xmlns:a16="http://schemas.microsoft.com/office/drawing/2014/main" id="{96AD9B8C-20D8-B406-2685-B7E0B91E6891}"/>
              </a:ext>
            </a:extLst>
          </p:cNvPr>
          <p:cNvSpPr txBox="1"/>
          <p:nvPr/>
        </p:nvSpPr>
        <p:spPr>
          <a:xfrm>
            <a:off x="4572575" y="2271959"/>
            <a:ext cx="6107184" cy="3046988"/>
          </a:xfrm>
          <a:prstGeom prst="rect">
            <a:avLst/>
          </a:prstGeom>
          <a:noFill/>
        </p:spPr>
        <p:txBody>
          <a:bodyPr wrap="square">
            <a:spAutoFit/>
          </a:bodyPr>
          <a:lstStyle/>
          <a:p>
            <a:r>
              <a:rPr lang="en-US" sz="1200" b="0" dirty="0">
                <a:effectLst/>
                <a:latin typeface="Consolas" panose="020B0609020204030204" pitchFamily="49" charset="0"/>
              </a:rPr>
              <a:t>    def delete(self, key):</a:t>
            </a:r>
          </a:p>
          <a:p>
            <a:r>
              <a:rPr lang="en-US" sz="1200" b="0" dirty="0">
                <a:effectLst/>
                <a:latin typeface="Consolas" panose="020B0609020204030204" pitchFamily="49" charset="0"/>
              </a:rPr>
              <a:t>        if </a:t>
            </a:r>
            <a:r>
              <a:rPr lang="en-US" sz="1200" b="0" dirty="0" err="1">
                <a:effectLst/>
                <a:latin typeface="Consolas" panose="020B0609020204030204" pitchFamily="49" charset="0"/>
              </a:rPr>
              <a:t>self.size</a:t>
            </a:r>
            <a:r>
              <a:rPr lang="en-US" sz="1200" b="0" dirty="0">
                <a:effectLst/>
                <a:latin typeface="Consolas" panose="020B0609020204030204" pitchFamily="49" charset="0"/>
              </a:rPr>
              <a:t> &gt; 1:</a:t>
            </a:r>
          </a:p>
          <a:p>
            <a:r>
              <a:rPr lang="en-US" sz="1200" b="0" dirty="0">
                <a:effectLst/>
                <a:latin typeface="Consolas" panose="020B0609020204030204" pitchFamily="49" charset="0"/>
              </a:rPr>
              <a:t>            </a:t>
            </a:r>
            <a:r>
              <a:rPr lang="en-US" sz="1200" b="0" dirty="0" err="1">
                <a:effectLst/>
                <a:latin typeface="Consolas" panose="020B0609020204030204" pitchFamily="49" charset="0"/>
              </a:rPr>
              <a:t>nodeToRemove</a:t>
            </a:r>
            <a:r>
              <a:rPr lang="en-US" sz="1200" b="0" dirty="0">
                <a:effectLst/>
                <a:latin typeface="Consolas" panose="020B0609020204030204" pitchFamily="49" charset="0"/>
              </a:rPr>
              <a:t> = </a:t>
            </a:r>
            <a:r>
              <a:rPr lang="en-US" sz="1200" b="0" dirty="0" err="1">
                <a:effectLst/>
                <a:latin typeface="Consolas" panose="020B0609020204030204" pitchFamily="49" charset="0"/>
              </a:rPr>
              <a:t>self._get</a:t>
            </a:r>
            <a:r>
              <a:rPr lang="en-US" sz="1200" b="0" dirty="0">
                <a:effectLst/>
                <a:latin typeface="Consolas" panose="020B0609020204030204" pitchFamily="49" charset="0"/>
              </a:rPr>
              <a:t>(key, </a:t>
            </a:r>
            <a:r>
              <a:rPr lang="en-US" sz="1200" b="0" dirty="0" err="1">
                <a:effectLst/>
                <a:latin typeface="Consolas" panose="020B0609020204030204" pitchFamily="49" charset="0"/>
              </a:rPr>
              <a:t>self.root</a:t>
            </a:r>
            <a:r>
              <a:rPr lang="en-US" sz="1200" b="0" dirty="0">
                <a:effectLst/>
                <a:latin typeface="Consolas" panose="020B0609020204030204" pitchFamily="49" charset="0"/>
              </a:rPr>
              <a:t>)</a:t>
            </a:r>
          </a:p>
          <a:p>
            <a:r>
              <a:rPr lang="en-US" sz="1200" b="0" dirty="0">
                <a:effectLst/>
                <a:latin typeface="Consolas" panose="020B0609020204030204" pitchFamily="49" charset="0"/>
              </a:rPr>
              <a:t>            if </a:t>
            </a:r>
            <a:r>
              <a:rPr lang="en-US" sz="1200" b="0" dirty="0" err="1">
                <a:effectLst/>
                <a:latin typeface="Consolas" panose="020B0609020204030204" pitchFamily="49" charset="0"/>
              </a:rPr>
              <a:t>nodeToRemove</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self.remove</a:t>
            </a:r>
            <a:r>
              <a:rPr lang="en-US" sz="1200" b="0" dirty="0">
                <a:effectLst/>
                <a:latin typeface="Consolas" panose="020B0609020204030204" pitchFamily="49" charset="0"/>
              </a:rPr>
              <a:t>(</a:t>
            </a:r>
            <a:r>
              <a:rPr lang="en-US" sz="1200" b="0" dirty="0" err="1">
                <a:effectLst/>
                <a:latin typeface="Consolas" panose="020B0609020204030204" pitchFamily="49" charset="0"/>
              </a:rPr>
              <a:t>nodeToRemove</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self.size</a:t>
            </a:r>
            <a:r>
              <a:rPr lang="en-US" sz="1200" b="0" dirty="0">
                <a:effectLst/>
                <a:latin typeface="Consolas" panose="020B0609020204030204" pitchFamily="49" charset="0"/>
              </a:rPr>
              <a:t> = </a:t>
            </a:r>
            <a:r>
              <a:rPr lang="en-US" sz="1200" b="0" dirty="0" err="1">
                <a:effectLst/>
                <a:latin typeface="Consolas" panose="020B0609020204030204" pitchFamily="49" charset="0"/>
              </a:rPr>
              <a:t>self.size</a:t>
            </a:r>
            <a:r>
              <a:rPr lang="en-US" sz="1200" b="0" dirty="0">
                <a:effectLst/>
                <a:latin typeface="Consolas" panose="020B0609020204030204" pitchFamily="49" charset="0"/>
              </a:rPr>
              <a:t> – 1</a:t>
            </a:r>
          </a:p>
          <a:p>
            <a:r>
              <a:rPr lang="en-US" sz="1200" b="0" dirty="0">
                <a:effectLst/>
                <a:latin typeface="Consolas" panose="020B0609020204030204" pitchFamily="49" charset="0"/>
              </a:rPr>
              <a:t>            else:</a:t>
            </a:r>
          </a:p>
          <a:p>
            <a:r>
              <a:rPr lang="en-US" sz="1200" b="0" dirty="0">
                <a:effectLst/>
                <a:latin typeface="Consolas" panose="020B0609020204030204" pitchFamily="49" charset="0"/>
              </a:rPr>
              <a:t>                raise </a:t>
            </a:r>
            <a:r>
              <a:rPr lang="en-US" sz="1200" b="0" dirty="0" err="1">
                <a:effectLst/>
                <a:latin typeface="Consolas" panose="020B0609020204030204" pitchFamily="49" charset="0"/>
              </a:rPr>
              <a:t>KeyError</a:t>
            </a:r>
            <a:r>
              <a:rPr lang="en-US" sz="1200" b="0" dirty="0">
                <a:effectLst/>
                <a:latin typeface="Consolas" panose="020B0609020204030204" pitchFamily="49" charset="0"/>
              </a:rPr>
              <a:t>('Error, key not in tree')</a:t>
            </a:r>
          </a:p>
          <a:p>
            <a:r>
              <a:rPr lang="en-US" sz="1200" b="0" dirty="0">
                <a:effectLst/>
                <a:latin typeface="Consolas" panose="020B0609020204030204" pitchFamily="49" charset="0"/>
              </a:rPr>
              <a:t>        </a:t>
            </a:r>
            <a:r>
              <a:rPr lang="en-US" sz="1200" b="0" dirty="0" err="1">
                <a:effectLst/>
                <a:latin typeface="Consolas" panose="020B0609020204030204" pitchFamily="49" charset="0"/>
              </a:rPr>
              <a:t>elif</a:t>
            </a:r>
            <a:r>
              <a:rPr lang="en-US" sz="1200" b="0" dirty="0">
                <a:effectLst/>
                <a:latin typeface="Consolas" panose="020B0609020204030204" pitchFamily="49" charset="0"/>
              </a:rPr>
              <a:t> </a:t>
            </a:r>
            <a:r>
              <a:rPr lang="en-US" sz="1200" b="0" dirty="0" err="1">
                <a:effectLst/>
                <a:latin typeface="Consolas" panose="020B0609020204030204" pitchFamily="49" charset="0"/>
              </a:rPr>
              <a:t>self.size</a:t>
            </a:r>
            <a:r>
              <a:rPr lang="en-US" sz="1200" b="0" dirty="0">
                <a:effectLst/>
                <a:latin typeface="Consolas" panose="020B0609020204030204" pitchFamily="49" charset="0"/>
              </a:rPr>
              <a:t> == 1 and </a:t>
            </a:r>
            <a:r>
              <a:rPr lang="en-US" sz="1200" b="0" dirty="0" err="1">
                <a:effectLst/>
                <a:latin typeface="Consolas" panose="020B0609020204030204" pitchFamily="49" charset="0"/>
              </a:rPr>
              <a:t>self.root.key</a:t>
            </a:r>
            <a:r>
              <a:rPr lang="en-US" sz="1200" b="0" dirty="0">
                <a:effectLst/>
                <a:latin typeface="Consolas" panose="020B0609020204030204" pitchFamily="49" charset="0"/>
              </a:rPr>
              <a:t> == key:</a:t>
            </a:r>
          </a:p>
          <a:p>
            <a:r>
              <a:rPr lang="en-US" sz="1200" b="0" dirty="0">
                <a:effectLst/>
                <a:latin typeface="Consolas" panose="020B0609020204030204" pitchFamily="49" charset="0"/>
              </a:rPr>
              <a:t>                </a:t>
            </a:r>
            <a:r>
              <a:rPr lang="en-US" sz="1200" b="0" dirty="0" err="1">
                <a:effectLst/>
                <a:latin typeface="Consolas" panose="020B0609020204030204" pitchFamily="49" charset="0"/>
              </a:rPr>
              <a:t>self.root</a:t>
            </a:r>
            <a:r>
              <a:rPr lang="en-US" sz="1200" b="0" dirty="0">
                <a:effectLst/>
                <a:latin typeface="Consolas" panose="020B0609020204030204" pitchFamily="49" charset="0"/>
              </a:rPr>
              <a:t> = None</a:t>
            </a:r>
          </a:p>
          <a:p>
            <a:r>
              <a:rPr lang="en-US" sz="1200" b="0" dirty="0">
                <a:effectLst/>
                <a:latin typeface="Consolas" panose="020B0609020204030204" pitchFamily="49" charset="0"/>
              </a:rPr>
              <a:t>                </a:t>
            </a:r>
            <a:r>
              <a:rPr lang="en-US" sz="1200" b="0" dirty="0" err="1">
                <a:effectLst/>
                <a:latin typeface="Consolas" panose="020B0609020204030204" pitchFamily="49" charset="0"/>
              </a:rPr>
              <a:t>self.size</a:t>
            </a:r>
            <a:r>
              <a:rPr lang="en-US" sz="1200" b="0" dirty="0">
                <a:effectLst/>
                <a:latin typeface="Consolas" panose="020B0609020204030204" pitchFamily="49" charset="0"/>
              </a:rPr>
              <a:t> = </a:t>
            </a:r>
            <a:r>
              <a:rPr lang="en-US" sz="1200" b="0" dirty="0" err="1">
                <a:effectLst/>
                <a:latin typeface="Consolas" panose="020B0609020204030204" pitchFamily="49" charset="0"/>
              </a:rPr>
              <a:t>self.size</a:t>
            </a:r>
            <a:r>
              <a:rPr lang="en-US" sz="1200" b="0" dirty="0">
                <a:effectLst/>
                <a:latin typeface="Consolas" panose="020B0609020204030204" pitchFamily="49" charset="0"/>
              </a:rPr>
              <a:t> – 1</a:t>
            </a:r>
          </a:p>
          <a:p>
            <a:r>
              <a:rPr lang="en-US" sz="1200" b="0" dirty="0">
                <a:effectLst/>
                <a:latin typeface="Consolas" panose="020B0609020204030204" pitchFamily="49" charset="0"/>
              </a:rPr>
              <a:t>        else:</a:t>
            </a:r>
          </a:p>
          <a:p>
            <a:r>
              <a:rPr lang="en-US" sz="1200" b="0" dirty="0">
                <a:effectLst/>
                <a:latin typeface="Consolas" panose="020B0609020204030204" pitchFamily="49" charset="0"/>
              </a:rPr>
              <a:t>            raise </a:t>
            </a:r>
            <a:r>
              <a:rPr lang="en-US" sz="1200" b="0" dirty="0" err="1">
                <a:effectLst/>
                <a:latin typeface="Consolas" panose="020B0609020204030204" pitchFamily="49" charset="0"/>
              </a:rPr>
              <a:t>KeyError</a:t>
            </a:r>
            <a:r>
              <a:rPr lang="en-US" sz="1200" b="0" dirty="0">
                <a:effectLst/>
                <a:latin typeface="Consolas" panose="020B0609020204030204" pitchFamily="49" charset="0"/>
              </a:rPr>
              <a:t>('Error, key not in tree')</a:t>
            </a:r>
          </a:p>
          <a:p>
            <a:r>
              <a:rPr lang="en-US" sz="1200" b="0" dirty="0">
                <a:effectLst/>
                <a:latin typeface="Consolas" panose="020B0609020204030204" pitchFamily="49" charset="0"/>
              </a:rPr>
              <a:t>       </a:t>
            </a:r>
          </a:p>
          <a:p>
            <a:r>
              <a:rPr lang="en-US" sz="1200" b="0" dirty="0">
                <a:effectLst/>
                <a:latin typeface="Consolas" panose="020B0609020204030204" pitchFamily="49" charset="0"/>
              </a:rPr>
              <a:t>    def __</a:t>
            </a:r>
            <a:r>
              <a:rPr lang="en-US" sz="1200" b="0" dirty="0" err="1">
                <a:effectLst/>
                <a:latin typeface="Consolas" panose="020B0609020204030204" pitchFamily="49" charset="0"/>
              </a:rPr>
              <a:t>delitem</a:t>
            </a:r>
            <a:r>
              <a:rPr lang="en-US" sz="1200" b="0" dirty="0">
                <a:effectLst/>
                <a:latin typeface="Consolas" panose="020B0609020204030204" pitchFamily="49" charset="0"/>
              </a:rPr>
              <a:t>__(self, key):</a:t>
            </a:r>
          </a:p>
          <a:p>
            <a:r>
              <a:rPr lang="en-US" sz="1200" b="0" dirty="0">
                <a:effectLst/>
                <a:latin typeface="Consolas" panose="020B0609020204030204" pitchFamily="49" charset="0"/>
              </a:rPr>
              <a:t>        </a:t>
            </a:r>
            <a:r>
              <a:rPr lang="en-US" sz="1200" b="0" dirty="0" err="1">
                <a:effectLst/>
                <a:latin typeface="Consolas" panose="020B0609020204030204" pitchFamily="49" charset="0"/>
              </a:rPr>
              <a:t>self.delete</a:t>
            </a:r>
            <a:r>
              <a:rPr lang="en-US" sz="1200" b="0" dirty="0">
                <a:effectLst/>
                <a:latin typeface="Consolas" panose="020B0609020204030204" pitchFamily="49" charset="0"/>
              </a:rPr>
              <a:t>(key)</a:t>
            </a:r>
          </a:p>
        </p:txBody>
      </p:sp>
    </p:spTree>
    <p:extLst>
      <p:ext uri="{BB962C8B-B14F-4D97-AF65-F5344CB8AC3E}">
        <p14:creationId xmlns:p14="http://schemas.microsoft.com/office/powerpoint/2010/main" val="377325420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b="0" strike="noStrike" spc="-1" dirty="0">
                <a:solidFill>
                  <a:srgbClr val="000000"/>
                </a:solidFill>
                <a:latin typeface="Century Schoolbook"/>
              </a:rPr>
              <a:t>树</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Trees)</a:t>
            </a:r>
            <a:br>
              <a:rPr lang="en-US" sz="1800" dirty="0"/>
            </a:br>
            <a:r>
              <a:rPr lang="zh-CN" altLang="en-US" sz="1800" b="0" strike="noStrike" spc="-1" dirty="0">
                <a:solidFill>
                  <a:srgbClr val="000000"/>
                </a:solidFill>
                <a:latin typeface="Century Schoolbook"/>
              </a:rPr>
              <a:t>二叉搜</a:t>
            </a:r>
            <a:r>
              <a:rPr lang="zh-CN" altLang="en-US" spc="-1" dirty="0">
                <a:solidFill>
                  <a:srgbClr val="000000"/>
                </a:solidFill>
                <a:latin typeface="Century Schoolbook"/>
              </a:rPr>
              <a:t>索树</a:t>
            </a: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Binary Search Trees)</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7" name="Textfeld 6">
            <a:extLst>
              <a:ext uri="{FF2B5EF4-FFF2-40B4-BE49-F238E27FC236}">
                <a16:creationId xmlns:a16="http://schemas.microsoft.com/office/drawing/2014/main" id="{94E6A641-94E1-41D6-2747-8FF9F5FD4369}"/>
              </a:ext>
            </a:extLst>
          </p:cNvPr>
          <p:cNvSpPr txBox="1"/>
          <p:nvPr/>
        </p:nvSpPr>
        <p:spPr>
          <a:xfrm>
            <a:off x="66931" y="1909804"/>
            <a:ext cx="8739317" cy="646331"/>
          </a:xfrm>
          <a:prstGeom prst="rect">
            <a:avLst/>
          </a:prstGeom>
          <a:noFill/>
        </p:spPr>
        <p:txBody>
          <a:bodyPr wrap="square">
            <a:spAutoFit/>
          </a:bodyPr>
          <a:lstStyle/>
          <a:p>
            <a:r>
              <a:rPr lang="zh-CN" altLang="en-US" b="1" dirty="0"/>
              <a:t>删除结点 </a:t>
            </a:r>
            <a:r>
              <a:rPr lang="de-DE" altLang="zh-CN" b="1" dirty="0"/>
              <a:t>(1)</a:t>
            </a:r>
          </a:p>
          <a:p>
            <a:r>
              <a:rPr lang="zh-CN" altLang="en-US" dirty="0"/>
              <a:t>待删除节点没有子节点</a:t>
            </a:r>
            <a:r>
              <a:rPr lang="en-US" altLang="zh-CN" dirty="0"/>
              <a:t>:</a:t>
            </a:r>
            <a:endParaRPr lang="en-US" dirty="0"/>
          </a:p>
        </p:txBody>
      </p:sp>
      <p:pic>
        <p:nvPicPr>
          <p:cNvPr id="8" name="Grafik 7">
            <a:extLst>
              <a:ext uri="{FF2B5EF4-FFF2-40B4-BE49-F238E27FC236}">
                <a16:creationId xmlns:a16="http://schemas.microsoft.com/office/drawing/2014/main" id="{60B50248-CCE3-7D4A-2EC3-FF994813FC9F}"/>
              </a:ext>
            </a:extLst>
          </p:cNvPr>
          <p:cNvPicPr>
            <a:picLocks noChangeAspect="1"/>
          </p:cNvPicPr>
          <p:nvPr/>
        </p:nvPicPr>
        <p:blipFill>
          <a:blip r:embed="rId2"/>
          <a:stretch>
            <a:fillRect/>
          </a:stretch>
        </p:blipFill>
        <p:spPr>
          <a:xfrm>
            <a:off x="66931" y="2650672"/>
            <a:ext cx="4118596" cy="1838950"/>
          </a:xfrm>
          <a:prstGeom prst="rect">
            <a:avLst/>
          </a:prstGeom>
        </p:spPr>
      </p:pic>
      <p:sp>
        <p:nvSpPr>
          <p:cNvPr id="6" name="Textfeld 5">
            <a:extLst>
              <a:ext uri="{FF2B5EF4-FFF2-40B4-BE49-F238E27FC236}">
                <a16:creationId xmlns:a16="http://schemas.microsoft.com/office/drawing/2014/main" id="{1BC81B15-CF3A-9777-03D6-3131B95B15F2}"/>
              </a:ext>
            </a:extLst>
          </p:cNvPr>
          <p:cNvSpPr txBox="1"/>
          <p:nvPr/>
        </p:nvSpPr>
        <p:spPr>
          <a:xfrm>
            <a:off x="2500184" y="2186983"/>
            <a:ext cx="9102810" cy="369332"/>
          </a:xfrm>
          <a:prstGeom prst="rect">
            <a:avLst/>
          </a:prstGeom>
          <a:noFill/>
        </p:spPr>
        <p:txBody>
          <a:bodyPr wrap="square">
            <a:spAutoFit/>
          </a:bodyPr>
          <a:lstStyle/>
          <a:p>
            <a:r>
              <a:rPr lang="en-US" dirty="0" err="1"/>
              <a:t>要做的就是删除这个节点，并移除父节点对这个节点的引用</a:t>
            </a:r>
            <a:r>
              <a:rPr lang="zh-CN" altLang="en-US" dirty="0"/>
              <a:t>。</a:t>
            </a:r>
            <a:endParaRPr lang="en-US" dirty="0"/>
          </a:p>
        </p:txBody>
      </p:sp>
    </p:spTree>
    <p:extLst>
      <p:ext uri="{BB962C8B-B14F-4D97-AF65-F5344CB8AC3E}">
        <p14:creationId xmlns:p14="http://schemas.microsoft.com/office/powerpoint/2010/main" val="40938993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b="0" strike="noStrike" spc="-1" dirty="0">
                <a:solidFill>
                  <a:srgbClr val="000000"/>
                </a:solidFill>
                <a:latin typeface="Century Schoolbook"/>
              </a:rPr>
              <a:t>树</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Trees)</a:t>
            </a:r>
            <a:br>
              <a:rPr lang="en-US" sz="1800" dirty="0"/>
            </a:br>
            <a:r>
              <a:rPr lang="zh-CN" altLang="en-US" sz="1800" b="0" strike="noStrike" spc="-1" dirty="0">
                <a:solidFill>
                  <a:srgbClr val="000000"/>
                </a:solidFill>
                <a:latin typeface="Century Schoolbook"/>
              </a:rPr>
              <a:t>二叉搜</a:t>
            </a:r>
            <a:r>
              <a:rPr lang="zh-CN" altLang="en-US" spc="-1" dirty="0">
                <a:solidFill>
                  <a:srgbClr val="000000"/>
                </a:solidFill>
                <a:latin typeface="Century Schoolbook"/>
              </a:rPr>
              <a:t>索树</a:t>
            </a: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Binary Search Trees)</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7" name="Textfeld 6">
            <a:extLst>
              <a:ext uri="{FF2B5EF4-FFF2-40B4-BE49-F238E27FC236}">
                <a16:creationId xmlns:a16="http://schemas.microsoft.com/office/drawing/2014/main" id="{94E6A641-94E1-41D6-2747-8FF9F5FD4369}"/>
              </a:ext>
            </a:extLst>
          </p:cNvPr>
          <p:cNvSpPr txBox="1"/>
          <p:nvPr/>
        </p:nvSpPr>
        <p:spPr>
          <a:xfrm>
            <a:off x="66931" y="1909804"/>
            <a:ext cx="8739317" cy="646331"/>
          </a:xfrm>
          <a:prstGeom prst="rect">
            <a:avLst/>
          </a:prstGeom>
          <a:noFill/>
        </p:spPr>
        <p:txBody>
          <a:bodyPr wrap="square">
            <a:spAutoFit/>
          </a:bodyPr>
          <a:lstStyle/>
          <a:p>
            <a:r>
              <a:rPr lang="zh-CN" altLang="en-US" b="1" dirty="0"/>
              <a:t>删除结点 </a:t>
            </a:r>
            <a:r>
              <a:rPr lang="de-DE" altLang="zh-CN" b="1" dirty="0"/>
              <a:t>(2)</a:t>
            </a:r>
          </a:p>
          <a:p>
            <a:r>
              <a:rPr lang="zh-CN" altLang="en-US" dirty="0"/>
              <a:t>待删除节点只有一个子节点</a:t>
            </a:r>
            <a:r>
              <a:rPr lang="de-DE" altLang="zh-CN" dirty="0"/>
              <a:t>,</a:t>
            </a:r>
            <a:r>
              <a:rPr lang="zh-CN" altLang="en-US" dirty="0"/>
              <a:t> 可以用子节点取代待删除节点</a:t>
            </a:r>
            <a:endParaRPr lang="en-US" dirty="0"/>
          </a:p>
        </p:txBody>
      </p:sp>
      <p:pic>
        <p:nvPicPr>
          <p:cNvPr id="6" name="Grafik 5">
            <a:extLst>
              <a:ext uri="{FF2B5EF4-FFF2-40B4-BE49-F238E27FC236}">
                <a16:creationId xmlns:a16="http://schemas.microsoft.com/office/drawing/2014/main" id="{55FC44B8-E7F0-4461-A274-5A593A79B235}"/>
              </a:ext>
            </a:extLst>
          </p:cNvPr>
          <p:cNvPicPr>
            <a:picLocks noChangeAspect="1"/>
          </p:cNvPicPr>
          <p:nvPr/>
        </p:nvPicPr>
        <p:blipFill>
          <a:blip r:embed="rId2"/>
          <a:stretch>
            <a:fillRect/>
          </a:stretch>
        </p:blipFill>
        <p:spPr>
          <a:xfrm>
            <a:off x="146703" y="2748252"/>
            <a:ext cx="4370755" cy="1877294"/>
          </a:xfrm>
          <a:prstGeom prst="rect">
            <a:avLst/>
          </a:prstGeom>
        </p:spPr>
      </p:pic>
      <p:sp>
        <p:nvSpPr>
          <p:cNvPr id="8" name="Textfeld 7">
            <a:extLst>
              <a:ext uri="{FF2B5EF4-FFF2-40B4-BE49-F238E27FC236}">
                <a16:creationId xmlns:a16="http://schemas.microsoft.com/office/drawing/2014/main" id="{E96C3DA2-CC2D-E373-78C6-991BE339EC6C}"/>
              </a:ext>
            </a:extLst>
          </p:cNvPr>
          <p:cNvSpPr txBox="1"/>
          <p:nvPr/>
        </p:nvSpPr>
        <p:spPr>
          <a:xfrm>
            <a:off x="4517457" y="2514248"/>
            <a:ext cx="6681884" cy="1815882"/>
          </a:xfrm>
          <a:prstGeom prst="rect">
            <a:avLst/>
          </a:prstGeom>
          <a:noFill/>
        </p:spPr>
        <p:txBody>
          <a:bodyPr wrap="square">
            <a:spAutoFit/>
          </a:bodyPr>
          <a:lstStyle/>
          <a:p>
            <a:r>
              <a:rPr lang="en-US" sz="1400" dirty="0"/>
              <a:t>(1) 如果当前节点是一个左子节点，只需将当前节点的左子节点对父节点的引用改为指向当前节点的父节点，然后将父节点对当前节点的引用改为指向当前节点的左子节点。</a:t>
            </a:r>
          </a:p>
          <a:p>
            <a:r>
              <a:rPr lang="en-US" sz="1400" dirty="0"/>
              <a:t>(2) 如果当前节点是一个右子节点，只需将当前节点的右子节点对父节点的引用改为指向当前节点的父节点，然后将父节点对当前节点的引用改为指向当前节点的右子节点。</a:t>
            </a:r>
          </a:p>
          <a:p>
            <a:r>
              <a:rPr lang="en-US" sz="1400" dirty="0"/>
              <a:t>(3) </a:t>
            </a:r>
            <a:r>
              <a:rPr lang="en-US" sz="1400" dirty="0" err="1"/>
              <a:t>如果当前节点没有父节点，那它肯定是根节点。调用</a:t>
            </a:r>
            <a:r>
              <a:rPr lang="en-US" sz="1400" dirty="0"/>
              <a:t> </a:t>
            </a:r>
            <a:r>
              <a:rPr lang="en-US" sz="1400" dirty="0" err="1"/>
              <a:t>replaceNodeData</a:t>
            </a:r>
            <a:r>
              <a:rPr lang="en-US" sz="1400" dirty="0"/>
              <a:t> </a:t>
            </a:r>
            <a:r>
              <a:rPr lang="en-US" sz="1400" dirty="0" err="1"/>
              <a:t>方法，替换根节点的</a:t>
            </a:r>
            <a:r>
              <a:rPr lang="en-US" sz="1400" dirty="0"/>
              <a:t> </a:t>
            </a:r>
            <a:r>
              <a:rPr lang="en-US" sz="1400" dirty="0" err="1"/>
              <a:t>key、payload、leftChild</a:t>
            </a:r>
            <a:r>
              <a:rPr lang="en-US" sz="1400" dirty="0"/>
              <a:t> 和 </a:t>
            </a:r>
            <a:r>
              <a:rPr lang="en-US" sz="1400" dirty="0" err="1"/>
              <a:t>rightChild</a:t>
            </a:r>
            <a:r>
              <a:rPr lang="en-US" sz="1400" dirty="0"/>
              <a:t> </a:t>
            </a:r>
            <a:r>
              <a:rPr lang="en-US" sz="1400" dirty="0" err="1"/>
              <a:t>数据</a:t>
            </a:r>
            <a:r>
              <a:rPr lang="en-US" sz="1400" dirty="0"/>
              <a:t>。</a:t>
            </a:r>
          </a:p>
        </p:txBody>
      </p:sp>
    </p:spTree>
    <p:extLst>
      <p:ext uri="{BB962C8B-B14F-4D97-AF65-F5344CB8AC3E}">
        <p14:creationId xmlns:p14="http://schemas.microsoft.com/office/powerpoint/2010/main" val="258589330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b="0" strike="noStrike" spc="-1" dirty="0">
                <a:solidFill>
                  <a:srgbClr val="000000"/>
                </a:solidFill>
                <a:latin typeface="Century Schoolbook"/>
              </a:rPr>
              <a:t>树</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Trees)</a:t>
            </a:r>
            <a:br>
              <a:rPr lang="en-US" sz="1800" dirty="0"/>
            </a:br>
            <a:r>
              <a:rPr lang="zh-CN" altLang="en-US" sz="1800" b="0" strike="noStrike" spc="-1" dirty="0">
                <a:solidFill>
                  <a:srgbClr val="000000"/>
                </a:solidFill>
                <a:latin typeface="Century Schoolbook"/>
              </a:rPr>
              <a:t>二叉搜</a:t>
            </a:r>
            <a:r>
              <a:rPr lang="zh-CN" altLang="en-US" spc="-1" dirty="0">
                <a:solidFill>
                  <a:srgbClr val="000000"/>
                </a:solidFill>
                <a:latin typeface="Century Schoolbook"/>
              </a:rPr>
              <a:t>索树</a:t>
            </a: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Binary Search Trees)</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7" name="Textfeld 6">
            <a:extLst>
              <a:ext uri="{FF2B5EF4-FFF2-40B4-BE49-F238E27FC236}">
                <a16:creationId xmlns:a16="http://schemas.microsoft.com/office/drawing/2014/main" id="{94E6A641-94E1-41D6-2747-8FF9F5FD4369}"/>
              </a:ext>
            </a:extLst>
          </p:cNvPr>
          <p:cNvSpPr txBox="1"/>
          <p:nvPr/>
        </p:nvSpPr>
        <p:spPr>
          <a:xfrm>
            <a:off x="66931" y="1909804"/>
            <a:ext cx="11082983" cy="1477328"/>
          </a:xfrm>
          <a:prstGeom prst="rect">
            <a:avLst/>
          </a:prstGeom>
          <a:noFill/>
        </p:spPr>
        <p:txBody>
          <a:bodyPr wrap="square">
            <a:spAutoFit/>
          </a:bodyPr>
          <a:lstStyle/>
          <a:p>
            <a:r>
              <a:rPr lang="zh-CN" altLang="en-US" b="1" dirty="0"/>
              <a:t>删除结点 </a:t>
            </a:r>
            <a:r>
              <a:rPr lang="de-DE" altLang="zh-CN" b="1" dirty="0"/>
              <a:t>(3)</a:t>
            </a:r>
          </a:p>
          <a:p>
            <a:r>
              <a:rPr lang="zh-CN" altLang="en-US" dirty="0"/>
              <a:t>待删除节点有两个子节点</a:t>
            </a:r>
            <a:r>
              <a:rPr lang="de-DE" altLang="zh-CN" dirty="0"/>
              <a:t>,</a:t>
            </a:r>
            <a:r>
              <a:rPr lang="zh-CN" altLang="en-US" dirty="0"/>
              <a:t>可以搜索整棵树，找到可以替换待删除节点的节点。候选节点要能为左右子树都保持二叉搜索树的关系，也就是树中具有次大键的节点。我们将这个节点称为</a:t>
            </a:r>
            <a:r>
              <a:rPr lang="zh-CN" altLang="en-US" b="1" dirty="0"/>
              <a:t>后继节点</a:t>
            </a:r>
            <a:r>
              <a:rPr lang="zh-CN" altLang="en-US" dirty="0"/>
              <a:t>，有一种方法能快速找到它。后继节点的子节点必定不会多于一个，所以我们知道如何按照已实现的两种删除方法来移除它。移除后继节点后，只需直接将它放到树中待删除节点的位置上即可。</a:t>
            </a:r>
            <a:endParaRPr lang="en-US" dirty="0"/>
          </a:p>
        </p:txBody>
      </p:sp>
      <p:pic>
        <p:nvPicPr>
          <p:cNvPr id="8" name="Grafik 7">
            <a:extLst>
              <a:ext uri="{FF2B5EF4-FFF2-40B4-BE49-F238E27FC236}">
                <a16:creationId xmlns:a16="http://schemas.microsoft.com/office/drawing/2014/main" id="{670BEE10-B6C3-7B8C-5A09-DE5A6BA2E5C8}"/>
              </a:ext>
            </a:extLst>
          </p:cNvPr>
          <p:cNvPicPr>
            <a:picLocks noChangeAspect="1"/>
          </p:cNvPicPr>
          <p:nvPr/>
        </p:nvPicPr>
        <p:blipFill>
          <a:blip r:embed="rId2"/>
          <a:stretch>
            <a:fillRect/>
          </a:stretch>
        </p:blipFill>
        <p:spPr>
          <a:xfrm>
            <a:off x="66931" y="3429000"/>
            <a:ext cx="4739273" cy="2663864"/>
          </a:xfrm>
          <a:prstGeom prst="rect">
            <a:avLst/>
          </a:prstGeom>
        </p:spPr>
      </p:pic>
      <p:sp>
        <p:nvSpPr>
          <p:cNvPr id="6" name="Textfeld 5">
            <a:extLst>
              <a:ext uri="{FF2B5EF4-FFF2-40B4-BE49-F238E27FC236}">
                <a16:creationId xmlns:a16="http://schemas.microsoft.com/office/drawing/2014/main" id="{A3702AFD-E420-D1E6-FE91-55322AB40B11}"/>
              </a:ext>
            </a:extLst>
          </p:cNvPr>
          <p:cNvSpPr txBox="1"/>
          <p:nvPr/>
        </p:nvSpPr>
        <p:spPr>
          <a:xfrm>
            <a:off x="4919019" y="3606770"/>
            <a:ext cx="6106296" cy="2308324"/>
          </a:xfrm>
          <a:prstGeom prst="rect">
            <a:avLst/>
          </a:prstGeom>
          <a:noFill/>
        </p:spPr>
        <p:txBody>
          <a:bodyPr wrap="square">
            <a:spAutoFit/>
          </a:bodyPr>
          <a:lstStyle/>
          <a:p>
            <a:r>
              <a:rPr lang="zh-CN" altLang="en-US" dirty="0"/>
              <a:t>在查找后继节点时，</a:t>
            </a:r>
            <a:r>
              <a:rPr lang="en-US" dirty="0" err="1"/>
              <a:t>要考虑以下</a:t>
            </a:r>
            <a:r>
              <a:rPr lang="en-US" dirty="0"/>
              <a:t> 3 </a:t>
            </a:r>
            <a:r>
              <a:rPr lang="en-US" dirty="0" err="1"/>
              <a:t>种情况</a:t>
            </a:r>
            <a:r>
              <a:rPr lang="en-US" dirty="0"/>
              <a:t>。</a:t>
            </a:r>
          </a:p>
          <a:p>
            <a:r>
              <a:rPr lang="en-US" dirty="0"/>
              <a:t>(1) </a:t>
            </a:r>
            <a:r>
              <a:rPr lang="en-US" dirty="0" err="1"/>
              <a:t>如果节点有右子节点，那么后继节点就是右子树中最小的节点</a:t>
            </a:r>
            <a:r>
              <a:rPr lang="en-US" dirty="0"/>
              <a:t>。</a:t>
            </a:r>
          </a:p>
          <a:p>
            <a:r>
              <a:rPr lang="en-US" dirty="0"/>
              <a:t>(2) </a:t>
            </a:r>
            <a:r>
              <a:rPr lang="en-US" dirty="0" err="1"/>
              <a:t>如果节点没有右子节点，并且其本身是父节点的左子节点，那么后继节点就是父节点</a:t>
            </a:r>
            <a:r>
              <a:rPr lang="en-US" dirty="0"/>
              <a:t>。</a:t>
            </a:r>
          </a:p>
          <a:p>
            <a:r>
              <a:rPr lang="en-US" dirty="0"/>
              <a:t>(3) </a:t>
            </a:r>
            <a:r>
              <a:rPr lang="en-US" dirty="0" err="1"/>
              <a:t>如果节点是父节点的右子节点，并且其本身没有右子节点，那么后继节点就是除其本身外</a:t>
            </a:r>
            <a:endParaRPr lang="en-US" dirty="0"/>
          </a:p>
          <a:p>
            <a:r>
              <a:rPr lang="en-US" dirty="0" err="1"/>
              <a:t>父节点的后继节点</a:t>
            </a:r>
            <a:r>
              <a:rPr lang="en-US" dirty="0"/>
              <a:t>。</a:t>
            </a:r>
          </a:p>
        </p:txBody>
      </p:sp>
    </p:spTree>
    <p:extLst>
      <p:ext uri="{BB962C8B-B14F-4D97-AF65-F5344CB8AC3E}">
        <p14:creationId xmlns:p14="http://schemas.microsoft.com/office/powerpoint/2010/main" val="186193438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b="0" strike="noStrike" spc="-1" dirty="0">
                <a:solidFill>
                  <a:srgbClr val="000000"/>
                </a:solidFill>
                <a:latin typeface="Century Schoolbook"/>
              </a:rPr>
              <a:t>树</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Trees)</a:t>
            </a:r>
            <a:br>
              <a:rPr lang="en-US" sz="1800" dirty="0"/>
            </a:br>
            <a:r>
              <a:rPr lang="zh-CN" altLang="en-US" sz="1800" b="0" strike="noStrike" spc="-1" dirty="0">
                <a:solidFill>
                  <a:srgbClr val="000000"/>
                </a:solidFill>
                <a:latin typeface="Century Schoolbook"/>
              </a:rPr>
              <a:t>二叉搜</a:t>
            </a:r>
            <a:r>
              <a:rPr lang="zh-CN" altLang="en-US" spc="-1" dirty="0">
                <a:solidFill>
                  <a:srgbClr val="000000"/>
                </a:solidFill>
                <a:latin typeface="Century Schoolbook"/>
              </a:rPr>
              <a:t>索树</a:t>
            </a: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Binary Search Trees)</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7" name="Textfeld 6">
            <a:extLst>
              <a:ext uri="{FF2B5EF4-FFF2-40B4-BE49-F238E27FC236}">
                <a16:creationId xmlns:a16="http://schemas.microsoft.com/office/drawing/2014/main" id="{94E6A641-94E1-41D6-2747-8FF9F5FD4369}"/>
              </a:ext>
            </a:extLst>
          </p:cNvPr>
          <p:cNvSpPr txBox="1"/>
          <p:nvPr/>
        </p:nvSpPr>
        <p:spPr>
          <a:xfrm>
            <a:off x="66931" y="1909804"/>
            <a:ext cx="11082983" cy="369332"/>
          </a:xfrm>
          <a:prstGeom prst="rect">
            <a:avLst/>
          </a:prstGeom>
          <a:noFill/>
        </p:spPr>
        <p:txBody>
          <a:bodyPr wrap="square">
            <a:spAutoFit/>
          </a:bodyPr>
          <a:lstStyle/>
          <a:p>
            <a:r>
              <a:rPr lang="zh-CN" altLang="en-US" b="1" dirty="0"/>
              <a:t>搜索树的分析</a:t>
            </a:r>
            <a:endParaRPr lang="en-US" dirty="0"/>
          </a:p>
        </p:txBody>
      </p:sp>
      <p:pic>
        <p:nvPicPr>
          <p:cNvPr id="9" name="Grafik 8">
            <a:extLst>
              <a:ext uri="{FF2B5EF4-FFF2-40B4-BE49-F238E27FC236}">
                <a16:creationId xmlns:a16="http://schemas.microsoft.com/office/drawing/2014/main" id="{2D867E22-FBB6-716F-B3C2-6B89F4064A54}"/>
              </a:ext>
            </a:extLst>
          </p:cNvPr>
          <p:cNvPicPr>
            <a:picLocks noChangeAspect="1"/>
          </p:cNvPicPr>
          <p:nvPr/>
        </p:nvPicPr>
        <p:blipFill>
          <a:blip r:embed="rId2"/>
          <a:stretch>
            <a:fillRect/>
          </a:stretch>
        </p:blipFill>
        <p:spPr>
          <a:xfrm>
            <a:off x="8141367" y="2491947"/>
            <a:ext cx="2637843" cy="2281017"/>
          </a:xfrm>
          <a:prstGeom prst="rect">
            <a:avLst/>
          </a:prstGeom>
        </p:spPr>
      </p:pic>
      <p:sp>
        <p:nvSpPr>
          <p:cNvPr id="10" name="Textfeld 9">
            <a:extLst>
              <a:ext uri="{FF2B5EF4-FFF2-40B4-BE49-F238E27FC236}">
                <a16:creationId xmlns:a16="http://schemas.microsoft.com/office/drawing/2014/main" id="{938160D4-25C4-35A2-5013-E9532901CE55}"/>
              </a:ext>
            </a:extLst>
          </p:cNvPr>
          <p:cNvSpPr txBox="1"/>
          <p:nvPr/>
        </p:nvSpPr>
        <p:spPr>
          <a:xfrm>
            <a:off x="113295" y="2279136"/>
            <a:ext cx="7493472" cy="2800767"/>
          </a:xfrm>
          <a:prstGeom prst="rect">
            <a:avLst/>
          </a:prstGeom>
          <a:noFill/>
        </p:spPr>
        <p:txBody>
          <a:bodyPr wrap="square" rtlCol="0">
            <a:spAutoFit/>
          </a:bodyPr>
          <a:lstStyle/>
          <a:p>
            <a:r>
              <a:rPr lang="zh-CN" altLang="en-US" sz="1600" dirty="0"/>
              <a:t>节点个数</a:t>
            </a:r>
            <a:r>
              <a:rPr lang="en-US" altLang="zh-CN" sz="1600" dirty="0"/>
              <a:t>n</a:t>
            </a:r>
            <a:r>
              <a:rPr lang="zh-CN" altLang="en-US" sz="1600" dirty="0"/>
              <a:t>，树的高度取决于键的插入方式。</a:t>
            </a:r>
            <a:endParaRPr lang="en-US" altLang="zh-CN" sz="1600" dirty="0"/>
          </a:p>
          <a:p>
            <a:r>
              <a:rPr lang="zh-CN" altLang="en-US" sz="1600" dirty="0"/>
              <a:t>如果键的插入顺序是随机的，那么树的高度约为</a:t>
            </a:r>
            <a:r>
              <a:rPr lang="en-US" altLang="zh-CN" sz="1600" dirty="0"/>
              <a:t>log</a:t>
            </a:r>
            <a:r>
              <a:rPr lang="en-US" altLang="zh-CN" sz="1600" baseline="-25000" dirty="0"/>
              <a:t>2</a:t>
            </a:r>
            <a:r>
              <a:rPr lang="en-US" altLang="zh-CN" sz="1600" dirty="0"/>
              <a:t> n </a:t>
            </a:r>
            <a:r>
              <a:rPr lang="zh-CN" altLang="en-US" sz="1600" dirty="0"/>
              <a:t>，其中 </a:t>
            </a:r>
            <a:r>
              <a:rPr lang="en-US" altLang="zh-CN" sz="1600" dirty="0"/>
              <a:t>n </a:t>
            </a:r>
            <a:r>
              <a:rPr lang="zh-CN" altLang="en-US" sz="1600" dirty="0"/>
              <a:t>为树的节点数。这是因为，若键是随机分布的，那么小于和大于根节点的键大约各占一半。二叉树的顶层有 </a:t>
            </a:r>
            <a:r>
              <a:rPr lang="en-US" altLang="zh-CN" sz="1600" dirty="0"/>
              <a:t>1 </a:t>
            </a:r>
            <a:r>
              <a:rPr lang="zh-CN" altLang="en-US" sz="1600" dirty="0"/>
              <a:t>个根节点，第 </a:t>
            </a:r>
            <a:r>
              <a:rPr lang="en-US" altLang="zh-CN" sz="1600" dirty="0"/>
              <a:t>1 </a:t>
            </a:r>
            <a:r>
              <a:rPr lang="zh-CN" altLang="en-US" sz="1600" dirty="0"/>
              <a:t>层有 </a:t>
            </a:r>
            <a:r>
              <a:rPr lang="en-US" altLang="zh-CN" sz="1600" dirty="0"/>
              <a:t>2 </a:t>
            </a:r>
            <a:r>
              <a:rPr lang="zh-CN" altLang="en-US" sz="1600" dirty="0"/>
              <a:t>个节点，第 </a:t>
            </a:r>
            <a:r>
              <a:rPr lang="en-US" altLang="zh-CN" sz="1600" dirty="0"/>
              <a:t>2 </a:t>
            </a:r>
            <a:r>
              <a:rPr lang="zh-CN" altLang="en-US" sz="1600" dirty="0"/>
              <a:t>层有 </a:t>
            </a:r>
            <a:r>
              <a:rPr lang="en-US" altLang="zh-CN" sz="1600" dirty="0"/>
              <a:t>4 </a:t>
            </a:r>
            <a:r>
              <a:rPr lang="zh-CN" altLang="en-US" sz="1600" dirty="0"/>
              <a:t>个节点，依此类推。在完全平衡的二叉树中，节点总数是 </a:t>
            </a:r>
            <a:r>
              <a:rPr lang="en-US" altLang="zh-CN" sz="1600" dirty="0"/>
              <a:t>2</a:t>
            </a:r>
            <a:r>
              <a:rPr lang="en-US" altLang="zh-CN" sz="1600" baseline="30000" dirty="0"/>
              <a:t>h+1</a:t>
            </a:r>
            <a:r>
              <a:rPr lang="en-US" altLang="zh-CN" sz="1600" dirty="0"/>
              <a:t>–1</a:t>
            </a:r>
            <a:r>
              <a:rPr lang="zh-CN" altLang="en-US" sz="1600" dirty="0"/>
              <a:t>，其中 </a:t>
            </a:r>
            <a:r>
              <a:rPr lang="en-US" altLang="zh-CN" sz="1600" dirty="0"/>
              <a:t>h </a:t>
            </a:r>
            <a:r>
              <a:rPr lang="zh-CN" altLang="en-US" sz="1600" dirty="0"/>
              <a:t>代表树的高度。</a:t>
            </a:r>
            <a:endParaRPr lang="en-US" altLang="zh-CN" sz="1600" dirty="0"/>
          </a:p>
          <a:p>
            <a:r>
              <a:rPr lang="zh-CN" altLang="en-US" sz="1600" dirty="0"/>
              <a:t>在完全平衡的二叉树中，左右子树的节点数相同。最坏情况下，</a:t>
            </a:r>
            <a:r>
              <a:rPr lang="en-US" altLang="zh-CN" sz="1600" dirty="0"/>
              <a:t>put </a:t>
            </a:r>
            <a:r>
              <a:rPr lang="zh-CN" altLang="en-US" sz="1600" dirty="0"/>
              <a:t>的时间复杂度是</a:t>
            </a:r>
          </a:p>
          <a:p>
            <a:r>
              <a:rPr lang="en-US" altLang="zh-CN" sz="1600" dirty="0"/>
              <a:t>O(log</a:t>
            </a:r>
            <a:r>
              <a:rPr lang="en-US" altLang="zh-CN" sz="1600" baseline="-25000" dirty="0"/>
              <a:t>2</a:t>
            </a:r>
            <a:r>
              <a:rPr lang="en-US" altLang="zh-CN" sz="1600" dirty="0"/>
              <a:t> n</a:t>
            </a:r>
            <a:r>
              <a:rPr lang="de-DE" altLang="zh-CN" sz="1600" dirty="0"/>
              <a:t>)</a:t>
            </a:r>
            <a:r>
              <a:rPr lang="en-US" altLang="zh-CN" sz="1600" dirty="0"/>
              <a:t> </a:t>
            </a:r>
            <a:r>
              <a:rPr lang="zh-CN" altLang="en-US" sz="1600" dirty="0"/>
              <a:t>，其中 </a:t>
            </a:r>
            <a:r>
              <a:rPr lang="en-US" altLang="zh-CN" sz="1600" dirty="0"/>
              <a:t>n </a:t>
            </a:r>
            <a:r>
              <a:rPr lang="zh-CN" altLang="en-US" sz="1600" dirty="0"/>
              <a:t>是树的节点数。注意，这是上一段所述运算的逆运算。所以，</a:t>
            </a:r>
          </a:p>
          <a:p>
            <a:r>
              <a:rPr lang="en-US" altLang="zh-CN" sz="1600" dirty="0"/>
              <a:t>log</a:t>
            </a:r>
            <a:r>
              <a:rPr lang="en-US" altLang="zh-CN" sz="1600" baseline="-25000" dirty="0"/>
              <a:t>2</a:t>
            </a:r>
            <a:r>
              <a:rPr lang="en-US" altLang="zh-CN" sz="1600" dirty="0"/>
              <a:t> n</a:t>
            </a:r>
            <a:r>
              <a:rPr lang="zh-CN" altLang="en-US" sz="1600" dirty="0"/>
              <a:t>是树的高度，代表 </a:t>
            </a:r>
            <a:r>
              <a:rPr lang="en-US" altLang="zh-CN" sz="1600" dirty="0"/>
              <a:t>put</a:t>
            </a:r>
            <a:r>
              <a:rPr lang="zh-CN" altLang="en-US" sz="1600" dirty="0"/>
              <a:t>在搜索合适的插入位置时所需的最大比较次数。</a:t>
            </a:r>
            <a:endParaRPr lang="en-US" sz="1600" dirty="0"/>
          </a:p>
          <a:p>
            <a:r>
              <a:rPr lang="zh-CN" altLang="en-US" sz="1600" dirty="0"/>
              <a:t>不幸的是，按顺序插入键可以构造出一棵高度为 </a:t>
            </a:r>
            <a:r>
              <a:rPr lang="en-US" altLang="zh-CN" sz="1600" dirty="0"/>
              <a:t>n </a:t>
            </a:r>
            <a:r>
              <a:rPr lang="zh-CN" altLang="en-US" sz="1600" dirty="0"/>
              <a:t>的搜索树！这时</a:t>
            </a:r>
          </a:p>
          <a:p>
            <a:r>
              <a:rPr lang="en-US" altLang="zh-CN" sz="1600" dirty="0"/>
              <a:t>put </a:t>
            </a:r>
            <a:r>
              <a:rPr lang="zh-CN" altLang="en-US" sz="1600" dirty="0"/>
              <a:t>方法的时间复杂度为</a:t>
            </a:r>
            <a:r>
              <a:rPr lang="de-DE" altLang="zh-CN" sz="1600" dirty="0"/>
              <a:t>O(n).</a:t>
            </a:r>
            <a:endParaRPr lang="zh-CN" altLang="en-US" sz="1600" dirty="0"/>
          </a:p>
        </p:txBody>
      </p:sp>
    </p:spTree>
    <p:extLst>
      <p:ext uri="{BB962C8B-B14F-4D97-AF65-F5344CB8AC3E}">
        <p14:creationId xmlns:p14="http://schemas.microsoft.com/office/powerpoint/2010/main" val="408244547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b="0" strike="noStrike" spc="-1" dirty="0">
                <a:solidFill>
                  <a:srgbClr val="000000"/>
                </a:solidFill>
                <a:latin typeface="Century Schoolbook"/>
              </a:rPr>
              <a:t>树</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Trees)</a:t>
            </a:r>
            <a:br>
              <a:rPr lang="en-US" sz="1800" dirty="0"/>
            </a:br>
            <a:r>
              <a:rPr lang="zh-CN" altLang="en-US" sz="1800" b="0" strike="noStrike" spc="-1" dirty="0">
                <a:solidFill>
                  <a:srgbClr val="000000"/>
                </a:solidFill>
                <a:latin typeface="Century Schoolbook"/>
              </a:rPr>
              <a:t>二叉搜</a:t>
            </a:r>
            <a:r>
              <a:rPr lang="zh-CN" altLang="en-US" spc="-1" dirty="0">
                <a:solidFill>
                  <a:srgbClr val="000000"/>
                </a:solidFill>
                <a:latin typeface="Century Schoolbook"/>
              </a:rPr>
              <a:t>索树</a:t>
            </a: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Binary Search Trees)</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13" name="Textfeld 12">
            <a:extLst>
              <a:ext uri="{FF2B5EF4-FFF2-40B4-BE49-F238E27FC236}">
                <a16:creationId xmlns:a16="http://schemas.microsoft.com/office/drawing/2014/main" id="{B7839B11-1278-89FE-ADA6-CCF5F3A1585F}"/>
              </a:ext>
            </a:extLst>
          </p:cNvPr>
          <p:cNvSpPr txBox="1"/>
          <p:nvPr/>
        </p:nvSpPr>
        <p:spPr>
          <a:xfrm>
            <a:off x="256204" y="1797761"/>
            <a:ext cx="10452984" cy="5016758"/>
          </a:xfrm>
          <a:prstGeom prst="rect">
            <a:avLst/>
          </a:prstGeom>
          <a:noFill/>
        </p:spPr>
        <p:txBody>
          <a:bodyPr wrap="square">
            <a:spAutoFit/>
          </a:bodyPr>
          <a:lstStyle/>
          <a:p>
            <a:r>
              <a:rPr lang="zh-CN" altLang="en-US" sz="1600" dirty="0"/>
              <a:t>二叉搜索树在 </a:t>
            </a:r>
            <a:r>
              <a:rPr lang="en-US" altLang="zh-CN" sz="1600" dirty="0"/>
              <a:t>Python </a:t>
            </a:r>
            <a:r>
              <a:rPr lang="zh-CN" altLang="en-US" sz="1600" dirty="0"/>
              <a:t>中具有广泛的</a:t>
            </a:r>
            <a:r>
              <a:rPr lang="zh-CN" altLang="en-US" sz="1600" b="1" dirty="0"/>
              <a:t>应用</a:t>
            </a:r>
            <a:r>
              <a:rPr lang="zh-CN" altLang="en-US" sz="1600" dirty="0"/>
              <a:t>，以下是一些常见示例：</a:t>
            </a:r>
          </a:p>
          <a:p>
            <a:endParaRPr lang="zh-CN" altLang="en-US" sz="1600" dirty="0"/>
          </a:p>
          <a:p>
            <a:r>
              <a:rPr lang="en-US" altLang="zh-CN" sz="1600" dirty="0"/>
              <a:t>1. </a:t>
            </a:r>
            <a:r>
              <a:rPr lang="zh-CN" altLang="en-US" sz="1600" dirty="0"/>
              <a:t>排序</a:t>
            </a:r>
            <a:r>
              <a:rPr lang="en-US" altLang="zh-CN" sz="1600" dirty="0"/>
              <a:t>:</a:t>
            </a:r>
          </a:p>
          <a:p>
            <a:r>
              <a:rPr lang="en-US" altLang="zh-CN" sz="1600" dirty="0"/>
              <a:t>    </a:t>
            </a:r>
            <a:r>
              <a:rPr lang="zh-CN" altLang="en-US" sz="1600" dirty="0"/>
              <a:t>可以使用二叉搜索树对数据进行排序，时间复杂度为 </a:t>
            </a:r>
            <a:r>
              <a:rPr lang="en-US" altLang="zh-CN" sz="1600" dirty="0"/>
              <a:t>O(n log n)</a:t>
            </a:r>
            <a:r>
              <a:rPr lang="zh-CN" altLang="en-US" sz="1600" dirty="0"/>
              <a:t>。</a:t>
            </a:r>
          </a:p>
          <a:p>
            <a:r>
              <a:rPr lang="zh-CN" altLang="en-US" sz="1600" dirty="0"/>
              <a:t>    </a:t>
            </a:r>
            <a:r>
              <a:rPr lang="en-US" altLang="zh-CN" sz="1600" dirty="0"/>
              <a:t>Python </a:t>
            </a:r>
            <a:r>
              <a:rPr lang="zh-CN" altLang="en-US" sz="1600" dirty="0"/>
              <a:t>中的 </a:t>
            </a:r>
            <a:r>
              <a:rPr lang="en-US" altLang="zh-CN" sz="1600" dirty="0"/>
              <a:t>sorted() </a:t>
            </a:r>
            <a:r>
              <a:rPr lang="zh-CN" altLang="en-US" sz="1600" dirty="0"/>
              <a:t>函数默认使用归并排序，但对于较小的数据量，二叉搜索树排序效率更高。</a:t>
            </a:r>
          </a:p>
          <a:p>
            <a:endParaRPr lang="zh-CN" altLang="en-US" sz="1600" dirty="0"/>
          </a:p>
          <a:p>
            <a:r>
              <a:rPr lang="en-US" altLang="zh-CN" sz="1600" dirty="0"/>
              <a:t>2. </a:t>
            </a:r>
            <a:r>
              <a:rPr lang="zh-CN" altLang="en-US" sz="1600" dirty="0"/>
              <a:t>搜索</a:t>
            </a:r>
            <a:r>
              <a:rPr lang="en-US" altLang="zh-CN" sz="1600" dirty="0"/>
              <a:t>:</a:t>
            </a:r>
          </a:p>
          <a:p>
            <a:r>
              <a:rPr lang="en-US" altLang="zh-CN" sz="1600" dirty="0"/>
              <a:t>    </a:t>
            </a:r>
            <a:r>
              <a:rPr lang="zh-CN" altLang="en-US" sz="1600" dirty="0"/>
              <a:t>可以使用二叉搜索树对数据进行快速搜索，平均时间复杂度为 </a:t>
            </a:r>
            <a:r>
              <a:rPr lang="en-US" altLang="zh-CN" sz="1600" dirty="0"/>
              <a:t>O(log n)</a:t>
            </a:r>
            <a:r>
              <a:rPr lang="zh-CN" altLang="en-US" sz="1600" dirty="0"/>
              <a:t>。</a:t>
            </a:r>
          </a:p>
          <a:p>
            <a:r>
              <a:rPr lang="zh-CN" altLang="en-US" sz="1600" dirty="0"/>
              <a:t>    </a:t>
            </a:r>
            <a:r>
              <a:rPr lang="en-US" altLang="zh-CN" sz="1600" dirty="0"/>
              <a:t>Python </a:t>
            </a:r>
            <a:r>
              <a:rPr lang="zh-CN" altLang="en-US" sz="1600" dirty="0"/>
              <a:t>中的 </a:t>
            </a:r>
            <a:r>
              <a:rPr lang="en-US" altLang="zh-CN" sz="1600" dirty="0"/>
              <a:t>bisect </a:t>
            </a:r>
            <a:r>
              <a:rPr lang="zh-CN" altLang="en-US" sz="1600" dirty="0"/>
              <a:t>模块提供了一些函数，可以用于在二叉搜索树中进行插入和删除操作。</a:t>
            </a:r>
          </a:p>
          <a:p>
            <a:endParaRPr lang="zh-CN" altLang="en-US" sz="1600" dirty="0"/>
          </a:p>
          <a:p>
            <a:r>
              <a:rPr lang="en-US" altLang="zh-CN" sz="1600" dirty="0"/>
              <a:t>3. </a:t>
            </a:r>
            <a:r>
              <a:rPr lang="zh-CN" altLang="en-US" sz="1600" dirty="0"/>
              <a:t>集合</a:t>
            </a:r>
            <a:r>
              <a:rPr lang="en-US" altLang="zh-CN" sz="1600" dirty="0"/>
              <a:t>:</a:t>
            </a:r>
          </a:p>
          <a:p>
            <a:r>
              <a:rPr lang="en-US" altLang="zh-CN" sz="1600" dirty="0"/>
              <a:t>    </a:t>
            </a:r>
            <a:r>
              <a:rPr lang="zh-CN" altLang="en-US" sz="1600" dirty="0"/>
              <a:t>可以使用二叉搜索树实现集合数据结构，支持快速插入、删除和查找操作。</a:t>
            </a:r>
          </a:p>
          <a:p>
            <a:r>
              <a:rPr lang="zh-CN" altLang="en-US" sz="1600" dirty="0"/>
              <a:t>    </a:t>
            </a:r>
            <a:r>
              <a:rPr lang="en-US" altLang="zh-CN" sz="1600" dirty="0"/>
              <a:t>Python </a:t>
            </a:r>
            <a:r>
              <a:rPr lang="zh-CN" altLang="en-US" sz="1600" dirty="0"/>
              <a:t>中的 </a:t>
            </a:r>
            <a:r>
              <a:rPr lang="en-US" altLang="zh-CN" sz="1600" dirty="0"/>
              <a:t>set </a:t>
            </a:r>
            <a:r>
              <a:rPr lang="zh-CN" altLang="en-US" sz="1600" dirty="0"/>
              <a:t>类型底层就是使用哈希表实现的，但在某些情况下，使用二叉搜索树实现集合可能更有效。</a:t>
            </a:r>
          </a:p>
          <a:p>
            <a:endParaRPr lang="zh-CN" altLang="en-US" sz="1600" dirty="0"/>
          </a:p>
          <a:p>
            <a:r>
              <a:rPr lang="en-US" altLang="zh-CN" sz="1600" dirty="0"/>
              <a:t>4. </a:t>
            </a:r>
            <a:r>
              <a:rPr lang="zh-CN" altLang="en-US" sz="1600" dirty="0"/>
              <a:t>缓存</a:t>
            </a:r>
            <a:r>
              <a:rPr lang="en-US" altLang="zh-CN" sz="1600" dirty="0"/>
              <a:t>:</a:t>
            </a:r>
          </a:p>
          <a:p>
            <a:r>
              <a:rPr lang="en-US" altLang="zh-CN" sz="1600" dirty="0"/>
              <a:t>    </a:t>
            </a:r>
            <a:r>
              <a:rPr lang="zh-CN" altLang="en-US" sz="1600" dirty="0"/>
              <a:t>可以使用二叉搜索树实现缓存，快速查找和更新数据。</a:t>
            </a:r>
          </a:p>
          <a:p>
            <a:r>
              <a:rPr lang="zh-CN" altLang="en-US" sz="1600" dirty="0"/>
              <a:t>    </a:t>
            </a:r>
            <a:r>
              <a:rPr lang="en-US" altLang="zh-CN" sz="1600" dirty="0"/>
              <a:t>Python </a:t>
            </a:r>
            <a:r>
              <a:rPr lang="zh-CN" altLang="en-US" sz="1600" dirty="0"/>
              <a:t>中的 </a:t>
            </a:r>
            <a:r>
              <a:rPr lang="en-US" altLang="zh-CN" sz="1600" dirty="0" err="1"/>
              <a:t>lru_cache</a:t>
            </a:r>
            <a:r>
              <a:rPr lang="en-US" altLang="zh-CN" sz="1600" dirty="0"/>
              <a:t> </a:t>
            </a:r>
            <a:r>
              <a:rPr lang="zh-CN" altLang="en-US" sz="1600" dirty="0"/>
              <a:t>装饰器可以用于将函数的返回值缓存起来，底层就是使用二叉搜索树实现的。</a:t>
            </a:r>
          </a:p>
          <a:p>
            <a:endParaRPr lang="zh-CN" altLang="en-US" sz="1600" dirty="0"/>
          </a:p>
          <a:p>
            <a:r>
              <a:rPr lang="en-US" altLang="zh-CN" sz="1600" dirty="0"/>
              <a:t>5. </a:t>
            </a:r>
            <a:r>
              <a:rPr lang="zh-CN" altLang="en-US" sz="1600" dirty="0"/>
              <a:t>其他应用</a:t>
            </a:r>
            <a:r>
              <a:rPr lang="en-US" altLang="zh-CN" sz="1600" dirty="0"/>
              <a:t>:</a:t>
            </a:r>
          </a:p>
          <a:p>
            <a:r>
              <a:rPr lang="en-US" altLang="zh-CN" sz="1600" dirty="0"/>
              <a:t>    </a:t>
            </a:r>
            <a:r>
              <a:rPr lang="zh-CN" altLang="en-US" sz="1600" dirty="0"/>
              <a:t>二叉搜索树还可以用于实现字典、优先队列、游戏树等数据结构和算法。</a:t>
            </a:r>
          </a:p>
        </p:txBody>
      </p:sp>
    </p:spTree>
    <p:extLst>
      <p:ext uri="{BB962C8B-B14F-4D97-AF65-F5344CB8AC3E}">
        <p14:creationId xmlns:p14="http://schemas.microsoft.com/office/powerpoint/2010/main" val="191748409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b="0" strike="noStrike" spc="-1" dirty="0">
                <a:solidFill>
                  <a:srgbClr val="000000"/>
                </a:solidFill>
                <a:latin typeface="Century Schoolbook"/>
              </a:rPr>
              <a:t>树</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Trees)</a:t>
            </a:r>
            <a:br>
              <a:rPr lang="en-US" sz="1800" dirty="0"/>
            </a:br>
            <a:r>
              <a:rPr lang="zh-CN" altLang="en-US" sz="1800" b="0" strike="noStrike" spc="-1" dirty="0">
                <a:solidFill>
                  <a:srgbClr val="000000"/>
                </a:solidFill>
                <a:latin typeface="Century Schoolbook"/>
              </a:rPr>
              <a:t>平衡二叉搜索树</a:t>
            </a:r>
            <a:r>
              <a:rPr lang="en-US" altLang="zh-CN" sz="1800" b="0" strike="noStrike" spc="-1" dirty="0">
                <a:solidFill>
                  <a:srgbClr val="000000"/>
                </a:solidFill>
                <a:latin typeface="Century Schoolbook"/>
              </a:rPr>
              <a:t>(AVL</a:t>
            </a:r>
            <a:r>
              <a:rPr lang="en-US" sz="1800" b="0" strike="noStrike" spc="-1" dirty="0">
                <a:solidFill>
                  <a:srgbClr val="000000"/>
                </a:solidFill>
                <a:latin typeface="Century Schoolbook"/>
              </a:rPr>
              <a:t>)</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8" name="Textfeld 7">
            <a:extLst>
              <a:ext uri="{FF2B5EF4-FFF2-40B4-BE49-F238E27FC236}">
                <a16:creationId xmlns:a16="http://schemas.microsoft.com/office/drawing/2014/main" id="{D370C737-B15F-7BB8-433E-A877DFC3A473}"/>
              </a:ext>
            </a:extLst>
          </p:cNvPr>
          <p:cNvSpPr txBox="1"/>
          <p:nvPr/>
        </p:nvSpPr>
        <p:spPr>
          <a:xfrm>
            <a:off x="74140" y="1822276"/>
            <a:ext cx="11158152" cy="1477328"/>
          </a:xfrm>
          <a:prstGeom prst="rect">
            <a:avLst/>
          </a:prstGeom>
          <a:noFill/>
        </p:spPr>
        <p:txBody>
          <a:bodyPr wrap="square">
            <a:spAutoFit/>
          </a:bodyPr>
          <a:lstStyle/>
          <a:p>
            <a:r>
              <a:rPr lang="en-US" sz="1800" dirty="0"/>
              <a:t>AVL </a:t>
            </a:r>
            <a:r>
              <a:rPr lang="en-US" sz="1800" dirty="0" err="1"/>
              <a:t>树是一种自平衡的二叉搜索树</a:t>
            </a:r>
            <a:r>
              <a:rPr lang="en-US" sz="1800" dirty="0"/>
              <a:t>，</a:t>
            </a:r>
            <a:r>
              <a:rPr lang="zh-CN" altLang="en-US" sz="1800" dirty="0"/>
              <a:t>以其发明者 </a:t>
            </a:r>
            <a:r>
              <a:rPr lang="en-US" sz="1800" dirty="0"/>
              <a:t>G. M. Adelson-</a:t>
            </a:r>
            <a:r>
              <a:rPr lang="en-US" sz="1800" dirty="0" err="1"/>
              <a:t>Velskii</a:t>
            </a:r>
            <a:r>
              <a:rPr lang="en-US" sz="1800" dirty="0"/>
              <a:t> </a:t>
            </a:r>
            <a:r>
              <a:rPr lang="zh-CN" altLang="en-US" sz="1800" dirty="0"/>
              <a:t>和 </a:t>
            </a:r>
            <a:r>
              <a:rPr lang="en-US" sz="1800" dirty="0"/>
              <a:t>E. M. Landis </a:t>
            </a:r>
            <a:r>
              <a:rPr lang="zh-CN" altLang="en-US" sz="1800" dirty="0"/>
              <a:t>的姓氏命名</a:t>
            </a:r>
            <a:r>
              <a:rPr lang="de-DE" altLang="zh-CN" sz="1800" dirty="0"/>
              <a:t>, </a:t>
            </a:r>
            <a:r>
              <a:rPr lang="en-US" sz="1800" dirty="0" err="1"/>
              <a:t>它在插入和删除节点时会自动进行平衡操作，保持树的高度相对较低，从而保证了查找、插入和删除操作的时间复杂度都是对数级别的</a:t>
            </a:r>
            <a:r>
              <a:rPr lang="en-US" sz="1800" dirty="0"/>
              <a:t>。 </a:t>
            </a:r>
            <a:r>
              <a:rPr lang="en-US" dirty="0"/>
              <a:t>AVL </a:t>
            </a:r>
            <a:r>
              <a:rPr lang="en-US" dirty="0" err="1"/>
              <a:t>树实现映射抽象数据类型的方式与普通的二叉搜索树一样，唯一的差别就是性能。实现AVL</a:t>
            </a:r>
            <a:r>
              <a:rPr lang="en-US" dirty="0"/>
              <a:t> </a:t>
            </a:r>
            <a:r>
              <a:rPr lang="en-US" dirty="0" err="1"/>
              <a:t>树时，要记录每个节点的平衡因子</a:t>
            </a:r>
            <a:r>
              <a:rPr lang="en-US" dirty="0"/>
              <a:t>。</a:t>
            </a:r>
            <a:r>
              <a:rPr lang="zh-CN" altLang="en-US" dirty="0"/>
              <a:t> </a:t>
            </a:r>
            <a:endParaRPr lang="de-DE" altLang="zh-CN" dirty="0"/>
          </a:p>
          <a:p>
            <a:r>
              <a:rPr lang="zh-CN" altLang="en-US" dirty="0"/>
              <a:t>平衡因子定义为左右子树的高度之差。</a:t>
            </a:r>
            <a:endParaRPr lang="en-US" dirty="0"/>
          </a:p>
        </p:txBody>
      </p:sp>
      <p:pic>
        <p:nvPicPr>
          <p:cNvPr id="12" name="Grafik 11">
            <a:extLst>
              <a:ext uri="{FF2B5EF4-FFF2-40B4-BE49-F238E27FC236}">
                <a16:creationId xmlns:a16="http://schemas.microsoft.com/office/drawing/2014/main" id="{043156BC-C998-7E0D-32CF-215187336A57}"/>
              </a:ext>
            </a:extLst>
          </p:cNvPr>
          <p:cNvPicPr>
            <a:picLocks noChangeAspect="1"/>
          </p:cNvPicPr>
          <p:nvPr/>
        </p:nvPicPr>
        <p:blipFill>
          <a:blip r:embed="rId2"/>
          <a:stretch>
            <a:fillRect/>
          </a:stretch>
        </p:blipFill>
        <p:spPr>
          <a:xfrm>
            <a:off x="198335" y="3299604"/>
            <a:ext cx="4859071" cy="281064"/>
          </a:xfrm>
          <a:prstGeom prst="rect">
            <a:avLst/>
          </a:prstGeom>
        </p:spPr>
      </p:pic>
      <p:pic>
        <p:nvPicPr>
          <p:cNvPr id="14" name="Grafik 13">
            <a:extLst>
              <a:ext uri="{FF2B5EF4-FFF2-40B4-BE49-F238E27FC236}">
                <a16:creationId xmlns:a16="http://schemas.microsoft.com/office/drawing/2014/main" id="{7EE4A4AA-C189-E5E1-3960-CC2EE0E1E4BE}"/>
              </a:ext>
            </a:extLst>
          </p:cNvPr>
          <p:cNvPicPr>
            <a:picLocks noChangeAspect="1"/>
          </p:cNvPicPr>
          <p:nvPr/>
        </p:nvPicPr>
        <p:blipFill>
          <a:blip r:embed="rId3"/>
          <a:stretch>
            <a:fillRect/>
          </a:stretch>
        </p:blipFill>
        <p:spPr>
          <a:xfrm>
            <a:off x="280087" y="3783273"/>
            <a:ext cx="2404107" cy="2757570"/>
          </a:xfrm>
          <a:prstGeom prst="rect">
            <a:avLst/>
          </a:prstGeom>
        </p:spPr>
      </p:pic>
      <p:sp>
        <p:nvSpPr>
          <p:cNvPr id="16" name="Textfeld 15">
            <a:extLst>
              <a:ext uri="{FF2B5EF4-FFF2-40B4-BE49-F238E27FC236}">
                <a16:creationId xmlns:a16="http://schemas.microsoft.com/office/drawing/2014/main" id="{24DA010F-C1AA-EC52-7D5C-5168FE62B01C}"/>
              </a:ext>
            </a:extLst>
          </p:cNvPr>
          <p:cNvSpPr txBox="1"/>
          <p:nvPr/>
        </p:nvSpPr>
        <p:spPr>
          <a:xfrm>
            <a:off x="5021992" y="3853602"/>
            <a:ext cx="6106296" cy="923330"/>
          </a:xfrm>
          <a:prstGeom prst="rect">
            <a:avLst/>
          </a:prstGeom>
          <a:noFill/>
        </p:spPr>
        <p:txBody>
          <a:bodyPr wrap="square">
            <a:spAutoFit/>
          </a:bodyPr>
          <a:lstStyle/>
          <a:p>
            <a:r>
              <a:rPr lang="en-US" dirty="0" err="1"/>
              <a:t>在任何时间，AVL</a:t>
            </a:r>
            <a:r>
              <a:rPr lang="en-US" dirty="0"/>
              <a:t> 树的高度都等于节点数取对数再乘以一个常数（1.44）。</a:t>
            </a:r>
            <a:r>
              <a:rPr lang="en-US" dirty="0" err="1"/>
              <a:t>对于搜索</a:t>
            </a:r>
            <a:r>
              <a:rPr lang="en-US" dirty="0"/>
              <a:t> AVL </a:t>
            </a:r>
            <a:r>
              <a:rPr lang="en-US" dirty="0" err="1"/>
              <a:t>树来说，间复杂度被限制为O</a:t>
            </a:r>
            <a:r>
              <a:rPr lang="en-US" dirty="0"/>
              <a:t>(</a:t>
            </a:r>
            <a:r>
              <a:rPr lang="en-US" dirty="0" err="1"/>
              <a:t>logN</a:t>
            </a:r>
            <a:r>
              <a:rPr lang="en-US" dirty="0"/>
              <a:t>) 。</a:t>
            </a:r>
          </a:p>
        </p:txBody>
      </p:sp>
    </p:spTree>
    <p:extLst>
      <p:ext uri="{BB962C8B-B14F-4D97-AF65-F5344CB8AC3E}">
        <p14:creationId xmlns:p14="http://schemas.microsoft.com/office/powerpoint/2010/main" val="178469811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b="0" strike="noStrike" spc="-1" dirty="0">
                <a:solidFill>
                  <a:srgbClr val="000000"/>
                </a:solidFill>
                <a:latin typeface="Century Schoolbook"/>
              </a:rPr>
              <a:t>树</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Trees)</a:t>
            </a:r>
            <a:br>
              <a:rPr lang="en-US" sz="1800" dirty="0"/>
            </a:br>
            <a:r>
              <a:rPr lang="zh-CN" altLang="en-US" sz="1800" b="0" strike="noStrike" spc="-1" dirty="0">
                <a:solidFill>
                  <a:srgbClr val="000000"/>
                </a:solidFill>
                <a:latin typeface="Century Schoolbook"/>
              </a:rPr>
              <a:t>平衡二叉搜索树</a:t>
            </a:r>
            <a:r>
              <a:rPr lang="en-US" altLang="zh-CN" sz="1800" b="0" strike="noStrike" spc="-1" dirty="0">
                <a:solidFill>
                  <a:srgbClr val="000000"/>
                </a:solidFill>
                <a:latin typeface="Century Schoolbook"/>
              </a:rPr>
              <a:t>(AVL</a:t>
            </a:r>
            <a:r>
              <a:rPr lang="en-US" sz="1800" b="0" strike="noStrike" spc="-1" dirty="0">
                <a:solidFill>
                  <a:srgbClr val="000000"/>
                </a:solidFill>
                <a:latin typeface="Century Schoolbook"/>
              </a:rPr>
              <a:t>)</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7" name="Textfeld 6">
            <a:extLst>
              <a:ext uri="{FF2B5EF4-FFF2-40B4-BE49-F238E27FC236}">
                <a16:creationId xmlns:a16="http://schemas.microsoft.com/office/drawing/2014/main" id="{C3CC3F34-FA28-4CB1-417A-CD451D5D73F7}"/>
              </a:ext>
            </a:extLst>
          </p:cNvPr>
          <p:cNvSpPr txBox="1"/>
          <p:nvPr/>
        </p:nvSpPr>
        <p:spPr>
          <a:xfrm>
            <a:off x="49427" y="1754640"/>
            <a:ext cx="11108724" cy="4893647"/>
          </a:xfrm>
          <a:prstGeom prst="rect">
            <a:avLst/>
          </a:prstGeom>
          <a:noFill/>
        </p:spPr>
        <p:txBody>
          <a:bodyPr wrap="square">
            <a:spAutoFit/>
          </a:bodyPr>
          <a:lstStyle/>
          <a:p>
            <a:r>
              <a:rPr lang="en-US" sz="1300" dirty="0">
                <a:latin typeface="SimSun" panose="02010600030101010101" pitchFamily="2" charset="-122"/>
                <a:ea typeface="SimSun" panose="02010600030101010101" pitchFamily="2" charset="-122"/>
              </a:rPr>
              <a:t>AVL </a:t>
            </a:r>
            <a:r>
              <a:rPr lang="en-US" sz="1300" dirty="0" err="1">
                <a:latin typeface="SimSun" panose="02010600030101010101" pitchFamily="2" charset="-122"/>
                <a:ea typeface="SimSun" panose="02010600030101010101" pitchFamily="2" charset="-122"/>
              </a:rPr>
              <a:t>树在许多应用中都有广泛的应用，以下是一些常见的应用场景</a:t>
            </a:r>
            <a:r>
              <a:rPr lang="en-US" sz="1300" dirty="0">
                <a:latin typeface="SimSun" panose="02010600030101010101" pitchFamily="2" charset="-122"/>
                <a:ea typeface="SimSun" panose="02010600030101010101" pitchFamily="2" charset="-122"/>
              </a:rPr>
              <a:t>：</a:t>
            </a:r>
          </a:p>
          <a:p>
            <a:r>
              <a:rPr lang="en-US" sz="1300" dirty="0">
                <a:latin typeface="SimSun" panose="02010600030101010101" pitchFamily="2" charset="-122"/>
                <a:ea typeface="SimSun" panose="02010600030101010101" pitchFamily="2" charset="-122"/>
              </a:rPr>
              <a:t>1. </a:t>
            </a:r>
            <a:r>
              <a:rPr lang="en-US" sz="1300" dirty="0" err="1">
                <a:latin typeface="SimSun" panose="02010600030101010101" pitchFamily="2" charset="-122"/>
                <a:ea typeface="SimSun" panose="02010600030101010101" pitchFamily="2" charset="-122"/>
              </a:rPr>
              <a:t>数据库系统</a:t>
            </a:r>
            <a:r>
              <a:rPr lang="en-US" sz="1300" dirty="0">
                <a:latin typeface="SimSun" panose="02010600030101010101" pitchFamily="2" charset="-122"/>
                <a:ea typeface="SimSun" panose="02010600030101010101" pitchFamily="2" charset="-122"/>
              </a:rPr>
              <a:t>   </a:t>
            </a:r>
            <a:br>
              <a:rPr lang="en-US" sz="1300" dirty="0">
                <a:latin typeface="SimSun" panose="02010600030101010101" pitchFamily="2" charset="-122"/>
                <a:ea typeface="SimSun" panose="02010600030101010101" pitchFamily="2" charset="-122"/>
              </a:rPr>
            </a:br>
            <a:r>
              <a:rPr lang="en-US" sz="1300" dirty="0">
                <a:latin typeface="SimSun" panose="02010600030101010101" pitchFamily="2" charset="-122"/>
                <a:ea typeface="SimSun" panose="02010600030101010101" pitchFamily="2" charset="-122"/>
              </a:rPr>
              <a:t>	- </a:t>
            </a:r>
            <a:r>
              <a:rPr lang="en-US" sz="1300" dirty="0" err="1">
                <a:latin typeface="SimSun" panose="02010600030101010101" pitchFamily="2" charset="-122"/>
                <a:ea typeface="SimSun" panose="02010600030101010101" pitchFamily="2" charset="-122"/>
              </a:rPr>
              <a:t>在数据库中，AVL</a:t>
            </a:r>
            <a:r>
              <a:rPr lang="en-US" sz="1300" dirty="0">
                <a:latin typeface="SimSun" panose="02010600030101010101" pitchFamily="2" charset="-122"/>
                <a:ea typeface="SimSun" panose="02010600030101010101" pitchFamily="2" charset="-122"/>
              </a:rPr>
              <a:t> </a:t>
            </a:r>
            <a:r>
              <a:rPr lang="en-US" sz="1300" dirty="0" err="1">
                <a:latin typeface="SimSun" panose="02010600030101010101" pitchFamily="2" charset="-122"/>
                <a:ea typeface="SimSun" panose="02010600030101010101" pitchFamily="2" charset="-122"/>
              </a:rPr>
              <a:t>树被广泛用作索引结构。例如，数据库索引可以使用</a:t>
            </a:r>
            <a:r>
              <a:rPr lang="en-US" sz="1300" dirty="0">
                <a:latin typeface="SimSun" panose="02010600030101010101" pitchFamily="2" charset="-122"/>
                <a:ea typeface="SimSun" panose="02010600030101010101" pitchFamily="2" charset="-122"/>
              </a:rPr>
              <a:t> AVL </a:t>
            </a:r>
            <a:r>
              <a:rPr lang="en-US" sz="1300" dirty="0" err="1">
                <a:latin typeface="SimSun" panose="02010600030101010101" pitchFamily="2" charset="-122"/>
                <a:ea typeface="SimSun" panose="02010600030101010101" pitchFamily="2" charset="-122"/>
              </a:rPr>
              <a:t>树来快速定位数据</a:t>
            </a:r>
            <a:r>
              <a:rPr lang="en-US" sz="1300" dirty="0">
                <a:latin typeface="SimSun" panose="02010600030101010101" pitchFamily="2" charset="-122"/>
                <a:ea typeface="SimSun" panose="02010600030101010101" pitchFamily="2" charset="-122"/>
              </a:rPr>
              <a:t>。   </a:t>
            </a:r>
            <a:br>
              <a:rPr lang="en-US" sz="1300" dirty="0">
                <a:latin typeface="SimSun" panose="02010600030101010101" pitchFamily="2" charset="-122"/>
                <a:ea typeface="SimSun" panose="02010600030101010101" pitchFamily="2" charset="-122"/>
              </a:rPr>
            </a:br>
            <a:r>
              <a:rPr lang="en-US" sz="1300" dirty="0">
                <a:latin typeface="SimSun" panose="02010600030101010101" pitchFamily="2" charset="-122"/>
                <a:ea typeface="SimSun" panose="02010600030101010101" pitchFamily="2" charset="-122"/>
              </a:rPr>
              <a:t>	- </a:t>
            </a:r>
            <a:r>
              <a:rPr lang="en-US" sz="1300" dirty="0" err="1">
                <a:latin typeface="SimSun" panose="02010600030101010101" pitchFamily="2" charset="-122"/>
                <a:ea typeface="SimSun" panose="02010600030101010101" pitchFamily="2" charset="-122"/>
              </a:rPr>
              <a:t>当需要频繁地进行数据查找、插入和删除时，AVL</a:t>
            </a:r>
            <a:r>
              <a:rPr lang="en-US" sz="1300" dirty="0">
                <a:latin typeface="SimSun" panose="02010600030101010101" pitchFamily="2" charset="-122"/>
                <a:ea typeface="SimSun" panose="02010600030101010101" pitchFamily="2" charset="-122"/>
              </a:rPr>
              <a:t> </a:t>
            </a:r>
            <a:r>
              <a:rPr lang="en-US" sz="1300" dirty="0" err="1">
                <a:latin typeface="SimSun" panose="02010600030101010101" pitchFamily="2" charset="-122"/>
                <a:ea typeface="SimSun" panose="02010600030101010101" pitchFamily="2" charset="-122"/>
              </a:rPr>
              <a:t>树能够保持较低的时间复杂度，提高数据库的性能</a:t>
            </a:r>
            <a:r>
              <a:rPr lang="en-US" sz="1300" dirty="0">
                <a:latin typeface="SimSun" panose="02010600030101010101" pitchFamily="2" charset="-122"/>
                <a:ea typeface="SimSun" panose="02010600030101010101" pitchFamily="2" charset="-122"/>
              </a:rPr>
              <a:t>。</a:t>
            </a:r>
          </a:p>
          <a:p>
            <a:r>
              <a:rPr lang="en-US" sz="1300" dirty="0">
                <a:latin typeface="SimSun" panose="02010600030101010101" pitchFamily="2" charset="-122"/>
                <a:ea typeface="SimSun" panose="02010600030101010101" pitchFamily="2" charset="-122"/>
              </a:rPr>
              <a:t>2. </a:t>
            </a:r>
            <a:r>
              <a:rPr lang="en-US" sz="1300" dirty="0" err="1">
                <a:latin typeface="SimSun" panose="02010600030101010101" pitchFamily="2" charset="-122"/>
                <a:ea typeface="SimSun" panose="02010600030101010101" pitchFamily="2" charset="-122"/>
              </a:rPr>
              <a:t>操作系统</a:t>
            </a:r>
            <a:r>
              <a:rPr lang="en-US" sz="1300" dirty="0">
                <a:latin typeface="SimSun" panose="02010600030101010101" pitchFamily="2" charset="-122"/>
                <a:ea typeface="SimSun" panose="02010600030101010101" pitchFamily="2" charset="-122"/>
              </a:rPr>
              <a:t>   </a:t>
            </a:r>
          </a:p>
          <a:p>
            <a:r>
              <a:rPr lang="en-US" sz="1300" dirty="0">
                <a:latin typeface="SimSun" panose="02010600030101010101" pitchFamily="2" charset="-122"/>
                <a:ea typeface="SimSun" panose="02010600030101010101" pitchFamily="2" charset="-122"/>
              </a:rPr>
              <a:t>	- </a:t>
            </a:r>
            <a:r>
              <a:rPr lang="en-US" sz="1300" dirty="0" err="1">
                <a:latin typeface="SimSun" panose="02010600030101010101" pitchFamily="2" charset="-122"/>
                <a:ea typeface="SimSun" panose="02010600030101010101" pitchFamily="2" charset="-122"/>
              </a:rPr>
              <a:t>操作系统中的文件系统、进程调度等方面也会使用</a:t>
            </a:r>
            <a:r>
              <a:rPr lang="en-US" sz="1300" dirty="0">
                <a:latin typeface="SimSun" panose="02010600030101010101" pitchFamily="2" charset="-122"/>
                <a:ea typeface="SimSun" panose="02010600030101010101" pitchFamily="2" charset="-122"/>
              </a:rPr>
              <a:t> AVL </a:t>
            </a:r>
            <a:r>
              <a:rPr lang="en-US" sz="1300" dirty="0" err="1">
                <a:latin typeface="SimSun" panose="02010600030101010101" pitchFamily="2" charset="-122"/>
                <a:ea typeface="SimSun" panose="02010600030101010101" pitchFamily="2" charset="-122"/>
              </a:rPr>
              <a:t>树来管理数据结构</a:t>
            </a:r>
            <a:r>
              <a:rPr lang="en-US" sz="1300" dirty="0">
                <a:latin typeface="SimSun" panose="02010600030101010101" pitchFamily="2" charset="-122"/>
                <a:ea typeface="SimSun" panose="02010600030101010101" pitchFamily="2" charset="-122"/>
              </a:rPr>
              <a:t>。   </a:t>
            </a:r>
          </a:p>
          <a:p>
            <a:r>
              <a:rPr lang="en-US" sz="1300" dirty="0">
                <a:latin typeface="SimSun" panose="02010600030101010101" pitchFamily="2" charset="-122"/>
                <a:ea typeface="SimSun" panose="02010600030101010101" pitchFamily="2" charset="-122"/>
              </a:rPr>
              <a:t>	- </a:t>
            </a:r>
            <a:r>
              <a:rPr lang="en-US" sz="1300" dirty="0" err="1">
                <a:latin typeface="SimSun" panose="02010600030101010101" pitchFamily="2" charset="-122"/>
                <a:ea typeface="SimSun" panose="02010600030101010101" pitchFamily="2" charset="-122"/>
              </a:rPr>
              <a:t>例如，文件系统中的文件和目录结构可以使用</a:t>
            </a:r>
            <a:r>
              <a:rPr lang="en-US" sz="1300" dirty="0">
                <a:latin typeface="SimSun" panose="02010600030101010101" pitchFamily="2" charset="-122"/>
                <a:ea typeface="SimSun" panose="02010600030101010101" pitchFamily="2" charset="-122"/>
              </a:rPr>
              <a:t> AVL </a:t>
            </a:r>
            <a:r>
              <a:rPr lang="en-US" sz="1300" dirty="0" err="1">
                <a:latin typeface="SimSun" panose="02010600030101010101" pitchFamily="2" charset="-122"/>
                <a:ea typeface="SimSun" panose="02010600030101010101" pitchFamily="2" charset="-122"/>
              </a:rPr>
              <a:t>树来组织，快速查找文件和目录</a:t>
            </a:r>
            <a:r>
              <a:rPr lang="en-US" sz="1300" dirty="0">
                <a:latin typeface="SimSun" panose="02010600030101010101" pitchFamily="2" charset="-122"/>
                <a:ea typeface="SimSun" panose="02010600030101010101" pitchFamily="2" charset="-122"/>
              </a:rPr>
              <a:t>。</a:t>
            </a:r>
          </a:p>
          <a:p>
            <a:r>
              <a:rPr lang="en-US" sz="1300" dirty="0">
                <a:latin typeface="SimSun" panose="02010600030101010101" pitchFamily="2" charset="-122"/>
                <a:ea typeface="SimSun" panose="02010600030101010101" pitchFamily="2" charset="-122"/>
              </a:rPr>
              <a:t>3. </a:t>
            </a:r>
            <a:r>
              <a:rPr lang="en-US" sz="1300" dirty="0" err="1">
                <a:latin typeface="SimSun" panose="02010600030101010101" pitchFamily="2" charset="-122"/>
                <a:ea typeface="SimSun" panose="02010600030101010101" pitchFamily="2" charset="-122"/>
              </a:rPr>
              <a:t>网络路由</a:t>
            </a:r>
            <a:r>
              <a:rPr lang="en-US" sz="1300" dirty="0">
                <a:latin typeface="SimSun" panose="02010600030101010101" pitchFamily="2" charset="-122"/>
                <a:ea typeface="SimSun" panose="02010600030101010101" pitchFamily="2" charset="-122"/>
              </a:rPr>
              <a:t>   </a:t>
            </a:r>
          </a:p>
          <a:p>
            <a:r>
              <a:rPr lang="en-US" sz="1300" dirty="0">
                <a:latin typeface="SimSun" panose="02010600030101010101" pitchFamily="2" charset="-122"/>
                <a:ea typeface="SimSun" panose="02010600030101010101" pitchFamily="2" charset="-122"/>
              </a:rPr>
              <a:t>	- </a:t>
            </a:r>
            <a:r>
              <a:rPr lang="en-US" sz="1300" dirty="0" err="1">
                <a:latin typeface="SimSun" panose="02010600030101010101" pitchFamily="2" charset="-122"/>
                <a:ea typeface="SimSun" panose="02010600030101010101" pitchFamily="2" charset="-122"/>
              </a:rPr>
              <a:t>在网络路由中，路由表通常使用</a:t>
            </a:r>
            <a:r>
              <a:rPr lang="en-US" sz="1300" dirty="0">
                <a:latin typeface="SimSun" panose="02010600030101010101" pitchFamily="2" charset="-122"/>
                <a:ea typeface="SimSun" panose="02010600030101010101" pitchFamily="2" charset="-122"/>
              </a:rPr>
              <a:t> AVL </a:t>
            </a:r>
            <a:r>
              <a:rPr lang="en-US" sz="1300" dirty="0" err="1">
                <a:latin typeface="SimSun" panose="02010600030101010101" pitchFamily="2" charset="-122"/>
                <a:ea typeface="SimSun" panose="02010600030101010101" pitchFamily="2" charset="-122"/>
              </a:rPr>
              <a:t>树来存储和查找路由信息</a:t>
            </a:r>
            <a:r>
              <a:rPr lang="en-US" sz="1300" dirty="0">
                <a:latin typeface="SimSun" panose="02010600030101010101" pitchFamily="2" charset="-122"/>
                <a:ea typeface="SimSun" panose="02010600030101010101" pitchFamily="2" charset="-122"/>
              </a:rPr>
              <a:t>。   </a:t>
            </a:r>
          </a:p>
          <a:p>
            <a:r>
              <a:rPr lang="en-US" sz="1300" dirty="0">
                <a:latin typeface="SimSun" panose="02010600030101010101" pitchFamily="2" charset="-122"/>
                <a:ea typeface="SimSun" panose="02010600030101010101" pitchFamily="2" charset="-122"/>
              </a:rPr>
              <a:t>	- </a:t>
            </a:r>
            <a:r>
              <a:rPr lang="en-US" sz="1300" dirty="0" err="1">
                <a:latin typeface="SimSun" panose="02010600030101010101" pitchFamily="2" charset="-122"/>
                <a:ea typeface="SimSun" panose="02010600030101010101" pitchFamily="2" charset="-122"/>
              </a:rPr>
              <a:t>这样可以实现快速的路由查找，提高网络路由的效率和速度</a:t>
            </a:r>
            <a:r>
              <a:rPr lang="en-US" sz="1300" dirty="0">
                <a:latin typeface="SimSun" panose="02010600030101010101" pitchFamily="2" charset="-122"/>
                <a:ea typeface="SimSun" panose="02010600030101010101" pitchFamily="2" charset="-122"/>
              </a:rPr>
              <a:t>。</a:t>
            </a:r>
          </a:p>
          <a:p>
            <a:r>
              <a:rPr lang="en-US" sz="1300" dirty="0">
                <a:latin typeface="SimSun" panose="02010600030101010101" pitchFamily="2" charset="-122"/>
                <a:ea typeface="SimSun" panose="02010600030101010101" pitchFamily="2" charset="-122"/>
              </a:rPr>
              <a:t>4. </a:t>
            </a:r>
            <a:r>
              <a:rPr lang="en-US" sz="1300" b="1" dirty="0" err="1">
                <a:latin typeface="SimSun" panose="02010600030101010101" pitchFamily="2" charset="-122"/>
                <a:ea typeface="SimSun" panose="02010600030101010101" pitchFamily="2" charset="-122"/>
              </a:rPr>
              <a:t>字典、集合实现</a:t>
            </a:r>
            <a:r>
              <a:rPr lang="en-US" sz="1300" b="1" dirty="0">
                <a:latin typeface="SimSun" panose="02010600030101010101" pitchFamily="2" charset="-122"/>
                <a:ea typeface="SimSun" panose="02010600030101010101" pitchFamily="2" charset="-122"/>
              </a:rPr>
              <a:t>   </a:t>
            </a:r>
          </a:p>
          <a:p>
            <a:r>
              <a:rPr lang="en-US" sz="1300" dirty="0">
                <a:latin typeface="SimSun" panose="02010600030101010101" pitchFamily="2" charset="-122"/>
                <a:ea typeface="SimSun" panose="02010600030101010101" pitchFamily="2" charset="-122"/>
              </a:rPr>
              <a:t>	- </a:t>
            </a:r>
            <a:r>
              <a:rPr lang="en-US" sz="1300" dirty="0" err="1">
                <a:latin typeface="SimSun" panose="02010600030101010101" pitchFamily="2" charset="-122"/>
                <a:ea typeface="SimSun" panose="02010600030101010101" pitchFamily="2" charset="-122"/>
              </a:rPr>
              <a:t>在编程中，有时需要实现字典（Dictionary）和集合（Set）等数据结构，AVL</a:t>
            </a:r>
            <a:r>
              <a:rPr lang="en-US" sz="1300" dirty="0">
                <a:latin typeface="SimSun" panose="02010600030101010101" pitchFamily="2" charset="-122"/>
                <a:ea typeface="SimSun" panose="02010600030101010101" pitchFamily="2" charset="-122"/>
              </a:rPr>
              <a:t> </a:t>
            </a:r>
            <a:r>
              <a:rPr lang="en-US" sz="1300" dirty="0" err="1">
                <a:latin typeface="SimSun" panose="02010600030101010101" pitchFamily="2" charset="-122"/>
                <a:ea typeface="SimSun" panose="02010600030101010101" pitchFamily="2" charset="-122"/>
              </a:rPr>
              <a:t>树可以作为底层实现</a:t>
            </a:r>
            <a:r>
              <a:rPr lang="en-US" sz="1300" dirty="0">
                <a:latin typeface="SimSun" panose="02010600030101010101" pitchFamily="2" charset="-122"/>
                <a:ea typeface="SimSun" panose="02010600030101010101" pitchFamily="2" charset="-122"/>
              </a:rPr>
              <a:t>。   	</a:t>
            </a:r>
            <a:br>
              <a:rPr lang="en-US" sz="1300" dirty="0">
                <a:latin typeface="SimSun" panose="02010600030101010101" pitchFamily="2" charset="-122"/>
                <a:ea typeface="SimSun" panose="02010600030101010101" pitchFamily="2" charset="-122"/>
              </a:rPr>
            </a:br>
            <a:r>
              <a:rPr lang="en-US" sz="1300" dirty="0">
                <a:latin typeface="SimSun" panose="02010600030101010101" pitchFamily="2" charset="-122"/>
                <a:ea typeface="SimSun" panose="02010600030101010101" pitchFamily="2" charset="-122"/>
              </a:rPr>
              <a:t>	- 在 Python </a:t>
            </a:r>
            <a:r>
              <a:rPr lang="en-US" sz="1300" dirty="0" err="1">
                <a:latin typeface="SimSun" panose="02010600030101010101" pitchFamily="2" charset="-122"/>
                <a:ea typeface="SimSun" panose="02010600030101010101" pitchFamily="2" charset="-122"/>
              </a:rPr>
              <a:t>的标准库中</a:t>
            </a:r>
            <a:r>
              <a:rPr lang="en-US" sz="1300" dirty="0">
                <a:latin typeface="SimSun" panose="02010600030101010101" pitchFamily="2" charset="-122"/>
                <a:ea typeface="SimSun" panose="02010600030101010101" pitchFamily="2" charset="-122"/>
              </a:rPr>
              <a:t>，`collections` </a:t>
            </a:r>
            <a:r>
              <a:rPr lang="en-US" sz="1300" dirty="0" err="1">
                <a:latin typeface="SimSun" panose="02010600030101010101" pitchFamily="2" charset="-122"/>
                <a:ea typeface="SimSun" panose="02010600030101010101" pitchFamily="2" charset="-122"/>
              </a:rPr>
              <a:t>模块中的</a:t>
            </a:r>
            <a:r>
              <a:rPr lang="en-US" sz="1300" dirty="0">
                <a:latin typeface="SimSun" panose="02010600030101010101" pitchFamily="2" charset="-122"/>
                <a:ea typeface="SimSun" panose="02010600030101010101" pitchFamily="2" charset="-122"/>
              </a:rPr>
              <a:t> `</a:t>
            </a:r>
            <a:r>
              <a:rPr lang="en-US" sz="1300" dirty="0" err="1">
                <a:latin typeface="SimSun" panose="02010600030101010101" pitchFamily="2" charset="-122"/>
                <a:ea typeface="SimSun" panose="02010600030101010101" pitchFamily="2" charset="-122"/>
              </a:rPr>
              <a:t>OrderedDict</a:t>
            </a:r>
            <a:r>
              <a:rPr lang="en-US" sz="1300" dirty="0">
                <a:latin typeface="SimSun" panose="02010600030101010101" pitchFamily="2" charset="-122"/>
                <a:ea typeface="SimSun" panose="02010600030101010101" pitchFamily="2" charset="-122"/>
              </a:rPr>
              <a:t>` </a:t>
            </a:r>
            <a:r>
              <a:rPr lang="en-US" sz="1300" dirty="0" err="1">
                <a:latin typeface="SimSun" panose="02010600030101010101" pitchFamily="2" charset="-122"/>
                <a:ea typeface="SimSun" panose="02010600030101010101" pitchFamily="2" charset="-122"/>
              </a:rPr>
              <a:t>就是使用</a:t>
            </a:r>
            <a:r>
              <a:rPr lang="en-US" sz="1300" dirty="0">
                <a:latin typeface="SimSun" panose="02010600030101010101" pitchFamily="2" charset="-122"/>
                <a:ea typeface="SimSun" panose="02010600030101010101" pitchFamily="2" charset="-122"/>
              </a:rPr>
              <a:t> AVL </a:t>
            </a:r>
            <a:r>
              <a:rPr lang="en-US" sz="1300" dirty="0" err="1">
                <a:latin typeface="SimSun" panose="02010600030101010101" pitchFamily="2" charset="-122"/>
                <a:ea typeface="SimSun" panose="02010600030101010101" pitchFamily="2" charset="-122"/>
              </a:rPr>
              <a:t>树实现的有序字典</a:t>
            </a:r>
            <a:r>
              <a:rPr lang="en-US" sz="1300" dirty="0">
                <a:latin typeface="SimSun" panose="02010600030101010101" pitchFamily="2" charset="-122"/>
                <a:ea typeface="SimSun" panose="02010600030101010101" pitchFamily="2" charset="-122"/>
              </a:rPr>
              <a:t>。</a:t>
            </a:r>
          </a:p>
          <a:p>
            <a:r>
              <a:rPr lang="en-US" sz="1300" dirty="0">
                <a:latin typeface="SimSun" panose="02010600030101010101" pitchFamily="2" charset="-122"/>
                <a:ea typeface="SimSun" panose="02010600030101010101" pitchFamily="2" charset="-122"/>
              </a:rPr>
              <a:t>5. </a:t>
            </a:r>
            <a:r>
              <a:rPr lang="en-US" sz="1300" dirty="0" err="1">
                <a:latin typeface="SimSun" panose="02010600030101010101" pitchFamily="2" charset="-122"/>
                <a:ea typeface="SimSun" panose="02010600030101010101" pitchFamily="2" charset="-122"/>
              </a:rPr>
              <a:t>编辑器文本编辑</a:t>
            </a:r>
            <a:r>
              <a:rPr lang="en-US" sz="1300" dirty="0">
                <a:latin typeface="SimSun" panose="02010600030101010101" pitchFamily="2" charset="-122"/>
                <a:ea typeface="SimSun" panose="02010600030101010101" pitchFamily="2" charset="-122"/>
              </a:rPr>
              <a:t>   </a:t>
            </a:r>
          </a:p>
          <a:p>
            <a:r>
              <a:rPr lang="en-US" sz="1300" dirty="0">
                <a:latin typeface="SimSun" panose="02010600030101010101" pitchFamily="2" charset="-122"/>
                <a:ea typeface="SimSun" panose="02010600030101010101" pitchFamily="2" charset="-122"/>
              </a:rPr>
              <a:t>	- </a:t>
            </a:r>
            <a:r>
              <a:rPr lang="en-US" sz="1300" dirty="0" err="1">
                <a:latin typeface="SimSun" panose="02010600030101010101" pitchFamily="2" charset="-122"/>
                <a:ea typeface="SimSun" panose="02010600030101010101" pitchFamily="2" charset="-122"/>
              </a:rPr>
              <a:t>在文本编辑器中，有时需要实现快速的搜索和替换功能，AVL</a:t>
            </a:r>
            <a:r>
              <a:rPr lang="en-US" sz="1300" dirty="0">
                <a:latin typeface="SimSun" panose="02010600030101010101" pitchFamily="2" charset="-122"/>
                <a:ea typeface="SimSun" panose="02010600030101010101" pitchFamily="2" charset="-122"/>
              </a:rPr>
              <a:t> </a:t>
            </a:r>
            <a:r>
              <a:rPr lang="en-US" sz="1300" dirty="0" err="1">
                <a:latin typeface="SimSun" panose="02010600030101010101" pitchFamily="2" charset="-122"/>
                <a:ea typeface="SimSun" panose="02010600030101010101" pitchFamily="2" charset="-122"/>
              </a:rPr>
              <a:t>树可以用来构建文本的索引结构</a:t>
            </a:r>
            <a:r>
              <a:rPr lang="en-US" sz="1300" dirty="0">
                <a:latin typeface="SimSun" panose="02010600030101010101" pitchFamily="2" charset="-122"/>
                <a:ea typeface="SimSun" panose="02010600030101010101" pitchFamily="2" charset="-122"/>
              </a:rPr>
              <a:t>。   </a:t>
            </a:r>
          </a:p>
          <a:p>
            <a:r>
              <a:rPr lang="en-US" sz="1300" dirty="0">
                <a:latin typeface="SimSun" panose="02010600030101010101" pitchFamily="2" charset="-122"/>
                <a:ea typeface="SimSun" panose="02010600030101010101" pitchFamily="2" charset="-122"/>
              </a:rPr>
              <a:t>	- </a:t>
            </a:r>
            <a:r>
              <a:rPr lang="en-US" sz="1300" dirty="0" err="1">
                <a:latin typeface="SimSun" panose="02010600030101010101" pitchFamily="2" charset="-122"/>
                <a:ea typeface="SimSun" panose="02010600030101010101" pitchFamily="2" charset="-122"/>
              </a:rPr>
              <a:t>这样可以在大量文本数据中快速定位和操作特定的文本</a:t>
            </a:r>
            <a:r>
              <a:rPr lang="en-US" sz="1300" dirty="0">
                <a:latin typeface="SimSun" panose="02010600030101010101" pitchFamily="2" charset="-122"/>
                <a:ea typeface="SimSun" panose="02010600030101010101" pitchFamily="2" charset="-122"/>
              </a:rPr>
              <a:t>。</a:t>
            </a:r>
          </a:p>
          <a:p>
            <a:r>
              <a:rPr lang="en-US" sz="1300" dirty="0">
                <a:latin typeface="SimSun" panose="02010600030101010101" pitchFamily="2" charset="-122"/>
                <a:ea typeface="SimSun" panose="02010600030101010101" pitchFamily="2" charset="-122"/>
              </a:rPr>
              <a:t>6. </a:t>
            </a:r>
            <a:r>
              <a:rPr lang="en-US" sz="1300" dirty="0" err="1">
                <a:latin typeface="SimSun" panose="02010600030101010101" pitchFamily="2" charset="-122"/>
                <a:ea typeface="SimSun" panose="02010600030101010101" pitchFamily="2" charset="-122"/>
              </a:rPr>
              <a:t>语言编译器</a:t>
            </a:r>
            <a:r>
              <a:rPr lang="en-US" sz="1300" dirty="0">
                <a:latin typeface="SimSun" panose="02010600030101010101" pitchFamily="2" charset="-122"/>
                <a:ea typeface="SimSun" panose="02010600030101010101" pitchFamily="2" charset="-122"/>
              </a:rPr>
              <a:t>   </a:t>
            </a:r>
          </a:p>
          <a:p>
            <a:r>
              <a:rPr lang="en-US" sz="1300" dirty="0">
                <a:latin typeface="SimSun" panose="02010600030101010101" pitchFamily="2" charset="-122"/>
                <a:ea typeface="SimSun" panose="02010600030101010101" pitchFamily="2" charset="-122"/>
              </a:rPr>
              <a:t>	- </a:t>
            </a:r>
            <a:r>
              <a:rPr lang="en-US" sz="1300" dirty="0" err="1">
                <a:latin typeface="SimSun" panose="02010600030101010101" pitchFamily="2" charset="-122"/>
                <a:ea typeface="SimSun" panose="02010600030101010101" pitchFamily="2" charset="-122"/>
              </a:rPr>
              <a:t>在编译器的符号表（Symbol</a:t>
            </a:r>
            <a:r>
              <a:rPr lang="en-US" sz="1300" dirty="0">
                <a:latin typeface="SimSun" panose="02010600030101010101" pitchFamily="2" charset="-122"/>
                <a:ea typeface="SimSun" panose="02010600030101010101" pitchFamily="2" charset="-122"/>
              </a:rPr>
              <a:t> </a:t>
            </a:r>
            <a:r>
              <a:rPr lang="en-US" sz="1300" dirty="0" err="1">
                <a:latin typeface="SimSun" panose="02010600030101010101" pitchFamily="2" charset="-122"/>
                <a:ea typeface="SimSun" panose="02010600030101010101" pitchFamily="2" charset="-122"/>
              </a:rPr>
              <a:t>Table）中，AVL</a:t>
            </a:r>
            <a:r>
              <a:rPr lang="en-US" sz="1300" dirty="0">
                <a:latin typeface="SimSun" panose="02010600030101010101" pitchFamily="2" charset="-122"/>
                <a:ea typeface="SimSun" panose="02010600030101010101" pitchFamily="2" charset="-122"/>
              </a:rPr>
              <a:t> </a:t>
            </a:r>
            <a:r>
              <a:rPr lang="en-US" sz="1300" dirty="0" err="1">
                <a:latin typeface="SimSun" panose="02010600030101010101" pitchFamily="2" charset="-122"/>
                <a:ea typeface="SimSun" panose="02010600030101010101" pitchFamily="2" charset="-122"/>
              </a:rPr>
              <a:t>树可以用来存储变量名和其对应的内存地址</a:t>
            </a:r>
            <a:r>
              <a:rPr lang="en-US" sz="1300" dirty="0">
                <a:latin typeface="SimSun" panose="02010600030101010101" pitchFamily="2" charset="-122"/>
                <a:ea typeface="SimSun" panose="02010600030101010101" pitchFamily="2" charset="-122"/>
              </a:rPr>
              <a:t>。   </a:t>
            </a:r>
          </a:p>
          <a:p>
            <a:r>
              <a:rPr lang="en-US" sz="1300" dirty="0">
                <a:latin typeface="SimSun" panose="02010600030101010101" pitchFamily="2" charset="-122"/>
                <a:ea typeface="SimSun" panose="02010600030101010101" pitchFamily="2" charset="-122"/>
              </a:rPr>
              <a:t>	- </a:t>
            </a:r>
            <a:r>
              <a:rPr lang="en-US" sz="1300" dirty="0" err="1">
                <a:latin typeface="SimSun" panose="02010600030101010101" pitchFamily="2" charset="-122"/>
                <a:ea typeface="SimSun" panose="02010600030101010101" pitchFamily="2" charset="-122"/>
              </a:rPr>
              <a:t>这样可以快速查找变量名，进行类型检查和内存分配等操作</a:t>
            </a:r>
            <a:r>
              <a:rPr lang="en-US" sz="1300" dirty="0">
                <a:latin typeface="SimSun" panose="02010600030101010101" pitchFamily="2" charset="-122"/>
                <a:ea typeface="SimSun" panose="02010600030101010101" pitchFamily="2" charset="-122"/>
              </a:rPr>
              <a:t>。</a:t>
            </a:r>
          </a:p>
          <a:p>
            <a:r>
              <a:rPr lang="en-US" sz="1300" dirty="0">
                <a:latin typeface="SimSun" panose="02010600030101010101" pitchFamily="2" charset="-122"/>
                <a:ea typeface="SimSun" panose="02010600030101010101" pitchFamily="2" charset="-122"/>
              </a:rPr>
              <a:t>7. </a:t>
            </a:r>
            <a:r>
              <a:rPr lang="en-US" sz="1300" dirty="0" err="1">
                <a:latin typeface="SimSun" panose="02010600030101010101" pitchFamily="2" charset="-122"/>
                <a:ea typeface="SimSun" panose="02010600030101010101" pitchFamily="2" charset="-122"/>
              </a:rPr>
              <a:t>算法实现</a:t>
            </a:r>
            <a:r>
              <a:rPr lang="en-US" sz="1300" dirty="0">
                <a:latin typeface="SimSun" panose="02010600030101010101" pitchFamily="2" charset="-122"/>
                <a:ea typeface="SimSun" panose="02010600030101010101" pitchFamily="2" charset="-122"/>
              </a:rPr>
              <a:t>   </a:t>
            </a:r>
          </a:p>
          <a:p>
            <a:r>
              <a:rPr lang="en-US" sz="1300" dirty="0">
                <a:latin typeface="SimSun" panose="02010600030101010101" pitchFamily="2" charset="-122"/>
                <a:ea typeface="SimSun" panose="02010600030101010101" pitchFamily="2" charset="-122"/>
              </a:rPr>
              <a:t>	- AVL </a:t>
            </a:r>
            <a:r>
              <a:rPr lang="en-US" sz="1300" dirty="0" err="1">
                <a:latin typeface="SimSun" panose="02010600030101010101" pitchFamily="2" charset="-122"/>
                <a:ea typeface="SimSun" panose="02010600030101010101" pitchFamily="2" charset="-122"/>
              </a:rPr>
              <a:t>树本身作为一种重要的数据结构，其在算法实现中也有广泛的应用</a:t>
            </a:r>
            <a:r>
              <a:rPr lang="en-US" sz="1300" dirty="0">
                <a:latin typeface="SimSun" panose="02010600030101010101" pitchFamily="2" charset="-122"/>
                <a:ea typeface="SimSun" panose="02010600030101010101" pitchFamily="2" charset="-122"/>
              </a:rPr>
              <a:t>。   </a:t>
            </a:r>
          </a:p>
          <a:p>
            <a:r>
              <a:rPr lang="en-US" sz="1300" dirty="0">
                <a:latin typeface="SimSun" panose="02010600030101010101" pitchFamily="2" charset="-122"/>
                <a:ea typeface="SimSun" panose="02010600030101010101" pitchFamily="2" charset="-122"/>
              </a:rPr>
              <a:t>	- </a:t>
            </a:r>
            <a:r>
              <a:rPr lang="en-US" sz="1300" dirty="0" err="1">
                <a:latin typeface="SimSun" panose="02010600030101010101" pitchFamily="2" charset="-122"/>
                <a:ea typeface="SimSun" panose="02010600030101010101" pitchFamily="2" charset="-122"/>
              </a:rPr>
              <a:t>比如，AVL</a:t>
            </a:r>
            <a:r>
              <a:rPr lang="en-US" sz="1300" dirty="0">
                <a:latin typeface="SimSun" panose="02010600030101010101" pitchFamily="2" charset="-122"/>
                <a:ea typeface="SimSun" panose="02010600030101010101" pitchFamily="2" charset="-122"/>
              </a:rPr>
              <a:t> </a:t>
            </a:r>
            <a:r>
              <a:rPr lang="en-US" sz="1300" dirty="0" err="1">
                <a:latin typeface="SimSun" panose="02010600030101010101" pitchFamily="2" charset="-122"/>
                <a:ea typeface="SimSun" panose="02010600030101010101" pitchFamily="2" charset="-122"/>
              </a:rPr>
              <a:t>树可以用于实现有序统计树（Order</a:t>
            </a:r>
            <a:r>
              <a:rPr lang="en-US" sz="1300" dirty="0">
                <a:latin typeface="SimSun" panose="02010600030101010101" pitchFamily="2" charset="-122"/>
                <a:ea typeface="SimSun" panose="02010600030101010101" pitchFamily="2" charset="-122"/>
              </a:rPr>
              <a:t> Statistics </a:t>
            </a:r>
            <a:r>
              <a:rPr lang="en-US" sz="1300" dirty="0" err="1">
                <a:latin typeface="SimSun" panose="02010600030101010101" pitchFamily="2" charset="-122"/>
                <a:ea typeface="SimSun" panose="02010600030101010101" pitchFamily="2" charset="-122"/>
              </a:rPr>
              <a:t>Tree）等算法</a:t>
            </a:r>
            <a:r>
              <a:rPr lang="en-US" sz="1300" dirty="0">
                <a:latin typeface="SimSun" panose="02010600030101010101" pitchFamily="2" charset="-122"/>
                <a:ea typeface="SimSun" panose="02010600030101010101" pitchFamily="2" charset="-122"/>
              </a:rPr>
              <a:t>。</a:t>
            </a:r>
          </a:p>
          <a:p>
            <a:r>
              <a:rPr lang="en-US" sz="1300" dirty="0" err="1">
                <a:latin typeface="SimSun" panose="02010600030101010101" pitchFamily="2" charset="-122"/>
                <a:ea typeface="SimSun" panose="02010600030101010101" pitchFamily="2" charset="-122"/>
              </a:rPr>
              <a:t>总的来说，AVL</a:t>
            </a:r>
            <a:r>
              <a:rPr lang="en-US" sz="1300" dirty="0">
                <a:latin typeface="SimSun" panose="02010600030101010101" pitchFamily="2" charset="-122"/>
                <a:ea typeface="SimSun" panose="02010600030101010101" pitchFamily="2" charset="-122"/>
              </a:rPr>
              <a:t> 树作为一种高效的自平衡二叉搜索树，在需要保持数据有序且进行频繁查找、插入、删除操作的场景下有着广泛的应用。其时间复杂度的优势使得它在许多领域中成为重要的数据结构。</a:t>
            </a:r>
          </a:p>
        </p:txBody>
      </p:sp>
    </p:spTree>
    <p:extLst>
      <p:ext uri="{BB962C8B-B14F-4D97-AF65-F5344CB8AC3E}">
        <p14:creationId xmlns:p14="http://schemas.microsoft.com/office/powerpoint/2010/main" val="355260364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b="0" strike="noStrike" spc="-1" dirty="0">
                <a:solidFill>
                  <a:srgbClr val="000000"/>
                </a:solidFill>
                <a:latin typeface="Century Schoolbook"/>
              </a:rPr>
              <a:t>树</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Trees)</a:t>
            </a:r>
            <a:br>
              <a:rPr lang="en-US" sz="1800" dirty="0"/>
            </a:br>
            <a:r>
              <a:rPr lang="zh-CN" altLang="en-US" sz="1800" b="0" strike="noStrike" spc="-1" dirty="0">
                <a:solidFill>
                  <a:srgbClr val="000000"/>
                </a:solidFill>
                <a:latin typeface="Century Schoolbook"/>
              </a:rPr>
              <a:t>平衡二叉搜索树</a:t>
            </a:r>
            <a:r>
              <a:rPr lang="en-US" altLang="zh-CN" sz="1800" b="0" strike="noStrike" spc="-1" dirty="0">
                <a:solidFill>
                  <a:srgbClr val="000000"/>
                </a:solidFill>
                <a:latin typeface="Century Schoolbook"/>
              </a:rPr>
              <a:t>(Balanced </a:t>
            </a:r>
            <a:r>
              <a:rPr lang="en-US" sz="1800" b="0" strike="noStrike" spc="-1" dirty="0">
                <a:solidFill>
                  <a:srgbClr val="000000"/>
                </a:solidFill>
                <a:latin typeface="Century Schoolbook"/>
              </a:rPr>
              <a:t>Binary Search Trees)</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pic>
        <p:nvPicPr>
          <p:cNvPr id="8" name="Grafik 7">
            <a:extLst>
              <a:ext uri="{FF2B5EF4-FFF2-40B4-BE49-F238E27FC236}">
                <a16:creationId xmlns:a16="http://schemas.microsoft.com/office/drawing/2014/main" id="{BCC71205-3610-5BF2-B51F-3EF3EB0E4D11}"/>
              </a:ext>
            </a:extLst>
          </p:cNvPr>
          <p:cNvPicPr>
            <a:picLocks noChangeAspect="1"/>
          </p:cNvPicPr>
          <p:nvPr/>
        </p:nvPicPr>
        <p:blipFill>
          <a:blip r:embed="rId2"/>
          <a:stretch>
            <a:fillRect/>
          </a:stretch>
        </p:blipFill>
        <p:spPr>
          <a:xfrm>
            <a:off x="610665" y="2888829"/>
            <a:ext cx="8260421" cy="1986503"/>
          </a:xfrm>
          <a:prstGeom prst="rect">
            <a:avLst/>
          </a:prstGeom>
        </p:spPr>
      </p:pic>
    </p:spTree>
    <p:extLst>
      <p:ext uri="{BB962C8B-B14F-4D97-AF65-F5344CB8AC3E}">
        <p14:creationId xmlns:p14="http://schemas.microsoft.com/office/powerpoint/2010/main" val="894207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D4E08043-1ABD-FBB4-8DED-AF8C8D922141}"/>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lstStyle/>
          <a:p>
            <a:pPr lvl="1"/>
            <a:r>
              <a:rPr lang="zh-CN" altLang="en-US" dirty="0"/>
              <a:t>算法：</a:t>
            </a:r>
            <a:br>
              <a:rPr lang="zh-CN" altLang="en-US" dirty="0"/>
            </a:br>
            <a:r>
              <a:rPr lang="zh-CN" altLang="en-US" dirty="0"/>
              <a:t>解决特定问题求解步骤的描述，在计算机中表现为指令的有限序列，并且每条指令表示一个或多个操作。</a:t>
            </a:r>
            <a:endParaRPr lang="de-DE" altLang="zh-CN" dirty="0"/>
          </a:p>
        </p:txBody>
      </p:sp>
      <p:sp>
        <p:nvSpPr>
          <p:cNvPr id="6" name="Textfeld 5">
            <a:extLst>
              <a:ext uri="{FF2B5EF4-FFF2-40B4-BE49-F238E27FC236}">
                <a16:creationId xmlns:a16="http://schemas.microsoft.com/office/drawing/2014/main" id="{276C69A3-808C-81D5-3FEB-D6F957C0BBEA}"/>
              </a:ext>
            </a:extLst>
          </p:cNvPr>
          <p:cNvSpPr txBox="1"/>
          <p:nvPr/>
        </p:nvSpPr>
        <p:spPr>
          <a:xfrm>
            <a:off x="803784" y="1739824"/>
            <a:ext cx="10608816" cy="1754326"/>
          </a:xfrm>
          <a:prstGeom prst="rect">
            <a:avLst/>
          </a:prstGeom>
          <a:noFill/>
        </p:spPr>
        <p:txBody>
          <a:bodyPr wrap="square" rtlCol="0">
            <a:spAutoFit/>
          </a:bodyPr>
          <a:lstStyle/>
          <a:p>
            <a:r>
              <a:rPr lang="zh-CN" altLang="en-US" dirty="0"/>
              <a:t>基本特性：</a:t>
            </a:r>
            <a:endParaRPr lang="en-US" altLang="zh-CN" dirty="0"/>
          </a:p>
          <a:p>
            <a:pPr>
              <a:buFont typeface="+mj-lt"/>
              <a:buAutoNum type="arabicPeriod"/>
            </a:pPr>
            <a:r>
              <a:rPr lang="zh-CN" altLang="en-US" dirty="0"/>
              <a:t>输入：算法通常有输入，即要处理的数据。</a:t>
            </a:r>
          </a:p>
          <a:p>
            <a:pPr>
              <a:buFont typeface="+mj-lt"/>
              <a:buAutoNum type="arabicPeriod"/>
            </a:pPr>
            <a:r>
              <a:rPr lang="zh-CN" altLang="en-US" dirty="0"/>
              <a:t>输出：算法通常有输出，即处理后得到的结果。</a:t>
            </a:r>
          </a:p>
          <a:p>
            <a:pPr>
              <a:buFont typeface="+mj-lt"/>
              <a:buAutoNum type="arabicPeriod"/>
            </a:pPr>
            <a:r>
              <a:rPr lang="zh-CN" altLang="en-US" dirty="0"/>
              <a:t>有穷性：算法必须在有限的时间内完成。</a:t>
            </a:r>
          </a:p>
          <a:p>
            <a:pPr>
              <a:buFont typeface="+mj-lt"/>
              <a:buAutoNum type="arabicPeriod"/>
            </a:pPr>
            <a:r>
              <a:rPr lang="zh-CN" altLang="en-US" dirty="0"/>
              <a:t>确定性：算法必须在相同的输入下总能得到相同的输出。</a:t>
            </a:r>
          </a:p>
          <a:p>
            <a:pPr>
              <a:buFont typeface="+mj-lt"/>
              <a:buAutoNum type="arabicPeriod"/>
            </a:pPr>
            <a:r>
              <a:rPr lang="zh-CN" altLang="en-US" dirty="0"/>
              <a:t>可行性：算法必须是可行的，即必须能够在现实中实现。</a:t>
            </a:r>
          </a:p>
        </p:txBody>
      </p:sp>
      <p:sp>
        <p:nvSpPr>
          <p:cNvPr id="5" name="Textfeld 4">
            <a:extLst>
              <a:ext uri="{FF2B5EF4-FFF2-40B4-BE49-F238E27FC236}">
                <a16:creationId xmlns:a16="http://schemas.microsoft.com/office/drawing/2014/main" id="{FEFEE370-CFDB-E044-CBF5-52A293F21855}"/>
              </a:ext>
            </a:extLst>
          </p:cNvPr>
          <p:cNvSpPr txBox="1"/>
          <p:nvPr/>
        </p:nvSpPr>
        <p:spPr>
          <a:xfrm>
            <a:off x="803784" y="3692139"/>
            <a:ext cx="6103398" cy="1477328"/>
          </a:xfrm>
          <a:prstGeom prst="rect">
            <a:avLst/>
          </a:prstGeom>
          <a:noFill/>
        </p:spPr>
        <p:txBody>
          <a:bodyPr wrap="square">
            <a:spAutoFit/>
          </a:bodyPr>
          <a:lstStyle/>
          <a:p>
            <a:r>
              <a:rPr lang="zh-CN" altLang="en-US" dirty="0"/>
              <a:t>算法的评价标准包括：</a:t>
            </a:r>
          </a:p>
          <a:p>
            <a:pPr>
              <a:buFont typeface="+mj-lt"/>
              <a:buAutoNum type="arabicPeriod"/>
            </a:pPr>
            <a:r>
              <a:rPr lang="zh-CN" altLang="en-US" dirty="0"/>
              <a:t>正确性：</a:t>
            </a:r>
            <a:r>
              <a:rPr lang="en-US" altLang="zh-CN" dirty="0"/>
              <a:t>	</a:t>
            </a:r>
            <a:r>
              <a:rPr lang="zh-CN" altLang="en-US" dirty="0"/>
              <a:t>正确解决问题</a:t>
            </a:r>
          </a:p>
          <a:p>
            <a:pPr>
              <a:buFont typeface="+mj-lt"/>
              <a:buAutoNum type="arabicPeriod"/>
            </a:pPr>
            <a:r>
              <a:rPr lang="zh-CN" altLang="en-US" dirty="0"/>
              <a:t>效率：</a:t>
            </a:r>
            <a:r>
              <a:rPr lang="en-US" altLang="zh-CN" dirty="0"/>
              <a:t>		</a:t>
            </a:r>
            <a:r>
              <a:rPr lang="zh-CN" altLang="en-US" dirty="0"/>
              <a:t>合理的时间和空间内完成</a:t>
            </a:r>
          </a:p>
          <a:p>
            <a:pPr>
              <a:buFont typeface="+mj-lt"/>
              <a:buAutoNum type="arabicPeriod"/>
            </a:pPr>
            <a:r>
              <a:rPr lang="zh-CN" altLang="en-US" dirty="0"/>
              <a:t>简洁性：</a:t>
            </a:r>
            <a:r>
              <a:rPr lang="en-US" altLang="zh-CN" dirty="0"/>
              <a:t>	</a:t>
            </a:r>
            <a:r>
              <a:rPr lang="zh-CN" altLang="en-US" dirty="0"/>
              <a:t>简洁明了，易于理解和实现</a:t>
            </a:r>
          </a:p>
          <a:p>
            <a:pPr>
              <a:buFont typeface="+mj-lt"/>
              <a:buAutoNum type="arabicPeriod"/>
            </a:pPr>
            <a:r>
              <a:rPr lang="zh-CN" altLang="en-US" dirty="0"/>
              <a:t>可维护性：良好的可读性，易于维护和修改</a:t>
            </a:r>
          </a:p>
        </p:txBody>
      </p:sp>
    </p:spTree>
    <p:extLst>
      <p:ext uri="{BB962C8B-B14F-4D97-AF65-F5344CB8AC3E}">
        <p14:creationId xmlns:p14="http://schemas.microsoft.com/office/powerpoint/2010/main" val="308732885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dirty="0"/>
              <a:t>图</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Graphs)</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6" name="Textfeld 5">
            <a:extLst>
              <a:ext uri="{FF2B5EF4-FFF2-40B4-BE49-F238E27FC236}">
                <a16:creationId xmlns:a16="http://schemas.microsoft.com/office/drawing/2014/main" id="{B53B35EE-06A2-3C2C-7589-B512C4C4DF28}"/>
              </a:ext>
            </a:extLst>
          </p:cNvPr>
          <p:cNvSpPr txBox="1"/>
          <p:nvPr/>
        </p:nvSpPr>
        <p:spPr>
          <a:xfrm>
            <a:off x="94637" y="1754281"/>
            <a:ext cx="11096366" cy="923330"/>
          </a:xfrm>
          <a:prstGeom prst="rect">
            <a:avLst/>
          </a:prstGeom>
          <a:noFill/>
        </p:spPr>
        <p:txBody>
          <a:bodyPr wrap="square">
            <a:spAutoFit/>
          </a:bodyPr>
          <a:lstStyle/>
          <a:p>
            <a:r>
              <a:rPr lang="zh-CN" altLang="en-US" dirty="0"/>
              <a:t>与</a:t>
            </a:r>
            <a:r>
              <a:rPr lang="en-US" dirty="0"/>
              <a:t>树相比，图是更通用的结构；事实上，可以把树看作一种特殊的图。图可以用来表示现实世界中很多有意思的事物，包括道路系统、城市之间的航班、互联网的连接，甚至是计算机专业的一系列必修课。一旦有了很好的表示方法，就可以用一些标准的图算法来解决那些看起来非常困难的问题。</a:t>
            </a:r>
          </a:p>
        </p:txBody>
      </p:sp>
      <p:pic>
        <p:nvPicPr>
          <p:cNvPr id="9" name="Grafik 8">
            <a:extLst>
              <a:ext uri="{FF2B5EF4-FFF2-40B4-BE49-F238E27FC236}">
                <a16:creationId xmlns:a16="http://schemas.microsoft.com/office/drawing/2014/main" id="{08A7F4F5-8DE3-22AF-8589-C9897E59A826}"/>
              </a:ext>
            </a:extLst>
          </p:cNvPr>
          <p:cNvPicPr>
            <a:picLocks noChangeAspect="1"/>
          </p:cNvPicPr>
          <p:nvPr/>
        </p:nvPicPr>
        <p:blipFill>
          <a:blip r:embed="rId2"/>
          <a:stretch>
            <a:fillRect/>
          </a:stretch>
        </p:blipFill>
        <p:spPr>
          <a:xfrm>
            <a:off x="753588" y="3013437"/>
            <a:ext cx="4597062" cy="2562922"/>
          </a:xfrm>
          <a:prstGeom prst="rect">
            <a:avLst/>
          </a:prstGeom>
        </p:spPr>
      </p:pic>
      <p:pic>
        <p:nvPicPr>
          <p:cNvPr id="11" name="Grafik 10">
            <a:extLst>
              <a:ext uri="{FF2B5EF4-FFF2-40B4-BE49-F238E27FC236}">
                <a16:creationId xmlns:a16="http://schemas.microsoft.com/office/drawing/2014/main" id="{1C23C553-95EC-2A6D-833F-7A97DEBA545D}"/>
              </a:ext>
            </a:extLst>
          </p:cNvPr>
          <p:cNvPicPr>
            <a:picLocks noChangeAspect="1"/>
          </p:cNvPicPr>
          <p:nvPr/>
        </p:nvPicPr>
        <p:blipFill>
          <a:blip r:embed="rId3"/>
          <a:stretch>
            <a:fillRect/>
          </a:stretch>
        </p:blipFill>
        <p:spPr>
          <a:xfrm>
            <a:off x="6104238" y="2688215"/>
            <a:ext cx="3693753" cy="3235849"/>
          </a:xfrm>
          <a:prstGeom prst="rect">
            <a:avLst/>
          </a:prstGeom>
        </p:spPr>
      </p:pic>
      <p:sp>
        <p:nvSpPr>
          <p:cNvPr id="12" name="Textfeld 11">
            <a:extLst>
              <a:ext uri="{FF2B5EF4-FFF2-40B4-BE49-F238E27FC236}">
                <a16:creationId xmlns:a16="http://schemas.microsoft.com/office/drawing/2014/main" id="{798ED3FC-69F0-AF26-085E-78D2974E5D9C}"/>
              </a:ext>
            </a:extLst>
          </p:cNvPr>
          <p:cNvSpPr txBox="1"/>
          <p:nvPr/>
        </p:nvSpPr>
        <p:spPr>
          <a:xfrm>
            <a:off x="1474572" y="5924062"/>
            <a:ext cx="4691449" cy="307777"/>
          </a:xfrm>
          <a:prstGeom prst="rect">
            <a:avLst/>
          </a:prstGeom>
          <a:noFill/>
        </p:spPr>
        <p:txBody>
          <a:bodyPr wrap="square" rtlCol="0">
            <a:spAutoFit/>
          </a:bodyPr>
          <a:lstStyle/>
          <a:p>
            <a:r>
              <a:rPr lang="zh-CN" altLang="en-US" sz="1400" dirty="0"/>
              <a:t>计算机专业必修课和先后顺序</a:t>
            </a:r>
            <a:endParaRPr lang="en-US" sz="1400" dirty="0"/>
          </a:p>
        </p:txBody>
      </p:sp>
      <p:sp>
        <p:nvSpPr>
          <p:cNvPr id="13" name="Textfeld 12">
            <a:extLst>
              <a:ext uri="{FF2B5EF4-FFF2-40B4-BE49-F238E27FC236}">
                <a16:creationId xmlns:a16="http://schemas.microsoft.com/office/drawing/2014/main" id="{D46C7B4D-9CCC-E111-027E-02CE530D9A0D}"/>
              </a:ext>
            </a:extLst>
          </p:cNvPr>
          <p:cNvSpPr txBox="1"/>
          <p:nvPr/>
        </p:nvSpPr>
        <p:spPr>
          <a:xfrm>
            <a:off x="7338015" y="5924063"/>
            <a:ext cx="4691449" cy="307777"/>
          </a:xfrm>
          <a:prstGeom prst="rect">
            <a:avLst/>
          </a:prstGeom>
          <a:noFill/>
        </p:spPr>
        <p:txBody>
          <a:bodyPr wrap="square" rtlCol="0">
            <a:spAutoFit/>
          </a:bodyPr>
          <a:lstStyle/>
          <a:p>
            <a:r>
              <a:rPr lang="zh-CN" altLang="en-US" sz="1400" dirty="0"/>
              <a:t>简单的带权有向图</a:t>
            </a:r>
            <a:endParaRPr lang="en-US" sz="1400" dirty="0"/>
          </a:p>
        </p:txBody>
      </p:sp>
    </p:spTree>
    <p:extLst>
      <p:ext uri="{BB962C8B-B14F-4D97-AF65-F5344CB8AC3E}">
        <p14:creationId xmlns:p14="http://schemas.microsoft.com/office/powerpoint/2010/main" val="74597298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dirty="0"/>
              <a:t>图</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Graphs)</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7" name="Textfeld 6">
            <a:extLst>
              <a:ext uri="{FF2B5EF4-FFF2-40B4-BE49-F238E27FC236}">
                <a16:creationId xmlns:a16="http://schemas.microsoft.com/office/drawing/2014/main" id="{DDB41A36-5D9D-F63F-00AC-3A2C0EBEE0D7}"/>
              </a:ext>
            </a:extLst>
          </p:cNvPr>
          <p:cNvSpPr txBox="1"/>
          <p:nvPr/>
        </p:nvSpPr>
        <p:spPr>
          <a:xfrm>
            <a:off x="75269" y="1754281"/>
            <a:ext cx="11210470" cy="5093702"/>
          </a:xfrm>
          <a:prstGeom prst="rect">
            <a:avLst/>
          </a:prstGeom>
          <a:noFill/>
        </p:spPr>
        <p:txBody>
          <a:bodyPr wrap="square">
            <a:spAutoFit/>
          </a:bodyPr>
          <a:lstStyle/>
          <a:p>
            <a:r>
              <a:rPr lang="zh-CN" altLang="en-US" sz="1250" dirty="0"/>
              <a:t>图论在计算机科学中有许多实际应用，以下是其中一些常见的应用领域：</a:t>
            </a:r>
            <a:endParaRPr lang="en-US" altLang="zh-CN" sz="1250" dirty="0"/>
          </a:p>
          <a:p>
            <a:pPr marL="342900" indent="-342900">
              <a:buAutoNum type="arabicPeriod"/>
            </a:pPr>
            <a:r>
              <a:rPr lang="zh-CN" altLang="en-US" sz="1250" dirty="0"/>
              <a:t>社交网络分析   </a:t>
            </a:r>
            <a:br>
              <a:rPr lang="de-DE" altLang="zh-CN" sz="1250" dirty="0"/>
            </a:br>
            <a:r>
              <a:rPr lang="en-US" altLang="zh-CN" sz="1250" dirty="0"/>
              <a:t>- </a:t>
            </a:r>
            <a:r>
              <a:rPr lang="zh-CN" altLang="en-US" sz="1250" dirty="0"/>
              <a:t>社交网络中的用户和他们之间的关系可以用图来表示，如友谊、关注、互动等。   </a:t>
            </a:r>
            <a:br>
              <a:rPr lang="de-DE" altLang="zh-CN" sz="1250" dirty="0"/>
            </a:br>
            <a:r>
              <a:rPr lang="en-US" altLang="zh-CN" sz="1250" dirty="0"/>
              <a:t>- </a:t>
            </a:r>
            <a:r>
              <a:rPr lang="zh-CN" altLang="en-US" sz="1250" dirty="0"/>
              <a:t>图论算法可以用于分析社交网络的结构、发现社区、预测用户行为等。</a:t>
            </a:r>
            <a:endParaRPr lang="en-US" altLang="zh-CN" sz="1250" dirty="0"/>
          </a:p>
          <a:p>
            <a:pPr marL="342900" indent="-342900">
              <a:buAutoNum type="arabicPeriod"/>
            </a:pPr>
            <a:r>
              <a:rPr lang="zh-CN" altLang="en-US" sz="1250" dirty="0"/>
              <a:t>路径规划和导航   </a:t>
            </a:r>
            <a:br>
              <a:rPr lang="de-DE" altLang="zh-CN" sz="1250" dirty="0"/>
            </a:br>
            <a:r>
              <a:rPr lang="en-US" altLang="zh-CN" sz="1250" dirty="0"/>
              <a:t>- </a:t>
            </a:r>
            <a:r>
              <a:rPr lang="zh-CN" altLang="en-US" sz="1250" dirty="0"/>
              <a:t>地图可以用图来表示，节点表示地点，边表示路径。   </a:t>
            </a:r>
            <a:br>
              <a:rPr lang="de-DE" altLang="zh-CN" sz="1250" dirty="0"/>
            </a:br>
            <a:r>
              <a:rPr lang="en-US" altLang="zh-CN" sz="1250" dirty="0"/>
              <a:t>- </a:t>
            </a:r>
            <a:r>
              <a:rPr lang="zh-CN" altLang="en-US" sz="1250" dirty="0"/>
              <a:t>图论算法如最短路径算法（如</a:t>
            </a:r>
            <a:r>
              <a:rPr lang="en-US" altLang="zh-CN" sz="1250" dirty="0"/>
              <a:t>Dijkstra</a:t>
            </a:r>
            <a:r>
              <a:rPr lang="zh-CN" altLang="en-US" sz="1250" dirty="0"/>
              <a:t>算法、</a:t>
            </a:r>
            <a:r>
              <a:rPr lang="en-US" altLang="zh-CN" sz="1250" dirty="0"/>
              <a:t>A*</a:t>
            </a:r>
            <a:r>
              <a:rPr lang="zh-CN" altLang="en-US" sz="1250" dirty="0"/>
              <a:t>算法）、最小生成树算法（如</a:t>
            </a:r>
            <a:r>
              <a:rPr lang="en-US" altLang="zh-CN" sz="1250" dirty="0"/>
              <a:t>Prim</a:t>
            </a:r>
            <a:r>
              <a:rPr lang="zh-CN" altLang="en-US" sz="1250" dirty="0"/>
              <a:t>算法、</a:t>
            </a:r>
            <a:r>
              <a:rPr lang="en-US" altLang="zh-CN" sz="1250" dirty="0"/>
              <a:t>Kruskal</a:t>
            </a:r>
            <a:r>
              <a:rPr lang="zh-CN" altLang="en-US" sz="1250" dirty="0"/>
              <a:t>算法）等被广泛应用于导航软件和地理信息系统中。</a:t>
            </a:r>
            <a:endParaRPr lang="en-US" altLang="zh-CN" sz="1250" dirty="0"/>
          </a:p>
          <a:p>
            <a:pPr marL="342900" indent="-342900">
              <a:buAutoNum type="arabicPeriod"/>
            </a:pPr>
            <a:r>
              <a:rPr lang="zh-CN" altLang="en-US" sz="1250" dirty="0"/>
              <a:t>网络流量优化   </a:t>
            </a:r>
            <a:br>
              <a:rPr lang="de-DE" altLang="zh-CN" sz="1250" dirty="0"/>
            </a:br>
            <a:r>
              <a:rPr lang="en-US" altLang="zh-CN" sz="1250" dirty="0"/>
              <a:t>- </a:t>
            </a:r>
            <a:r>
              <a:rPr lang="zh-CN" altLang="en-US" sz="1250" dirty="0"/>
              <a:t>图论可以用于分析和优化通信网络、电力网络、水流网络等。   </a:t>
            </a:r>
            <a:br>
              <a:rPr lang="de-DE" altLang="zh-CN" sz="1250" dirty="0"/>
            </a:br>
            <a:r>
              <a:rPr lang="en-US" altLang="zh-CN" sz="1250" dirty="0"/>
              <a:t>- </a:t>
            </a:r>
            <a:r>
              <a:rPr lang="zh-CN" altLang="en-US" sz="1250" dirty="0"/>
              <a:t>最大流问题和最小成本流问题是常见的网络流问题，有许多图论算法可以解决这些问题。</a:t>
            </a:r>
            <a:endParaRPr lang="en-US" altLang="zh-CN" sz="1250" dirty="0"/>
          </a:p>
          <a:p>
            <a:pPr marL="342900" indent="-342900">
              <a:buAutoNum type="arabicPeriod"/>
            </a:pPr>
            <a:r>
              <a:rPr lang="zh-CN" altLang="en-US" sz="1250" dirty="0"/>
              <a:t>数据库和搜索引擎   </a:t>
            </a:r>
            <a:br>
              <a:rPr lang="de-DE" altLang="zh-CN" sz="1250" dirty="0"/>
            </a:br>
            <a:r>
              <a:rPr lang="en-US" altLang="zh-CN" sz="1250" dirty="0"/>
              <a:t>- </a:t>
            </a:r>
            <a:r>
              <a:rPr lang="zh-CN" altLang="en-US" sz="1250" dirty="0"/>
              <a:t>数据库中的数据关系可以用图来表示，图数据库就是基于图的数据库管理系统。   </a:t>
            </a:r>
            <a:br>
              <a:rPr lang="de-DE" altLang="zh-CN" sz="1250" dirty="0"/>
            </a:br>
            <a:r>
              <a:rPr lang="en-US" altLang="zh-CN" sz="1250" dirty="0"/>
              <a:t>- </a:t>
            </a:r>
            <a:r>
              <a:rPr lang="zh-CN" altLang="en-US" sz="1250" dirty="0"/>
              <a:t>图搜索算法可以用于搜索引擎中的网页排名和相关性评分。</a:t>
            </a:r>
            <a:endParaRPr lang="en-US" altLang="zh-CN" sz="1250" dirty="0"/>
          </a:p>
          <a:p>
            <a:pPr marL="342900" indent="-342900">
              <a:buAutoNum type="arabicPeriod"/>
            </a:pPr>
            <a:r>
              <a:rPr lang="zh-CN" altLang="en-US" sz="1250" dirty="0"/>
              <a:t>编译器优化   </a:t>
            </a:r>
            <a:br>
              <a:rPr lang="de-DE" altLang="zh-CN" sz="1250" dirty="0"/>
            </a:br>
            <a:r>
              <a:rPr lang="en-US" altLang="zh-CN" sz="1250" dirty="0"/>
              <a:t>- </a:t>
            </a:r>
            <a:r>
              <a:rPr lang="zh-CN" altLang="en-US" sz="1250" dirty="0"/>
              <a:t>编译器可以将程序表示为控制流图（</a:t>
            </a:r>
            <a:r>
              <a:rPr lang="en-US" altLang="zh-CN" sz="1250" dirty="0"/>
              <a:t>Control Flow Graph</a:t>
            </a:r>
            <a:r>
              <a:rPr lang="zh-CN" altLang="en-US" sz="1250" dirty="0"/>
              <a:t>）和数据流图（</a:t>
            </a:r>
            <a:r>
              <a:rPr lang="en-US" altLang="zh-CN" sz="1250" dirty="0"/>
              <a:t>Data Flow Graph</a:t>
            </a:r>
            <a:r>
              <a:rPr lang="zh-CN" altLang="en-US" sz="1250" dirty="0"/>
              <a:t>）等。   </a:t>
            </a:r>
            <a:br>
              <a:rPr lang="de-DE" altLang="zh-CN" sz="1250" dirty="0"/>
            </a:br>
            <a:r>
              <a:rPr lang="en-US" altLang="zh-CN" sz="1250" dirty="0"/>
              <a:t>- </a:t>
            </a:r>
            <a:r>
              <a:rPr lang="zh-CN" altLang="en-US" sz="1250" dirty="0"/>
              <a:t>图论算法可以用于优化代码、查找死代码、进行程序分析等。</a:t>
            </a:r>
            <a:endParaRPr lang="en-US" altLang="zh-CN" sz="1250" dirty="0"/>
          </a:p>
          <a:p>
            <a:pPr marL="342900" indent="-342900">
              <a:buAutoNum type="arabicPeriod"/>
            </a:pPr>
            <a:r>
              <a:rPr lang="zh-CN" altLang="en-US" sz="1250" dirty="0"/>
              <a:t>生物信息学   </a:t>
            </a:r>
            <a:br>
              <a:rPr lang="de-DE" altLang="zh-CN" sz="1250" dirty="0"/>
            </a:br>
            <a:r>
              <a:rPr lang="en-US" altLang="zh-CN" sz="1250" dirty="0"/>
              <a:t>- </a:t>
            </a:r>
            <a:r>
              <a:rPr lang="zh-CN" altLang="en-US" sz="1250" dirty="0"/>
              <a:t>分子结构、基因关系等生物学数据可以用图来表示。   </a:t>
            </a:r>
            <a:br>
              <a:rPr lang="de-DE" altLang="zh-CN" sz="1250" dirty="0"/>
            </a:br>
            <a:r>
              <a:rPr lang="en-US" altLang="zh-CN" sz="1250" dirty="0"/>
              <a:t>- </a:t>
            </a:r>
            <a:r>
              <a:rPr lang="zh-CN" altLang="en-US" sz="1250" dirty="0"/>
              <a:t>图论在生物信息学中用于分析蛋白质相互作用网络、基因调控网络等。</a:t>
            </a:r>
            <a:endParaRPr lang="en-US" altLang="zh-CN" sz="1250" dirty="0"/>
          </a:p>
          <a:p>
            <a:pPr marL="342900" indent="-342900">
              <a:buAutoNum type="arabicPeriod"/>
            </a:pPr>
            <a:r>
              <a:rPr lang="zh-CN" altLang="en-US" sz="1250" dirty="0"/>
              <a:t>计算机网络   </a:t>
            </a:r>
            <a:br>
              <a:rPr lang="de-DE" altLang="zh-CN" sz="1250" dirty="0"/>
            </a:br>
            <a:r>
              <a:rPr lang="en-US" altLang="zh-CN" sz="1250" dirty="0"/>
              <a:t>- </a:t>
            </a:r>
            <a:r>
              <a:rPr lang="zh-CN" altLang="en-US" sz="1250" dirty="0"/>
              <a:t>计算机网络拓扑结构可以用图来表示，如路由器之间的连接关系。   </a:t>
            </a:r>
            <a:br>
              <a:rPr lang="de-DE" altLang="zh-CN" sz="1250" dirty="0"/>
            </a:br>
            <a:r>
              <a:rPr lang="en-US" altLang="zh-CN" sz="1250" dirty="0"/>
              <a:t>- </a:t>
            </a:r>
            <a:r>
              <a:rPr lang="zh-CN" altLang="en-US" sz="1250" dirty="0"/>
              <a:t>图论算法可以用于网络路由、拓扑排序、连通性分析等。</a:t>
            </a:r>
            <a:endParaRPr lang="en-US" altLang="zh-CN" sz="1250" dirty="0"/>
          </a:p>
          <a:p>
            <a:pPr marL="342900" indent="-342900">
              <a:buAutoNum type="arabicPeriod"/>
            </a:pPr>
            <a:r>
              <a:rPr lang="zh-CN" altLang="en-US" sz="1250" dirty="0"/>
              <a:t>人工智能和机器学习   </a:t>
            </a:r>
            <a:br>
              <a:rPr lang="de-DE" altLang="zh-CN" sz="1250" dirty="0"/>
            </a:br>
            <a:r>
              <a:rPr lang="en-US" altLang="zh-CN" sz="1250" dirty="0"/>
              <a:t>- </a:t>
            </a:r>
            <a:r>
              <a:rPr lang="zh-CN" altLang="en-US" sz="1250" dirty="0"/>
              <a:t>图神经网络（</a:t>
            </a:r>
            <a:r>
              <a:rPr lang="en-US" altLang="zh-CN" sz="1250" dirty="0"/>
              <a:t>Graph Neural Networks</a:t>
            </a:r>
            <a:r>
              <a:rPr lang="zh-CN" altLang="en-US" sz="1250" dirty="0"/>
              <a:t>）等模型在处理图数据上具有优势，用于节点分类、链接预测等任务。   </a:t>
            </a:r>
            <a:br>
              <a:rPr lang="de-DE" altLang="zh-CN" sz="1250" dirty="0"/>
            </a:br>
            <a:r>
              <a:rPr lang="en-US" altLang="zh-CN" sz="1250" dirty="0"/>
              <a:t>- </a:t>
            </a:r>
            <a:r>
              <a:rPr lang="zh-CN" altLang="en-US" sz="1250" dirty="0"/>
              <a:t>图论算法也被应用于图像分割、推荐系统、聚类分析等。</a:t>
            </a:r>
            <a:endParaRPr lang="de-DE" altLang="zh-CN" sz="1250" dirty="0"/>
          </a:p>
          <a:p>
            <a:r>
              <a:rPr lang="zh-CN" altLang="en-US" sz="1250" dirty="0"/>
              <a:t>这些只是计算机图论在实际应用中的一些例子，该领域的应用范围非常广泛，在许多不同的领域都有重要的应用和意义。</a:t>
            </a:r>
            <a:endParaRPr lang="en-US" sz="1250" dirty="0"/>
          </a:p>
        </p:txBody>
      </p:sp>
    </p:spTree>
    <p:extLst>
      <p:ext uri="{BB962C8B-B14F-4D97-AF65-F5344CB8AC3E}">
        <p14:creationId xmlns:p14="http://schemas.microsoft.com/office/powerpoint/2010/main" val="297295639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dirty="0"/>
              <a:t>图</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Graphs)</a:t>
            </a:r>
            <a:br>
              <a:rPr lang="en-US" sz="1800" dirty="0"/>
            </a:b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6" name="Textfeld 5">
            <a:extLst>
              <a:ext uri="{FF2B5EF4-FFF2-40B4-BE49-F238E27FC236}">
                <a16:creationId xmlns:a16="http://schemas.microsoft.com/office/drawing/2014/main" id="{49DE535F-F24E-11AF-AB70-A5D969A687C2}"/>
              </a:ext>
            </a:extLst>
          </p:cNvPr>
          <p:cNvSpPr txBox="1"/>
          <p:nvPr/>
        </p:nvSpPr>
        <p:spPr>
          <a:xfrm>
            <a:off x="169905" y="1901567"/>
            <a:ext cx="6106296" cy="369332"/>
          </a:xfrm>
          <a:prstGeom prst="rect">
            <a:avLst/>
          </a:prstGeom>
          <a:noFill/>
        </p:spPr>
        <p:txBody>
          <a:bodyPr wrap="square">
            <a:spAutoFit/>
          </a:bodyPr>
          <a:lstStyle/>
          <a:p>
            <a:r>
              <a:rPr lang="en-US" dirty="0" err="1"/>
              <a:t>邻接矩阵</a:t>
            </a:r>
            <a:endParaRPr lang="en-US" dirty="0"/>
          </a:p>
        </p:txBody>
      </p:sp>
      <p:pic>
        <p:nvPicPr>
          <p:cNvPr id="9" name="Grafik 8">
            <a:extLst>
              <a:ext uri="{FF2B5EF4-FFF2-40B4-BE49-F238E27FC236}">
                <a16:creationId xmlns:a16="http://schemas.microsoft.com/office/drawing/2014/main" id="{79CB2212-8243-AE4B-A1CD-6273E55AF8C9}"/>
              </a:ext>
            </a:extLst>
          </p:cNvPr>
          <p:cNvPicPr>
            <a:picLocks noChangeAspect="1"/>
          </p:cNvPicPr>
          <p:nvPr/>
        </p:nvPicPr>
        <p:blipFill>
          <a:blip r:embed="rId2"/>
          <a:stretch>
            <a:fillRect/>
          </a:stretch>
        </p:blipFill>
        <p:spPr>
          <a:xfrm>
            <a:off x="243424" y="2305346"/>
            <a:ext cx="3397700" cy="3314829"/>
          </a:xfrm>
          <a:prstGeom prst="rect">
            <a:avLst/>
          </a:prstGeom>
        </p:spPr>
      </p:pic>
      <p:sp>
        <p:nvSpPr>
          <p:cNvPr id="11" name="Textfeld 10">
            <a:extLst>
              <a:ext uri="{FF2B5EF4-FFF2-40B4-BE49-F238E27FC236}">
                <a16:creationId xmlns:a16="http://schemas.microsoft.com/office/drawing/2014/main" id="{019BF01B-F6B1-8EB2-C091-047FD1F931F4}"/>
              </a:ext>
            </a:extLst>
          </p:cNvPr>
          <p:cNvSpPr txBox="1"/>
          <p:nvPr/>
        </p:nvSpPr>
        <p:spPr>
          <a:xfrm>
            <a:off x="968976" y="5690402"/>
            <a:ext cx="6106296" cy="369332"/>
          </a:xfrm>
          <a:prstGeom prst="rect">
            <a:avLst/>
          </a:prstGeom>
          <a:noFill/>
        </p:spPr>
        <p:txBody>
          <a:bodyPr wrap="square">
            <a:spAutoFit/>
          </a:bodyPr>
          <a:lstStyle/>
          <a:p>
            <a:r>
              <a:rPr lang="en-US" dirty="0" err="1"/>
              <a:t>邻接矩阵示例</a:t>
            </a:r>
            <a:endParaRPr lang="en-US" dirty="0"/>
          </a:p>
        </p:txBody>
      </p:sp>
      <p:sp>
        <p:nvSpPr>
          <p:cNvPr id="13" name="Textfeld 12">
            <a:extLst>
              <a:ext uri="{FF2B5EF4-FFF2-40B4-BE49-F238E27FC236}">
                <a16:creationId xmlns:a16="http://schemas.microsoft.com/office/drawing/2014/main" id="{DFABECE5-F245-3A24-4EEC-1CB3EBCBDFA5}"/>
              </a:ext>
            </a:extLst>
          </p:cNvPr>
          <p:cNvSpPr txBox="1"/>
          <p:nvPr/>
        </p:nvSpPr>
        <p:spPr>
          <a:xfrm>
            <a:off x="3806911" y="2208433"/>
            <a:ext cx="7260624" cy="1200329"/>
          </a:xfrm>
          <a:prstGeom prst="rect">
            <a:avLst/>
          </a:prstGeom>
          <a:noFill/>
        </p:spPr>
        <p:txBody>
          <a:bodyPr wrap="square">
            <a:spAutoFit/>
          </a:bodyPr>
          <a:lstStyle/>
          <a:p>
            <a:r>
              <a:rPr lang="en-US" dirty="0" err="1"/>
              <a:t>邻接矩阵的优点是简单。对于小图来说，邻接矩阵可以清晰地展示哪些顶点是相连的。但是，图</a:t>
            </a:r>
            <a:r>
              <a:rPr lang="en-US" dirty="0"/>
              <a:t>  </a:t>
            </a:r>
            <a:r>
              <a:rPr lang="en-US" dirty="0" err="1"/>
              <a:t>中的绝大多数单元格是空的，我们称这种矩阵是“稀疏”的。对于存储稀疏数据来说，矩阵并不高效。事实上，要在</a:t>
            </a:r>
            <a:r>
              <a:rPr lang="en-US" dirty="0"/>
              <a:t> Python </a:t>
            </a:r>
            <a:r>
              <a:rPr lang="en-US" dirty="0" err="1"/>
              <a:t>中创建如图所示的矩阵结构并不容易</a:t>
            </a:r>
            <a:r>
              <a:rPr lang="en-US" dirty="0"/>
              <a:t>。</a:t>
            </a:r>
          </a:p>
        </p:txBody>
      </p:sp>
    </p:spTree>
    <p:extLst>
      <p:ext uri="{BB962C8B-B14F-4D97-AF65-F5344CB8AC3E}">
        <p14:creationId xmlns:p14="http://schemas.microsoft.com/office/powerpoint/2010/main" val="17364964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dirty="0"/>
              <a:t>图</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Graphs)</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6" name="Textfeld 5">
            <a:extLst>
              <a:ext uri="{FF2B5EF4-FFF2-40B4-BE49-F238E27FC236}">
                <a16:creationId xmlns:a16="http://schemas.microsoft.com/office/drawing/2014/main" id="{49DE535F-F24E-11AF-AB70-A5D969A687C2}"/>
              </a:ext>
            </a:extLst>
          </p:cNvPr>
          <p:cNvSpPr txBox="1"/>
          <p:nvPr/>
        </p:nvSpPr>
        <p:spPr>
          <a:xfrm>
            <a:off x="169905" y="1901567"/>
            <a:ext cx="6106296" cy="369332"/>
          </a:xfrm>
          <a:prstGeom prst="rect">
            <a:avLst/>
          </a:prstGeom>
          <a:noFill/>
        </p:spPr>
        <p:txBody>
          <a:bodyPr wrap="square">
            <a:spAutoFit/>
          </a:bodyPr>
          <a:lstStyle/>
          <a:p>
            <a:r>
              <a:rPr lang="zh-CN" altLang="en-US" dirty="0"/>
              <a:t>邻接表</a:t>
            </a:r>
            <a:endParaRPr lang="en-US" dirty="0"/>
          </a:p>
        </p:txBody>
      </p:sp>
      <p:sp>
        <p:nvSpPr>
          <p:cNvPr id="11" name="Textfeld 10">
            <a:extLst>
              <a:ext uri="{FF2B5EF4-FFF2-40B4-BE49-F238E27FC236}">
                <a16:creationId xmlns:a16="http://schemas.microsoft.com/office/drawing/2014/main" id="{019BF01B-F6B1-8EB2-C091-047FD1F931F4}"/>
              </a:ext>
            </a:extLst>
          </p:cNvPr>
          <p:cNvSpPr txBox="1"/>
          <p:nvPr/>
        </p:nvSpPr>
        <p:spPr>
          <a:xfrm>
            <a:off x="968976" y="5690402"/>
            <a:ext cx="6106296" cy="369332"/>
          </a:xfrm>
          <a:prstGeom prst="rect">
            <a:avLst/>
          </a:prstGeom>
          <a:noFill/>
        </p:spPr>
        <p:txBody>
          <a:bodyPr wrap="square">
            <a:spAutoFit/>
          </a:bodyPr>
          <a:lstStyle/>
          <a:p>
            <a:r>
              <a:rPr lang="zh-CN" altLang="en-US" dirty="0"/>
              <a:t>邻接表示例</a:t>
            </a:r>
            <a:endParaRPr lang="en-US" dirty="0"/>
          </a:p>
        </p:txBody>
      </p:sp>
      <p:sp>
        <p:nvSpPr>
          <p:cNvPr id="13" name="Textfeld 12">
            <a:extLst>
              <a:ext uri="{FF2B5EF4-FFF2-40B4-BE49-F238E27FC236}">
                <a16:creationId xmlns:a16="http://schemas.microsoft.com/office/drawing/2014/main" id="{DFABECE5-F245-3A24-4EEC-1CB3EBCBDFA5}"/>
              </a:ext>
            </a:extLst>
          </p:cNvPr>
          <p:cNvSpPr txBox="1"/>
          <p:nvPr/>
        </p:nvSpPr>
        <p:spPr>
          <a:xfrm>
            <a:off x="4663646" y="2337535"/>
            <a:ext cx="6342105" cy="646331"/>
          </a:xfrm>
          <a:prstGeom prst="rect">
            <a:avLst/>
          </a:prstGeom>
          <a:noFill/>
        </p:spPr>
        <p:txBody>
          <a:bodyPr wrap="square">
            <a:spAutoFit/>
          </a:bodyPr>
          <a:lstStyle/>
          <a:p>
            <a:r>
              <a:rPr lang="zh-CN" altLang="en-US" dirty="0"/>
              <a:t>邻接表的优点是能够紧凑地表示稀疏图。此外，邻接表也有助于方便地找到与某一个顶点相连的其他所有顶点。</a:t>
            </a:r>
            <a:endParaRPr lang="en-US" dirty="0"/>
          </a:p>
        </p:txBody>
      </p:sp>
      <p:pic>
        <p:nvPicPr>
          <p:cNvPr id="7" name="Grafik 6">
            <a:extLst>
              <a:ext uri="{FF2B5EF4-FFF2-40B4-BE49-F238E27FC236}">
                <a16:creationId xmlns:a16="http://schemas.microsoft.com/office/drawing/2014/main" id="{0F4E75DD-9702-E627-F524-58B487033069}"/>
              </a:ext>
            </a:extLst>
          </p:cNvPr>
          <p:cNvPicPr>
            <a:picLocks noChangeAspect="1"/>
          </p:cNvPicPr>
          <p:nvPr/>
        </p:nvPicPr>
        <p:blipFill>
          <a:blip r:embed="rId2"/>
          <a:stretch>
            <a:fillRect/>
          </a:stretch>
        </p:blipFill>
        <p:spPr>
          <a:xfrm>
            <a:off x="129319" y="2398470"/>
            <a:ext cx="3892805" cy="3260273"/>
          </a:xfrm>
          <a:prstGeom prst="rect">
            <a:avLst/>
          </a:prstGeom>
        </p:spPr>
      </p:pic>
    </p:spTree>
    <p:extLst>
      <p:ext uri="{BB962C8B-B14F-4D97-AF65-F5344CB8AC3E}">
        <p14:creationId xmlns:p14="http://schemas.microsoft.com/office/powerpoint/2010/main" val="9611275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dirty="0"/>
              <a:t>图</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Graphs)</a:t>
            </a:r>
            <a:br>
              <a:rPr lang="en-US" sz="1800" dirty="0"/>
            </a:br>
            <a:r>
              <a:rPr lang="zh-CN" altLang="en-US" sz="1800" dirty="0"/>
              <a:t>宽度优先搜索</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7" name="Textfeld 6">
            <a:extLst>
              <a:ext uri="{FF2B5EF4-FFF2-40B4-BE49-F238E27FC236}">
                <a16:creationId xmlns:a16="http://schemas.microsoft.com/office/drawing/2014/main" id="{DDB41A36-5D9D-F63F-00AC-3A2C0EBEE0D7}"/>
              </a:ext>
            </a:extLst>
          </p:cNvPr>
          <p:cNvSpPr txBox="1"/>
          <p:nvPr/>
        </p:nvSpPr>
        <p:spPr>
          <a:xfrm>
            <a:off x="557084" y="1906191"/>
            <a:ext cx="9921446" cy="646331"/>
          </a:xfrm>
          <a:prstGeom prst="rect">
            <a:avLst/>
          </a:prstGeom>
          <a:noFill/>
        </p:spPr>
        <p:txBody>
          <a:bodyPr wrap="square">
            <a:spAutoFit/>
          </a:bodyPr>
          <a:lstStyle/>
          <a:p>
            <a:r>
              <a:rPr lang="zh-CN" altLang="en-US" dirty="0"/>
              <a:t>词梯问题</a:t>
            </a:r>
            <a:r>
              <a:rPr lang="de-DE" altLang="zh-CN" dirty="0"/>
              <a:t>: </a:t>
            </a:r>
            <a:r>
              <a:rPr lang="zh-CN" altLang="en-US" dirty="0"/>
              <a:t>将单词 </a:t>
            </a:r>
            <a:r>
              <a:rPr lang="en-US" altLang="zh-CN" dirty="0"/>
              <a:t>FOOL </a:t>
            </a:r>
            <a:r>
              <a:rPr lang="zh-CN" altLang="en-US" dirty="0"/>
              <a:t>转换成 </a:t>
            </a:r>
            <a:r>
              <a:rPr lang="en-US" altLang="zh-CN" dirty="0"/>
              <a:t>SAGE</a:t>
            </a:r>
            <a:r>
              <a:rPr lang="zh-CN" altLang="en-US" dirty="0"/>
              <a:t>。在解决词梯问题时，必须每次只替换一个字母，并且每一步的结果都必须是一个单词，而不能是不存在的词。</a:t>
            </a:r>
            <a:endParaRPr lang="en-US" dirty="0"/>
          </a:p>
        </p:txBody>
      </p:sp>
      <p:pic>
        <p:nvPicPr>
          <p:cNvPr id="6" name="Grafik 5">
            <a:extLst>
              <a:ext uri="{FF2B5EF4-FFF2-40B4-BE49-F238E27FC236}">
                <a16:creationId xmlns:a16="http://schemas.microsoft.com/office/drawing/2014/main" id="{7E1C3CBB-73EB-BF09-A968-F23524453032}"/>
              </a:ext>
            </a:extLst>
          </p:cNvPr>
          <p:cNvPicPr>
            <a:picLocks noChangeAspect="1"/>
          </p:cNvPicPr>
          <p:nvPr/>
        </p:nvPicPr>
        <p:blipFill>
          <a:blip r:embed="rId2"/>
          <a:stretch>
            <a:fillRect/>
          </a:stretch>
        </p:blipFill>
        <p:spPr>
          <a:xfrm>
            <a:off x="772089" y="2775743"/>
            <a:ext cx="581183" cy="1929337"/>
          </a:xfrm>
          <a:prstGeom prst="rect">
            <a:avLst/>
          </a:prstGeom>
        </p:spPr>
      </p:pic>
      <p:pic>
        <p:nvPicPr>
          <p:cNvPr id="9" name="Grafik 8">
            <a:extLst>
              <a:ext uri="{FF2B5EF4-FFF2-40B4-BE49-F238E27FC236}">
                <a16:creationId xmlns:a16="http://schemas.microsoft.com/office/drawing/2014/main" id="{58569A35-A6AC-3D1F-95A2-C3CC506C15F2}"/>
              </a:ext>
            </a:extLst>
          </p:cNvPr>
          <p:cNvPicPr>
            <a:picLocks noChangeAspect="1"/>
          </p:cNvPicPr>
          <p:nvPr/>
        </p:nvPicPr>
        <p:blipFill>
          <a:blip r:embed="rId3"/>
          <a:stretch>
            <a:fillRect/>
          </a:stretch>
        </p:blipFill>
        <p:spPr>
          <a:xfrm>
            <a:off x="1746128" y="2648533"/>
            <a:ext cx="4463849" cy="2056548"/>
          </a:xfrm>
          <a:prstGeom prst="rect">
            <a:avLst/>
          </a:prstGeom>
        </p:spPr>
      </p:pic>
      <p:sp>
        <p:nvSpPr>
          <p:cNvPr id="11" name="Textfeld 10">
            <a:extLst>
              <a:ext uri="{FF2B5EF4-FFF2-40B4-BE49-F238E27FC236}">
                <a16:creationId xmlns:a16="http://schemas.microsoft.com/office/drawing/2014/main" id="{57BB438C-F136-81E4-D8AA-023916989493}"/>
              </a:ext>
            </a:extLst>
          </p:cNvPr>
          <p:cNvSpPr txBox="1"/>
          <p:nvPr/>
        </p:nvSpPr>
        <p:spPr>
          <a:xfrm>
            <a:off x="6883432" y="2977843"/>
            <a:ext cx="2723314" cy="369332"/>
          </a:xfrm>
          <a:prstGeom prst="rect">
            <a:avLst/>
          </a:prstGeom>
          <a:noFill/>
        </p:spPr>
        <p:txBody>
          <a:bodyPr wrap="square">
            <a:spAutoFit/>
          </a:bodyPr>
          <a:lstStyle/>
          <a:p>
            <a:r>
              <a:rPr lang="en-US" dirty="0" err="1"/>
              <a:t>时间复杂度为O</a:t>
            </a:r>
            <a:r>
              <a:rPr lang="en-US" dirty="0"/>
              <a:t>(n</a:t>
            </a:r>
            <a:r>
              <a:rPr lang="en-US" baseline="30000" dirty="0"/>
              <a:t>2</a:t>
            </a:r>
            <a:r>
              <a:rPr lang="en-US" dirty="0"/>
              <a:t>)</a:t>
            </a:r>
          </a:p>
        </p:txBody>
      </p:sp>
      <p:pic>
        <p:nvPicPr>
          <p:cNvPr id="13" name="Grafik 12">
            <a:extLst>
              <a:ext uri="{FF2B5EF4-FFF2-40B4-BE49-F238E27FC236}">
                <a16:creationId xmlns:a16="http://schemas.microsoft.com/office/drawing/2014/main" id="{52AF8E6E-01F3-AE6F-DD57-EE84BF462876}"/>
              </a:ext>
            </a:extLst>
          </p:cNvPr>
          <p:cNvPicPr>
            <a:picLocks noChangeAspect="1"/>
          </p:cNvPicPr>
          <p:nvPr/>
        </p:nvPicPr>
        <p:blipFill>
          <a:blip r:embed="rId4"/>
          <a:stretch>
            <a:fillRect/>
          </a:stretch>
        </p:blipFill>
        <p:spPr>
          <a:xfrm>
            <a:off x="2091300" y="4879931"/>
            <a:ext cx="3426507" cy="1802859"/>
          </a:xfrm>
          <a:prstGeom prst="rect">
            <a:avLst/>
          </a:prstGeom>
        </p:spPr>
      </p:pic>
      <p:cxnSp>
        <p:nvCxnSpPr>
          <p:cNvPr id="15" name="Gerader Verbinder 14">
            <a:extLst>
              <a:ext uri="{FF2B5EF4-FFF2-40B4-BE49-F238E27FC236}">
                <a16:creationId xmlns:a16="http://schemas.microsoft.com/office/drawing/2014/main" id="{7DAB692A-969F-845C-B0BD-823CF1351EB2}"/>
              </a:ext>
            </a:extLst>
          </p:cNvPr>
          <p:cNvCxnSpPr>
            <a:cxnSpLocks/>
          </p:cNvCxnSpPr>
          <p:nvPr/>
        </p:nvCxnSpPr>
        <p:spPr>
          <a:xfrm flipH="1">
            <a:off x="1944130" y="4794421"/>
            <a:ext cx="8015416"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Pfeil: nach unten 16">
            <a:extLst>
              <a:ext uri="{FF2B5EF4-FFF2-40B4-BE49-F238E27FC236}">
                <a16:creationId xmlns:a16="http://schemas.microsoft.com/office/drawing/2014/main" id="{257BD311-A1AC-DB9E-FCC9-F584BA3516C8}"/>
              </a:ext>
            </a:extLst>
          </p:cNvPr>
          <p:cNvSpPr/>
          <p:nvPr/>
        </p:nvSpPr>
        <p:spPr>
          <a:xfrm>
            <a:off x="4658497" y="4494872"/>
            <a:ext cx="160638" cy="42041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5599390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dirty="0"/>
              <a:t>图</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Graphs)</a:t>
            </a:r>
            <a:br>
              <a:rPr lang="en-US" sz="1800" dirty="0"/>
            </a:br>
            <a:r>
              <a:rPr lang="zh-CN" altLang="en-US" sz="1800" dirty="0"/>
              <a:t>宽度优先搜索</a:t>
            </a:r>
            <a:endParaRPr lang="de-DE" altLang="zh-CN" dirty="0"/>
          </a:p>
        </p:txBody>
      </p:sp>
      <p:sp>
        <p:nvSpPr>
          <p:cNvPr id="7" name="Textfeld 6">
            <a:extLst>
              <a:ext uri="{FF2B5EF4-FFF2-40B4-BE49-F238E27FC236}">
                <a16:creationId xmlns:a16="http://schemas.microsoft.com/office/drawing/2014/main" id="{DDB41A36-5D9D-F63F-00AC-3A2C0EBEE0D7}"/>
              </a:ext>
            </a:extLst>
          </p:cNvPr>
          <p:cNvSpPr txBox="1"/>
          <p:nvPr/>
        </p:nvSpPr>
        <p:spPr>
          <a:xfrm>
            <a:off x="-9783" y="1768613"/>
            <a:ext cx="11055179" cy="646331"/>
          </a:xfrm>
          <a:prstGeom prst="rect">
            <a:avLst/>
          </a:prstGeom>
          <a:noFill/>
        </p:spPr>
        <p:txBody>
          <a:bodyPr wrap="square">
            <a:spAutoFit/>
          </a:bodyPr>
          <a:lstStyle/>
          <a:p>
            <a:r>
              <a:rPr lang="zh-CN" altLang="en-US" dirty="0"/>
              <a:t>宽度优先搜索（</a:t>
            </a:r>
            <a:r>
              <a:rPr lang="en-US" altLang="zh-CN" dirty="0"/>
              <a:t>breadth first search</a:t>
            </a:r>
            <a:r>
              <a:rPr lang="zh-CN" altLang="en-US" dirty="0"/>
              <a:t>，以下简称 </a:t>
            </a:r>
            <a:r>
              <a:rPr lang="en-US" altLang="zh-CN" dirty="0"/>
              <a:t>BFS</a:t>
            </a:r>
            <a:r>
              <a:rPr lang="zh-CN" altLang="en-US" dirty="0"/>
              <a:t>）。</a:t>
            </a:r>
            <a:r>
              <a:rPr lang="en-US" altLang="zh-CN" dirty="0"/>
              <a:t>BFS </a:t>
            </a:r>
            <a:r>
              <a:rPr lang="zh-CN" altLang="en-US" dirty="0"/>
              <a:t>是最简单的图搜索算法之一，也是其他重要图算法的原型。</a:t>
            </a:r>
            <a:endParaRPr lang="en-US" dirty="0"/>
          </a:p>
        </p:txBody>
      </p:sp>
      <p:sp>
        <p:nvSpPr>
          <p:cNvPr id="5" name="Textfeld 4">
            <a:extLst>
              <a:ext uri="{FF2B5EF4-FFF2-40B4-BE49-F238E27FC236}">
                <a16:creationId xmlns:a16="http://schemas.microsoft.com/office/drawing/2014/main" id="{F4BB270F-BD56-3887-BD77-6C848D7FE372}"/>
              </a:ext>
            </a:extLst>
          </p:cNvPr>
          <p:cNvSpPr txBox="1"/>
          <p:nvPr/>
        </p:nvSpPr>
        <p:spPr>
          <a:xfrm>
            <a:off x="1" y="2414944"/>
            <a:ext cx="5999746" cy="3785652"/>
          </a:xfrm>
          <a:prstGeom prst="rect">
            <a:avLst/>
          </a:prstGeom>
          <a:noFill/>
        </p:spPr>
        <p:txBody>
          <a:bodyPr wrap="square">
            <a:spAutoFit/>
          </a:bodyPr>
          <a:lstStyle/>
          <a:p>
            <a:r>
              <a:rPr lang="en-US" sz="1600" dirty="0" err="1"/>
              <a:t>给定图</a:t>
            </a:r>
            <a:r>
              <a:rPr lang="en-US" sz="1600" dirty="0"/>
              <a:t> G </a:t>
            </a:r>
            <a:r>
              <a:rPr lang="en-US" sz="1600" dirty="0" err="1"/>
              <a:t>和起点</a:t>
            </a:r>
            <a:r>
              <a:rPr lang="en-US" sz="1600" dirty="0"/>
              <a:t> </a:t>
            </a:r>
            <a:r>
              <a:rPr lang="en-US" sz="1600" dirty="0" err="1"/>
              <a:t>s，BFS</a:t>
            </a:r>
            <a:r>
              <a:rPr lang="en-US" sz="1600" dirty="0"/>
              <a:t> </a:t>
            </a:r>
            <a:r>
              <a:rPr lang="en-US" sz="1600" dirty="0" err="1"/>
              <a:t>通过边来访问在</a:t>
            </a:r>
            <a:r>
              <a:rPr lang="en-US" sz="1600" dirty="0"/>
              <a:t> G </a:t>
            </a:r>
            <a:r>
              <a:rPr lang="en-US" sz="1600" dirty="0" err="1"/>
              <a:t>中与</a:t>
            </a:r>
            <a:r>
              <a:rPr lang="en-US" sz="1600" dirty="0"/>
              <a:t> s </a:t>
            </a:r>
            <a:r>
              <a:rPr lang="en-US" sz="1600" dirty="0" err="1"/>
              <a:t>之间存在路径的顶点。BFS</a:t>
            </a:r>
            <a:r>
              <a:rPr lang="en-US" sz="1600" dirty="0"/>
              <a:t> </a:t>
            </a:r>
            <a:r>
              <a:rPr lang="en-US" sz="1600" dirty="0" err="1"/>
              <a:t>的一个重要特性是，它会在访问完所有与</a:t>
            </a:r>
            <a:r>
              <a:rPr lang="en-US" sz="1600" dirty="0"/>
              <a:t> s </a:t>
            </a:r>
            <a:r>
              <a:rPr lang="en-US" sz="1600" dirty="0" err="1"/>
              <a:t>相距为</a:t>
            </a:r>
            <a:r>
              <a:rPr lang="en-US" sz="1600" dirty="0"/>
              <a:t> k </a:t>
            </a:r>
            <a:r>
              <a:rPr lang="en-US" sz="1600" dirty="0" err="1"/>
              <a:t>的顶点之后再去访问与</a:t>
            </a:r>
            <a:r>
              <a:rPr lang="en-US" sz="1600" dirty="0"/>
              <a:t> s </a:t>
            </a:r>
            <a:r>
              <a:rPr lang="en-US" sz="1600" dirty="0" err="1"/>
              <a:t>相距为</a:t>
            </a:r>
            <a:r>
              <a:rPr lang="en-US" sz="1600" dirty="0"/>
              <a:t> k+1 </a:t>
            </a:r>
            <a:r>
              <a:rPr lang="en-US" sz="1600" dirty="0" err="1"/>
              <a:t>的顶点。为了理解这种搜索行为，可以想象</a:t>
            </a:r>
            <a:r>
              <a:rPr lang="en-US" sz="1600" dirty="0"/>
              <a:t> BFS </a:t>
            </a:r>
            <a:r>
              <a:rPr lang="en-US" sz="1600" dirty="0" err="1"/>
              <a:t>以每次生成一层的方式构建一棵树</a:t>
            </a:r>
            <a:r>
              <a:rPr lang="en-US" sz="1600" dirty="0"/>
              <a:t>。</a:t>
            </a:r>
            <a:r>
              <a:rPr lang="zh-CN" altLang="en-US" sz="1600" dirty="0"/>
              <a:t>它会在访问任意一个孙节点之前将起点的所有子节点都添加进来。</a:t>
            </a:r>
            <a:endParaRPr lang="de-DE" altLang="zh-CN" sz="1600" dirty="0"/>
          </a:p>
          <a:p>
            <a:r>
              <a:rPr lang="en-US" sz="1600" dirty="0" err="1"/>
              <a:t>为了记录进度，BFS</a:t>
            </a:r>
            <a:r>
              <a:rPr lang="en-US" sz="1600" dirty="0"/>
              <a:t> </a:t>
            </a:r>
            <a:r>
              <a:rPr lang="en-US" sz="1600" dirty="0" err="1"/>
              <a:t>会将顶点标记成白色、灰色或黑色</a:t>
            </a:r>
            <a:r>
              <a:rPr lang="en-US" sz="1600" dirty="0"/>
              <a:t>。</a:t>
            </a:r>
          </a:p>
          <a:p>
            <a:r>
              <a:rPr lang="en-US" sz="1600" b="1" dirty="0" err="1"/>
              <a:t>白色</a:t>
            </a:r>
            <a:r>
              <a:rPr lang="en-US" sz="1600" dirty="0"/>
              <a:t>: </a:t>
            </a:r>
            <a:r>
              <a:rPr lang="en-US" sz="1600" dirty="0" err="1"/>
              <a:t>该顶点没有被访问过</a:t>
            </a:r>
            <a:r>
              <a:rPr lang="en-US" sz="1600" dirty="0"/>
              <a:t> 。 </a:t>
            </a:r>
            <a:r>
              <a:rPr lang="en-US" sz="1600" dirty="0" err="1"/>
              <a:t>在构建时，所有顶点都被初始化成白色</a:t>
            </a:r>
            <a:r>
              <a:rPr lang="en-US" sz="1600" dirty="0"/>
              <a:t>。</a:t>
            </a:r>
          </a:p>
          <a:p>
            <a:r>
              <a:rPr lang="en-US" sz="1600" b="1" dirty="0" err="1"/>
              <a:t>灰色</a:t>
            </a:r>
            <a:r>
              <a:rPr lang="en-US" sz="1600" dirty="0"/>
              <a:t>: </a:t>
            </a:r>
            <a:r>
              <a:rPr lang="en-US" sz="1600" dirty="0" err="1"/>
              <a:t>顶点第一次被访问</a:t>
            </a:r>
            <a:endParaRPr lang="en-US" sz="1600" dirty="0"/>
          </a:p>
          <a:p>
            <a:r>
              <a:rPr lang="en-US" sz="1600" b="1" dirty="0" err="1"/>
              <a:t>黑色</a:t>
            </a:r>
            <a:r>
              <a:rPr lang="en-US" sz="1600" dirty="0"/>
              <a:t>: </a:t>
            </a:r>
            <a:r>
              <a:rPr lang="en-US" sz="1600" dirty="0" err="1"/>
              <a:t>BFS完成对该顶点的访问</a:t>
            </a:r>
            <a:r>
              <a:rPr lang="en-US" sz="1600" dirty="0"/>
              <a:t>。</a:t>
            </a:r>
          </a:p>
          <a:p>
            <a:r>
              <a:rPr lang="zh-CN" altLang="en-US" sz="1600" dirty="0"/>
              <a:t>这意味着一旦顶点变为黑色，就没有白色顶点与之相连。灰色顶点仍然可能与一些白色顶点相连，这意味着还有额外的顶点可以访问。</a:t>
            </a:r>
            <a:endParaRPr lang="en-US" sz="1600" dirty="0"/>
          </a:p>
          <a:p>
            <a:r>
              <a:rPr lang="en-US" altLang="zh-CN" sz="1600" dirty="0"/>
              <a:t>BFS </a:t>
            </a:r>
            <a:r>
              <a:rPr lang="zh-CN" altLang="en-US" sz="1600" dirty="0"/>
              <a:t>使用 邻接表来表示图。它还使用 队列</a:t>
            </a:r>
            <a:r>
              <a:rPr lang="en-US" altLang="zh-CN" sz="1600" dirty="0"/>
              <a:t>Queue </a:t>
            </a:r>
            <a:r>
              <a:rPr lang="zh-CN" altLang="en-US" sz="1600" dirty="0"/>
              <a:t>来决定后续要访问的顶点</a:t>
            </a:r>
            <a:endParaRPr lang="en-US" sz="1600" dirty="0"/>
          </a:p>
        </p:txBody>
      </p:sp>
      <p:sp>
        <p:nvSpPr>
          <p:cNvPr id="10" name="Textfeld 9">
            <a:extLst>
              <a:ext uri="{FF2B5EF4-FFF2-40B4-BE49-F238E27FC236}">
                <a16:creationId xmlns:a16="http://schemas.microsoft.com/office/drawing/2014/main" id="{22D322BA-5D3B-B183-D83C-B1922C010669}"/>
              </a:ext>
            </a:extLst>
          </p:cNvPr>
          <p:cNvSpPr txBox="1"/>
          <p:nvPr/>
        </p:nvSpPr>
        <p:spPr>
          <a:xfrm>
            <a:off x="5911517" y="2630388"/>
            <a:ext cx="6132094" cy="2677656"/>
          </a:xfrm>
          <a:prstGeom prst="rect">
            <a:avLst/>
          </a:prstGeom>
          <a:noFill/>
        </p:spPr>
        <p:txBody>
          <a:bodyPr wrap="square">
            <a:spAutoFit/>
          </a:bodyPr>
          <a:lstStyle/>
          <a:p>
            <a:r>
              <a:rPr lang="en-US" sz="1200" b="0" dirty="0">
                <a:effectLst/>
                <a:latin typeface="Consolas" panose="020B0609020204030204" pitchFamily="49" charset="0"/>
              </a:rPr>
              <a:t>def </a:t>
            </a:r>
            <a:r>
              <a:rPr lang="en-US" sz="1200" b="0" dirty="0" err="1">
                <a:effectLst/>
                <a:latin typeface="Consolas" panose="020B0609020204030204" pitchFamily="49" charset="0"/>
              </a:rPr>
              <a:t>bfs</a:t>
            </a:r>
            <a:r>
              <a:rPr lang="en-US" sz="1200" b="0" dirty="0">
                <a:effectLst/>
                <a:latin typeface="Consolas" panose="020B0609020204030204" pitchFamily="49" charset="0"/>
              </a:rPr>
              <a:t>(g, start):</a:t>
            </a:r>
          </a:p>
          <a:p>
            <a:r>
              <a:rPr lang="en-US" sz="1200" b="0" dirty="0">
                <a:effectLst/>
                <a:latin typeface="Consolas" panose="020B0609020204030204" pitchFamily="49" charset="0"/>
              </a:rPr>
              <a:t>    </a:t>
            </a:r>
            <a:r>
              <a:rPr lang="en-US" sz="1200" b="0" dirty="0" err="1">
                <a:effectLst/>
                <a:latin typeface="Consolas" panose="020B0609020204030204" pitchFamily="49" charset="0"/>
              </a:rPr>
              <a:t>start.setDistance</a:t>
            </a:r>
            <a:r>
              <a:rPr lang="en-US" sz="1200" b="0" dirty="0">
                <a:effectLst/>
                <a:latin typeface="Consolas" panose="020B0609020204030204" pitchFamily="49" charset="0"/>
              </a:rPr>
              <a:t>(0)</a:t>
            </a:r>
          </a:p>
          <a:p>
            <a:r>
              <a:rPr lang="en-US" sz="1200" b="0" dirty="0">
                <a:effectLst/>
                <a:latin typeface="Consolas" panose="020B0609020204030204" pitchFamily="49" charset="0"/>
              </a:rPr>
              <a:t>    </a:t>
            </a:r>
            <a:r>
              <a:rPr lang="en-US" sz="1200" b="0" dirty="0" err="1">
                <a:effectLst/>
                <a:latin typeface="Consolas" panose="020B0609020204030204" pitchFamily="49" charset="0"/>
              </a:rPr>
              <a:t>start.setPred</a:t>
            </a:r>
            <a:r>
              <a:rPr lang="en-US" sz="1200" b="0" dirty="0">
                <a:effectLst/>
                <a:latin typeface="Consolas" panose="020B0609020204030204" pitchFamily="49" charset="0"/>
              </a:rPr>
              <a:t>(None)</a:t>
            </a:r>
          </a:p>
          <a:p>
            <a:r>
              <a:rPr lang="en-US" sz="1200" b="0" dirty="0">
                <a:effectLst/>
                <a:latin typeface="Consolas" panose="020B0609020204030204" pitchFamily="49" charset="0"/>
              </a:rPr>
              <a:t>    </a:t>
            </a:r>
            <a:r>
              <a:rPr lang="en-US" sz="1200" b="0" dirty="0" err="1">
                <a:effectLst/>
                <a:latin typeface="Consolas" panose="020B0609020204030204" pitchFamily="49" charset="0"/>
              </a:rPr>
              <a:t>vertQueue</a:t>
            </a:r>
            <a:r>
              <a:rPr lang="en-US" sz="1200" b="0" dirty="0">
                <a:effectLst/>
                <a:latin typeface="Consolas" panose="020B0609020204030204" pitchFamily="49" charset="0"/>
              </a:rPr>
              <a:t> = Queue()</a:t>
            </a:r>
          </a:p>
          <a:p>
            <a:r>
              <a:rPr lang="en-US" sz="1200" b="0" dirty="0">
                <a:effectLst/>
                <a:latin typeface="Consolas" panose="020B0609020204030204" pitchFamily="49" charset="0"/>
              </a:rPr>
              <a:t>    </a:t>
            </a:r>
            <a:r>
              <a:rPr lang="en-US" sz="1200" b="0" dirty="0" err="1">
                <a:effectLst/>
                <a:latin typeface="Consolas" panose="020B0609020204030204" pitchFamily="49" charset="0"/>
              </a:rPr>
              <a:t>vertQueue.enqueue</a:t>
            </a:r>
            <a:r>
              <a:rPr lang="en-US" sz="1200" b="0" dirty="0">
                <a:effectLst/>
                <a:latin typeface="Consolas" panose="020B0609020204030204" pitchFamily="49" charset="0"/>
              </a:rPr>
              <a:t>(start)</a:t>
            </a:r>
          </a:p>
          <a:p>
            <a:r>
              <a:rPr lang="en-US" sz="1200" b="0" dirty="0">
                <a:effectLst/>
                <a:latin typeface="Consolas" panose="020B0609020204030204" pitchFamily="49" charset="0"/>
              </a:rPr>
              <a:t>    while (</a:t>
            </a:r>
            <a:r>
              <a:rPr lang="en-US" sz="1200" b="0" dirty="0" err="1">
                <a:effectLst/>
                <a:latin typeface="Consolas" panose="020B0609020204030204" pitchFamily="49" charset="0"/>
              </a:rPr>
              <a:t>vertQueue.size</a:t>
            </a:r>
            <a:r>
              <a:rPr lang="en-US" sz="1200" b="0" dirty="0">
                <a:effectLst/>
                <a:latin typeface="Consolas" panose="020B0609020204030204" pitchFamily="49" charset="0"/>
              </a:rPr>
              <a:t>() &gt; 0):</a:t>
            </a:r>
          </a:p>
          <a:p>
            <a:r>
              <a:rPr lang="en-US" sz="1200" b="0" dirty="0">
                <a:effectLst/>
                <a:latin typeface="Consolas" panose="020B0609020204030204" pitchFamily="49" charset="0"/>
              </a:rPr>
              <a:t>        </a:t>
            </a:r>
            <a:r>
              <a:rPr lang="en-US" sz="1200" b="0" dirty="0" err="1">
                <a:effectLst/>
                <a:latin typeface="Consolas" panose="020B0609020204030204" pitchFamily="49" charset="0"/>
              </a:rPr>
              <a:t>currentVert</a:t>
            </a:r>
            <a:r>
              <a:rPr lang="en-US" sz="1200" b="0" dirty="0">
                <a:effectLst/>
                <a:latin typeface="Consolas" panose="020B0609020204030204" pitchFamily="49" charset="0"/>
              </a:rPr>
              <a:t> = </a:t>
            </a:r>
            <a:r>
              <a:rPr lang="en-US" sz="1200" b="0" dirty="0" err="1">
                <a:effectLst/>
                <a:latin typeface="Consolas" panose="020B0609020204030204" pitchFamily="49" charset="0"/>
              </a:rPr>
              <a:t>vertQueue.dequeue</a:t>
            </a:r>
            <a:r>
              <a:rPr lang="en-US" sz="1200" b="0" dirty="0">
                <a:effectLst/>
                <a:latin typeface="Consolas" panose="020B0609020204030204" pitchFamily="49" charset="0"/>
              </a:rPr>
              <a:t>()</a:t>
            </a:r>
          </a:p>
          <a:p>
            <a:r>
              <a:rPr lang="en-US" sz="1200" b="0" dirty="0">
                <a:effectLst/>
                <a:latin typeface="Consolas" panose="020B0609020204030204" pitchFamily="49" charset="0"/>
              </a:rPr>
              <a:t>        for </a:t>
            </a:r>
            <a:r>
              <a:rPr lang="en-US" sz="1200" b="0" dirty="0" err="1">
                <a:effectLst/>
                <a:latin typeface="Consolas" panose="020B0609020204030204" pitchFamily="49" charset="0"/>
              </a:rPr>
              <a:t>nbr</a:t>
            </a:r>
            <a:r>
              <a:rPr lang="en-US" sz="1200" b="0" dirty="0">
                <a:effectLst/>
                <a:latin typeface="Consolas" panose="020B0609020204030204" pitchFamily="49" charset="0"/>
              </a:rPr>
              <a:t> in </a:t>
            </a:r>
            <a:r>
              <a:rPr lang="en-US" sz="1200" b="0" dirty="0" err="1">
                <a:effectLst/>
                <a:latin typeface="Consolas" panose="020B0609020204030204" pitchFamily="49" charset="0"/>
              </a:rPr>
              <a:t>currentVert.getConnections</a:t>
            </a:r>
            <a:r>
              <a:rPr lang="en-US" sz="1200" b="0" dirty="0">
                <a:effectLst/>
                <a:latin typeface="Consolas" panose="020B0609020204030204" pitchFamily="49" charset="0"/>
              </a:rPr>
              <a:t>():</a:t>
            </a:r>
          </a:p>
          <a:p>
            <a:r>
              <a:rPr lang="en-US" sz="1200" b="0" dirty="0">
                <a:effectLst/>
                <a:latin typeface="Consolas" panose="020B0609020204030204" pitchFamily="49" charset="0"/>
              </a:rPr>
              <a:t>            if (</a:t>
            </a:r>
            <a:r>
              <a:rPr lang="en-US" sz="1200" b="0" dirty="0" err="1">
                <a:effectLst/>
                <a:latin typeface="Consolas" panose="020B0609020204030204" pitchFamily="49" charset="0"/>
              </a:rPr>
              <a:t>nbr.getColor</a:t>
            </a:r>
            <a:r>
              <a:rPr lang="en-US" sz="1200" b="0" dirty="0">
                <a:effectLst/>
                <a:latin typeface="Consolas" panose="020B0609020204030204" pitchFamily="49" charset="0"/>
              </a:rPr>
              <a:t>() == 'white'):</a:t>
            </a:r>
          </a:p>
          <a:p>
            <a:r>
              <a:rPr lang="en-US" sz="1200" b="0" dirty="0">
                <a:effectLst/>
                <a:latin typeface="Consolas" panose="020B0609020204030204" pitchFamily="49" charset="0"/>
              </a:rPr>
              <a:t>                </a:t>
            </a:r>
            <a:r>
              <a:rPr lang="en-US" sz="1200" b="0" dirty="0" err="1">
                <a:effectLst/>
                <a:latin typeface="Consolas" panose="020B0609020204030204" pitchFamily="49" charset="0"/>
              </a:rPr>
              <a:t>nbr.setColor</a:t>
            </a:r>
            <a:r>
              <a:rPr lang="en-US" sz="1200" b="0" dirty="0">
                <a:effectLst/>
                <a:latin typeface="Consolas" panose="020B0609020204030204" pitchFamily="49" charset="0"/>
              </a:rPr>
              <a:t>('gray')</a:t>
            </a:r>
          </a:p>
          <a:p>
            <a:r>
              <a:rPr lang="en-US" sz="1200" b="0" dirty="0">
                <a:effectLst/>
                <a:latin typeface="Consolas" panose="020B0609020204030204" pitchFamily="49" charset="0"/>
              </a:rPr>
              <a:t>                </a:t>
            </a:r>
            <a:r>
              <a:rPr lang="en-US" sz="1200" b="0" dirty="0" err="1">
                <a:effectLst/>
                <a:latin typeface="Consolas" panose="020B0609020204030204" pitchFamily="49" charset="0"/>
              </a:rPr>
              <a:t>nbr.setDistance</a:t>
            </a:r>
            <a:r>
              <a:rPr lang="en-US" sz="1200" b="0" dirty="0">
                <a:effectLst/>
                <a:latin typeface="Consolas" panose="020B0609020204030204" pitchFamily="49" charset="0"/>
              </a:rPr>
              <a:t>(</a:t>
            </a:r>
            <a:r>
              <a:rPr lang="en-US" sz="1200" b="0" dirty="0" err="1">
                <a:effectLst/>
                <a:latin typeface="Consolas" panose="020B0609020204030204" pitchFamily="49" charset="0"/>
              </a:rPr>
              <a:t>currentVert.getDistance</a:t>
            </a:r>
            <a:r>
              <a:rPr lang="en-US" sz="1200" b="0" dirty="0">
                <a:effectLst/>
                <a:latin typeface="Consolas" panose="020B0609020204030204" pitchFamily="49" charset="0"/>
              </a:rPr>
              <a:t>() + 1)</a:t>
            </a:r>
          </a:p>
          <a:p>
            <a:r>
              <a:rPr lang="en-US" sz="1200" b="0" dirty="0">
                <a:effectLst/>
                <a:latin typeface="Consolas" panose="020B0609020204030204" pitchFamily="49" charset="0"/>
              </a:rPr>
              <a:t>                </a:t>
            </a:r>
            <a:r>
              <a:rPr lang="en-US" sz="1200" b="0" dirty="0" err="1">
                <a:effectLst/>
                <a:latin typeface="Consolas" panose="020B0609020204030204" pitchFamily="49" charset="0"/>
              </a:rPr>
              <a:t>nbr.setPred</a:t>
            </a:r>
            <a:r>
              <a:rPr lang="en-US" sz="1200" b="0" dirty="0">
                <a:effectLst/>
                <a:latin typeface="Consolas" panose="020B0609020204030204" pitchFamily="49" charset="0"/>
              </a:rPr>
              <a:t>(</a:t>
            </a:r>
            <a:r>
              <a:rPr lang="en-US" sz="1200" b="0" dirty="0" err="1">
                <a:effectLst/>
                <a:latin typeface="Consolas" panose="020B0609020204030204" pitchFamily="49" charset="0"/>
              </a:rPr>
              <a:t>currentVert</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vertQueue.enqueue</a:t>
            </a:r>
            <a:r>
              <a:rPr lang="en-US" sz="1200" b="0" dirty="0">
                <a:effectLst/>
                <a:latin typeface="Consolas" panose="020B0609020204030204" pitchFamily="49" charset="0"/>
              </a:rPr>
              <a:t>(</a:t>
            </a:r>
            <a:r>
              <a:rPr lang="en-US" sz="1200" b="0" dirty="0" err="1">
                <a:effectLst/>
                <a:latin typeface="Consolas" panose="020B0609020204030204" pitchFamily="49" charset="0"/>
              </a:rPr>
              <a:t>nbr</a:t>
            </a:r>
            <a:r>
              <a:rPr lang="en-US" sz="1200" b="0" dirty="0">
                <a:effectLst/>
                <a:latin typeface="Consolas" panose="020B0609020204030204" pitchFamily="49" charset="0"/>
              </a:rPr>
              <a:t>)</a:t>
            </a:r>
          </a:p>
          <a:p>
            <a:r>
              <a:rPr lang="en-US" sz="1200" b="0" dirty="0">
                <a:effectLst/>
                <a:latin typeface="Consolas" panose="020B0609020204030204" pitchFamily="49" charset="0"/>
              </a:rPr>
              <a:t>        </a:t>
            </a:r>
            <a:r>
              <a:rPr lang="en-US" sz="1200" b="0" dirty="0" err="1">
                <a:effectLst/>
                <a:latin typeface="Consolas" panose="020B0609020204030204" pitchFamily="49" charset="0"/>
              </a:rPr>
              <a:t>currentVert.setColor</a:t>
            </a:r>
            <a:r>
              <a:rPr lang="en-US" sz="1200" b="0" dirty="0">
                <a:effectLst/>
                <a:latin typeface="Consolas" panose="020B0609020204030204" pitchFamily="49" charset="0"/>
              </a:rPr>
              <a:t>('black')</a:t>
            </a:r>
          </a:p>
        </p:txBody>
      </p:sp>
    </p:spTree>
    <p:extLst>
      <p:ext uri="{BB962C8B-B14F-4D97-AF65-F5344CB8AC3E}">
        <p14:creationId xmlns:p14="http://schemas.microsoft.com/office/powerpoint/2010/main" val="307361916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dirty="0"/>
              <a:t>图</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Graphs)</a:t>
            </a:r>
            <a:br>
              <a:rPr lang="en-US" sz="1800" dirty="0"/>
            </a:br>
            <a:r>
              <a:rPr lang="zh-CN" altLang="en-US" sz="1800" dirty="0"/>
              <a:t>宽度优先搜索</a:t>
            </a:r>
            <a:endParaRPr lang="de-DE" altLang="zh-CN" dirty="0"/>
          </a:p>
        </p:txBody>
      </p:sp>
      <p:sp>
        <p:nvSpPr>
          <p:cNvPr id="6" name="Textfeld 5">
            <a:extLst>
              <a:ext uri="{FF2B5EF4-FFF2-40B4-BE49-F238E27FC236}">
                <a16:creationId xmlns:a16="http://schemas.microsoft.com/office/drawing/2014/main" id="{2D4BDAC0-6840-30CC-D7AC-43C479484922}"/>
              </a:ext>
            </a:extLst>
          </p:cNvPr>
          <p:cNvSpPr txBox="1"/>
          <p:nvPr/>
        </p:nvSpPr>
        <p:spPr>
          <a:xfrm>
            <a:off x="115328" y="1893576"/>
            <a:ext cx="11055179" cy="2585323"/>
          </a:xfrm>
          <a:prstGeom prst="rect">
            <a:avLst/>
          </a:prstGeom>
          <a:noFill/>
        </p:spPr>
        <p:txBody>
          <a:bodyPr wrap="square">
            <a:spAutoFit/>
          </a:bodyPr>
          <a:lstStyle/>
          <a:p>
            <a:r>
              <a:rPr lang="en-US" dirty="0"/>
              <a:t>BFS </a:t>
            </a:r>
            <a:r>
              <a:rPr lang="en-US" dirty="0" err="1"/>
              <a:t>从起点</a:t>
            </a:r>
            <a:r>
              <a:rPr lang="en-US" dirty="0"/>
              <a:t> s </a:t>
            </a:r>
            <a:r>
              <a:rPr lang="en-US" dirty="0" err="1"/>
              <a:t>开始，将它标记为灰色，以表示正在访问它。另外两个变量，distance</a:t>
            </a:r>
            <a:r>
              <a:rPr lang="en-US" dirty="0"/>
              <a:t> </a:t>
            </a:r>
            <a:r>
              <a:rPr lang="en-US" dirty="0" err="1"/>
              <a:t>和predecessor，被分别初始化为</a:t>
            </a:r>
            <a:r>
              <a:rPr lang="en-US" dirty="0"/>
              <a:t> 0 和 </a:t>
            </a:r>
            <a:r>
              <a:rPr lang="en-US" dirty="0" err="1"/>
              <a:t>None。随后，start</a:t>
            </a:r>
            <a:r>
              <a:rPr lang="en-US" dirty="0"/>
              <a:t> </a:t>
            </a:r>
            <a:r>
              <a:rPr lang="en-US" dirty="0" err="1"/>
              <a:t>被放入</a:t>
            </a:r>
            <a:r>
              <a:rPr lang="en-US" dirty="0"/>
              <a:t> Queue 中。下一步是系统化地访问位于队列头部的顶点。我们通过遍历邻接表来访问新的顶点。在访问每一个新顶点时，都会检查它的颜色。如果是白色，说明顶点没有被访问过，那么就执行以下 4 步。</a:t>
            </a:r>
          </a:p>
          <a:p>
            <a:r>
              <a:rPr lang="en-US" dirty="0"/>
              <a:t>(1) </a:t>
            </a:r>
            <a:r>
              <a:rPr lang="en-US" dirty="0" err="1"/>
              <a:t>将新的未访问顶点</a:t>
            </a:r>
            <a:r>
              <a:rPr lang="en-US" dirty="0"/>
              <a:t> </a:t>
            </a:r>
            <a:r>
              <a:rPr lang="en-US" dirty="0" err="1"/>
              <a:t>nbr</a:t>
            </a:r>
            <a:r>
              <a:rPr lang="en-US" dirty="0"/>
              <a:t> </a:t>
            </a:r>
            <a:r>
              <a:rPr lang="en-US" dirty="0" err="1"/>
              <a:t>标记成灰色</a:t>
            </a:r>
            <a:r>
              <a:rPr lang="en-US" dirty="0"/>
              <a:t>。</a:t>
            </a:r>
          </a:p>
          <a:p>
            <a:r>
              <a:rPr lang="en-US" dirty="0"/>
              <a:t>(2) 将 </a:t>
            </a:r>
            <a:r>
              <a:rPr lang="en-US" dirty="0" err="1"/>
              <a:t>nbr</a:t>
            </a:r>
            <a:r>
              <a:rPr lang="en-US" dirty="0"/>
              <a:t> 的 predecessor </a:t>
            </a:r>
            <a:r>
              <a:rPr lang="en-US" dirty="0" err="1"/>
              <a:t>设置成当前顶点</a:t>
            </a:r>
            <a:r>
              <a:rPr lang="en-US" dirty="0"/>
              <a:t> </a:t>
            </a:r>
            <a:r>
              <a:rPr lang="en-US" dirty="0" err="1"/>
              <a:t>currentVert</a:t>
            </a:r>
            <a:r>
              <a:rPr lang="en-US" dirty="0"/>
              <a:t>。</a:t>
            </a:r>
          </a:p>
          <a:p>
            <a:r>
              <a:rPr lang="en-US" dirty="0"/>
              <a:t>(3) 将 </a:t>
            </a:r>
            <a:r>
              <a:rPr lang="en-US" dirty="0" err="1"/>
              <a:t>nbr</a:t>
            </a:r>
            <a:r>
              <a:rPr lang="en-US" dirty="0"/>
              <a:t> 的 distance </a:t>
            </a:r>
            <a:r>
              <a:rPr lang="en-US" dirty="0" err="1"/>
              <a:t>设置成到</a:t>
            </a:r>
            <a:r>
              <a:rPr lang="en-US" dirty="0"/>
              <a:t> </a:t>
            </a:r>
            <a:r>
              <a:rPr lang="en-US" dirty="0" err="1"/>
              <a:t>currentVert</a:t>
            </a:r>
            <a:r>
              <a:rPr lang="en-US" dirty="0"/>
              <a:t> 的 distance 加 1。</a:t>
            </a:r>
          </a:p>
          <a:p>
            <a:r>
              <a:rPr lang="en-US" dirty="0"/>
              <a:t>(4) 将 </a:t>
            </a:r>
            <a:r>
              <a:rPr lang="en-US" dirty="0" err="1"/>
              <a:t>nbr</a:t>
            </a:r>
            <a:r>
              <a:rPr lang="en-US" dirty="0"/>
              <a:t> </a:t>
            </a:r>
            <a:r>
              <a:rPr lang="en-US" dirty="0" err="1"/>
              <a:t>添加到队列的尾部。这样做为之后访问该顶点做好了准备。但是，要等到</a:t>
            </a:r>
            <a:endParaRPr lang="en-US" dirty="0"/>
          </a:p>
          <a:p>
            <a:r>
              <a:rPr lang="en-US" dirty="0" err="1"/>
              <a:t>currentVert</a:t>
            </a:r>
            <a:r>
              <a:rPr lang="en-US" dirty="0"/>
              <a:t> </a:t>
            </a:r>
            <a:r>
              <a:rPr lang="en-US" dirty="0" err="1"/>
              <a:t>邻接表中的所有其他顶点都被访问之后才能访问该顶点</a:t>
            </a:r>
            <a:r>
              <a:rPr lang="en-US" dirty="0"/>
              <a:t>。</a:t>
            </a:r>
          </a:p>
        </p:txBody>
      </p:sp>
    </p:spTree>
    <p:extLst>
      <p:ext uri="{BB962C8B-B14F-4D97-AF65-F5344CB8AC3E}">
        <p14:creationId xmlns:p14="http://schemas.microsoft.com/office/powerpoint/2010/main" val="283654688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dirty="0"/>
              <a:t>图</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Graphs)</a:t>
            </a:r>
            <a:br>
              <a:rPr lang="en-US" sz="1800" dirty="0"/>
            </a:br>
            <a:r>
              <a:rPr lang="zh-CN" altLang="en-US" sz="1800" dirty="0"/>
              <a:t>宽度优先搜索</a:t>
            </a:r>
            <a:endParaRPr lang="de-DE" altLang="zh-CN" dirty="0"/>
          </a:p>
        </p:txBody>
      </p:sp>
      <p:pic>
        <p:nvPicPr>
          <p:cNvPr id="5" name="Grafik 4">
            <a:extLst>
              <a:ext uri="{FF2B5EF4-FFF2-40B4-BE49-F238E27FC236}">
                <a16:creationId xmlns:a16="http://schemas.microsoft.com/office/drawing/2014/main" id="{9F1BE8E6-1EE0-BF1A-A4C2-C1B739E6168B}"/>
              </a:ext>
            </a:extLst>
          </p:cNvPr>
          <p:cNvPicPr>
            <a:picLocks noChangeAspect="1"/>
          </p:cNvPicPr>
          <p:nvPr/>
        </p:nvPicPr>
        <p:blipFill>
          <a:blip r:embed="rId2"/>
          <a:stretch>
            <a:fillRect/>
          </a:stretch>
        </p:blipFill>
        <p:spPr>
          <a:xfrm>
            <a:off x="284616" y="1754658"/>
            <a:ext cx="3044122" cy="2231787"/>
          </a:xfrm>
          <a:prstGeom prst="rect">
            <a:avLst/>
          </a:prstGeom>
        </p:spPr>
      </p:pic>
      <p:pic>
        <p:nvPicPr>
          <p:cNvPr id="8" name="Grafik 7">
            <a:extLst>
              <a:ext uri="{FF2B5EF4-FFF2-40B4-BE49-F238E27FC236}">
                <a16:creationId xmlns:a16="http://schemas.microsoft.com/office/drawing/2014/main" id="{AF663C09-343A-42DB-ADE4-4D9C71FA8D45}"/>
              </a:ext>
            </a:extLst>
          </p:cNvPr>
          <p:cNvPicPr>
            <a:picLocks noChangeAspect="1"/>
          </p:cNvPicPr>
          <p:nvPr/>
        </p:nvPicPr>
        <p:blipFill>
          <a:blip r:embed="rId3"/>
          <a:stretch>
            <a:fillRect/>
          </a:stretch>
        </p:blipFill>
        <p:spPr>
          <a:xfrm>
            <a:off x="6821988" y="267"/>
            <a:ext cx="4463849" cy="2056548"/>
          </a:xfrm>
          <a:prstGeom prst="rect">
            <a:avLst/>
          </a:prstGeom>
        </p:spPr>
      </p:pic>
      <p:pic>
        <p:nvPicPr>
          <p:cNvPr id="10" name="Grafik 9">
            <a:extLst>
              <a:ext uri="{FF2B5EF4-FFF2-40B4-BE49-F238E27FC236}">
                <a16:creationId xmlns:a16="http://schemas.microsoft.com/office/drawing/2014/main" id="{8DB84CFE-FB62-44B4-E910-9C53069E7469}"/>
              </a:ext>
            </a:extLst>
          </p:cNvPr>
          <p:cNvPicPr>
            <a:picLocks noChangeAspect="1"/>
          </p:cNvPicPr>
          <p:nvPr/>
        </p:nvPicPr>
        <p:blipFill>
          <a:blip r:embed="rId4"/>
          <a:stretch>
            <a:fillRect/>
          </a:stretch>
        </p:blipFill>
        <p:spPr>
          <a:xfrm>
            <a:off x="386183" y="4056162"/>
            <a:ext cx="3044121" cy="2732119"/>
          </a:xfrm>
          <a:prstGeom prst="rect">
            <a:avLst/>
          </a:prstGeom>
        </p:spPr>
      </p:pic>
      <p:pic>
        <p:nvPicPr>
          <p:cNvPr id="12" name="Grafik 11">
            <a:extLst>
              <a:ext uri="{FF2B5EF4-FFF2-40B4-BE49-F238E27FC236}">
                <a16:creationId xmlns:a16="http://schemas.microsoft.com/office/drawing/2014/main" id="{837E7826-3CCF-22BD-B2C3-CDACE798FDC0}"/>
              </a:ext>
            </a:extLst>
          </p:cNvPr>
          <p:cNvPicPr>
            <a:picLocks noChangeAspect="1"/>
          </p:cNvPicPr>
          <p:nvPr/>
        </p:nvPicPr>
        <p:blipFill>
          <a:blip r:embed="rId5"/>
          <a:stretch>
            <a:fillRect/>
          </a:stretch>
        </p:blipFill>
        <p:spPr>
          <a:xfrm>
            <a:off x="4823041" y="2376224"/>
            <a:ext cx="6347895" cy="3860207"/>
          </a:xfrm>
          <a:prstGeom prst="rect">
            <a:avLst/>
          </a:prstGeom>
        </p:spPr>
      </p:pic>
    </p:spTree>
    <p:extLst>
      <p:ext uri="{BB962C8B-B14F-4D97-AF65-F5344CB8AC3E}">
        <p14:creationId xmlns:p14="http://schemas.microsoft.com/office/powerpoint/2010/main" val="77809381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dirty="0"/>
              <a:t>图</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Graphs)</a:t>
            </a:r>
            <a:br>
              <a:rPr lang="en-US" sz="1800" dirty="0"/>
            </a:br>
            <a:r>
              <a:rPr lang="zh-CN" altLang="en-US" sz="1800" dirty="0"/>
              <a:t>深度优先搜索</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7" name="Textfeld 6">
            <a:extLst>
              <a:ext uri="{FF2B5EF4-FFF2-40B4-BE49-F238E27FC236}">
                <a16:creationId xmlns:a16="http://schemas.microsoft.com/office/drawing/2014/main" id="{DDB41A36-5D9D-F63F-00AC-3A2C0EBEE0D7}"/>
              </a:ext>
            </a:extLst>
          </p:cNvPr>
          <p:cNvSpPr txBox="1"/>
          <p:nvPr/>
        </p:nvSpPr>
        <p:spPr>
          <a:xfrm>
            <a:off x="557084" y="1906191"/>
            <a:ext cx="6106296" cy="923330"/>
          </a:xfrm>
          <a:prstGeom prst="rect">
            <a:avLst/>
          </a:prstGeom>
          <a:noFill/>
        </p:spPr>
        <p:txBody>
          <a:bodyPr wrap="square">
            <a:spAutoFit/>
          </a:bodyPr>
          <a:lstStyle/>
          <a:p>
            <a:r>
              <a:rPr lang="zh-CN" altLang="en-US" dirty="0"/>
              <a:t>实现</a:t>
            </a:r>
            <a:endParaRPr lang="en-US" altLang="zh-CN" dirty="0"/>
          </a:p>
          <a:p>
            <a:endParaRPr lang="en-US" dirty="0"/>
          </a:p>
          <a:p>
            <a:endParaRPr lang="en-US" dirty="0"/>
          </a:p>
        </p:txBody>
      </p:sp>
    </p:spTree>
    <p:extLst>
      <p:ext uri="{BB962C8B-B14F-4D97-AF65-F5344CB8AC3E}">
        <p14:creationId xmlns:p14="http://schemas.microsoft.com/office/powerpoint/2010/main" val="303598940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dirty="0"/>
              <a:t>图</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Graphs)</a:t>
            </a:r>
            <a:br>
              <a:rPr lang="en-US" sz="1800" dirty="0"/>
            </a:br>
            <a:r>
              <a:rPr lang="zh-CN" altLang="en-US" sz="1800" dirty="0"/>
              <a:t>拓扑排序</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7" name="Textfeld 6">
            <a:extLst>
              <a:ext uri="{FF2B5EF4-FFF2-40B4-BE49-F238E27FC236}">
                <a16:creationId xmlns:a16="http://schemas.microsoft.com/office/drawing/2014/main" id="{DDB41A36-5D9D-F63F-00AC-3A2C0EBEE0D7}"/>
              </a:ext>
            </a:extLst>
          </p:cNvPr>
          <p:cNvSpPr txBox="1"/>
          <p:nvPr/>
        </p:nvSpPr>
        <p:spPr>
          <a:xfrm>
            <a:off x="557084" y="1906191"/>
            <a:ext cx="6106296" cy="923330"/>
          </a:xfrm>
          <a:prstGeom prst="rect">
            <a:avLst/>
          </a:prstGeom>
          <a:noFill/>
        </p:spPr>
        <p:txBody>
          <a:bodyPr wrap="square">
            <a:spAutoFit/>
          </a:bodyPr>
          <a:lstStyle/>
          <a:p>
            <a:r>
              <a:rPr lang="zh-CN" altLang="en-US" dirty="0"/>
              <a:t>实现</a:t>
            </a:r>
            <a:endParaRPr lang="en-US" altLang="zh-CN" dirty="0"/>
          </a:p>
          <a:p>
            <a:endParaRPr lang="en-US" dirty="0"/>
          </a:p>
          <a:p>
            <a:endParaRPr lang="en-US" dirty="0"/>
          </a:p>
        </p:txBody>
      </p:sp>
    </p:spTree>
    <p:extLst>
      <p:ext uri="{BB962C8B-B14F-4D97-AF65-F5344CB8AC3E}">
        <p14:creationId xmlns:p14="http://schemas.microsoft.com/office/powerpoint/2010/main" val="27704914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4DFAB45A-CBD9-296C-7DC7-34137F7E99A1}"/>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lstStyle/>
          <a:p>
            <a:pPr lvl="1"/>
            <a:r>
              <a:rPr lang="zh-CN" altLang="en-US" dirty="0"/>
              <a:t>线性表</a:t>
            </a:r>
            <a:r>
              <a:rPr lang="de-DE" altLang="zh-CN" dirty="0"/>
              <a:t>/</a:t>
            </a:r>
            <a:r>
              <a:rPr lang="zh-CN" altLang="en-US" dirty="0"/>
              <a:t>列表（</a:t>
            </a:r>
            <a:r>
              <a:rPr lang="en-US" altLang="zh-CN" dirty="0"/>
              <a:t>List</a:t>
            </a:r>
            <a:r>
              <a:rPr lang="zh-CN" altLang="en-US" dirty="0"/>
              <a:t>）：</a:t>
            </a:r>
            <a:br>
              <a:rPr lang="de-DE" altLang="zh-CN" dirty="0"/>
            </a:br>
            <a:r>
              <a:rPr lang="zh-CN" altLang="en-US" dirty="0"/>
              <a:t>零个或多个数据元素的有限序列</a:t>
            </a:r>
            <a:endParaRPr lang="de-DE" altLang="zh-CN" dirty="0"/>
          </a:p>
        </p:txBody>
      </p:sp>
      <p:sp>
        <p:nvSpPr>
          <p:cNvPr id="6" name="Textfeld 5">
            <a:extLst>
              <a:ext uri="{FF2B5EF4-FFF2-40B4-BE49-F238E27FC236}">
                <a16:creationId xmlns:a16="http://schemas.microsoft.com/office/drawing/2014/main" id="{276C69A3-808C-81D5-3FEB-D6F957C0BBEA}"/>
              </a:ext>
            </a:extLst>
          </p:cNvPr>
          <p:cNvSpPr txBox="1"/>
          <p:nvPr/>
        </p:nvSpPr>
        <p:spPr>
          <a:xfrm>
            <a:off x="404347" y="1913240"/>
            <a:ext cx="10350535" cy="3416320"/>
          </a:xfrm>
          <a:prstGeom prst="rect">
            <a:avLst/>
          </a:prstGeom>
          <a:noFill/>
        </p:spPr>
        <p:txBody>
          <a:bodyPr wrap="square" rtlCol="0">
            <a:spAutoFit/>
          </a:bodyPr>
          <a:lstStyle/>
          <a:p>
            <a:r>
              <a:rPr lang="en-US" altLang="zh-CN" sz="1200" dirty="0"/>
              <a:t>ADT </a:t>
            </a:r>
            <a:r>
              <a:rPr lang="zh-CN" altLang="en-US" sz="1200" dirty="0"/>
              <a:t>线性表</a:t>
            </a:r>
            <a:r>
              <a:rPr lang="en-US" altLang="zh-CN" sz="1200" dirty="0"/>
              <a:t>(List)</a:t>
            </a:r>
          </a:p>
          <a:p>
            <a:r>
              <a:rPr lang="en-US" altLang="zh-CN" sz="1200" dirty="0"/>
              <a:t>Data</a:t>
            </a:r>
          </a:p>
          <a:p>
            <a:pPr lvl="1"/>
            <a:r>
              <a:rPr lang="zh-CN" altLang="en-US" sz="1200" dirty="0"/>
              <a:t>线性表的数据对象集合为</a:t>
            </a:r>
            <a:r>
              <a:rPr lang="en-US" altLang="zh-CN" sz="1200" dirty="0"/>
              <a:t>{a1, a2, ......, an}</a:t>
            </a:r>
            <a:r>
              <a:rPr lang="zh-CN" altLang="en-US" sz="1200" dirty="0"/>
              <a:t>。</a:t>
            </a:r>
          </a:p>
          <a:p>
            <a:pPr lvl="1"/>
            <a:r>
              <a:rPr lang="zh-CN" altLang="en-US" sz="1200" dirty="0"/>
              <a:t>其中，除第一个元素</a:t>
            </a:r>
            <a:r>
              <a:rPr lang="en-US" altLang="zh-CN" sz="1200" dirty="0"/>
              <a:t>a1</a:t>
            </a:r>
            <a:r>
              <a:rPr lang="zh-CN" altLang="en-US" sz="1200" dirty="0"/>
              <a:t>外，每一个元素有且只有一个直接前驱元素，</a:t>
            </a:r>
          </a:p>
          <a:p>
            <a:pPr lvl="1"/>
            <a:r>
              <a:rPr lang="zh-CN" altLang="en-US" sz="1200" dirty="0"/>
              <a:t>除了最后一个元素</a:t>
            </a:r>
            <a:r>
              <a:rPr lang="en-US" altLang="zh-CN" sz="1200" dirty="0"/>
              <a:t>an</a:t>
            </a:r>
            <a:r>
              <a:rPr lang="zh-CN" altLang="en-US" sz="1200" dirty="0"/>
              <a:t>外，每一个元素有且只有一个直接后继元素。</a:t>
            </a:r>
          </a:p>
          <a:p>
            <a:pPr lvl="1"/>
            <a:r>
              <a:rPr lang="zh-CN" altLang="en-US" sz="1200" dirty="0"/>
              <a:t>数据元素之间的关系是一对一的关系。</a:t>
            </a:r>
          </a:p>
          <a:p>
            <a:r>
              <a:rPr lang="en-US" altLang="zh-CN" sz="1200" dirty="0"/>
              <a:t>Operation</a:t>
            </a:r>
          </a:p>
          <a:p>
            <a:pPr lvl="1"/>
            <a:r>
              <a:rPr lang="en-US" altLang="zh-CN" sz="1200" dirty="0"/>
              <a:t>List() 			</a:t>
            </a:r>
            <a:r>
              <a:rPr lang="zh-CN" altLang="en-US" sz="1200" dirty="0"/>
              <a:t>创建一个空列表。它不需要参数，且会返回一个空列表。</a:t>
            </a:r>
          </a:p>
          <a:p>
            <a:pPr lvl="1"/>
            <a:r>
              <a:rPr lang="en-US" altLang="zh-CN" sz="1200" dirty="0"/>
              <a:t>add(item) 		</a:t>
            </a:r>
            <a:r>
              <a:rPr lang="zh-CN" altLang="en-US" sz="1200" dirty="0"/>
              <a:t>假设元素 </a:t>
            </a:r>
            <a:r>
              <a:rPr lang="en-US" altLang="zh-CN" sz="1200" dirty="0"/>
              <a:t>item </a:t>
            </a:r>
            <a:r>
              <a:rPr lang="zh-CN" altLang="en-US" sz="1200" dirty="0"/>
              <a:t>之前不在列表中，并向其中在</a:t>
            </a:r>
            <a:r>
              <a:rPr lang="zh-CN" altLang="en-US" sz="1200" b="1" dirty="0"/>
              <a:t>列表的开始位置</a:t>
            </a:r>
            <a:r>
              <a:rPr lang="zh-CN" altLang="en-US" sz="1200" dirty="0"/>
              <a:t>添加 </a:t>
            </a:r>
            <a:r>
              <a:rPr lang="en-US" altLang="zh-CN" sz="1200" dirty="0"/>
              <a:t>item</a:t>
            </a:r>
            <a:r>
              <a:rPr lang="zh-CN" altLang="en-US" sz="1200" dirty="0"/>
              <a:t>。它接受一个元素作为参数，无返回值。</a:t>
            </a:r>
          </a:p>
          <a:p>
            <a:pPr lvl="1"/>
            <a:r>
              <a:rPr lang="en-US" altLang="zh-CN" sz="1200" dirty="0"/>
              <a:t>remove(item)	</a:t>
            </a:r>
            <a:r>
              <a:rPr lang="zh-CN" altLang="en-US" sz="1200" dirty="0"/>
              <a:t>假设元素 </a:t>
            </a:r>
            <a:r>
              <a:rPr lang="en-US" altLang="zh-CN" sz="1200" dirty="0"/>
              <a:t>item </a:t>
            </a:r>
            <a:r>
              <a:rPr lang="zh-CN" altLang="en-US" sz="1200" dirty="0"/>
              <a:t>已经在列表中，并从其中移除 </a:t>
            </a:r>
            <a:r>
              <a:rPr lang="en-US" altLang="zh-CN" sz="1200" dirty="0"/>
              <a:t>item</a:t>
            </a:r>
            <a:r>
              <a:rPr lang="zh-CN" altLang="en-US" sz="1200" dirty="0"/>
              <a:t>。它接受一个元素作为参数，并且修改列表。</a:t>
            </a:r>
          </a:p>
          <a:p>
            <a:pPr lvl="1"/>
            <a:r>
              <a:rPr lang="en-US" altLang="zh-CN" sz="1200" dirty="0"/>
              <a:t>search(item)		</a:t>
            </a:r>
            <a:r>
              <a:rPr lang="zh-CN" altLang="en-US" sz="1200" dirty="0"/>
              <a:t>在列表中搜索元素 </a:t>
            </a:r>
            <a:r>
              <a:rPr lang="en-US" altLang="zh-CN" sz="1200" dirty="0"/>
              <a:t>item</a:t>
            </a:r>
            <a:r>
              <a:rPr lang="zh-CN" altLang="en-US" sz="1200" dirty="0"/>
              <a:t>。它接受一个元素作为参数，并且返回布尔值。</a:t>
            </a:r>
          </a:p>
          <a:p>
            <a:pPr lvl="1"/>
            <a:r>
              <a:rPr lang="en-US" altLang="zh-CN" sz="1200" dirty="0" err="1"/>
              <a:t>isEmpty</a:t>
            </a:r>
            <a:r>
              <a:rPr lang="en-US" altLang="zh-CN" sz="1200" dirty="0"/>
              <a:t>()		</a:t>
            </a:r>
            <a:r>
              <a:rPr lang="zh-CN" altLang="en-US" sz="1200" dirty="0"/>
              <a:t>检查列表是否为空。它不需要参数，并且返回布尔值。</a:t>
            </a:r>
          </a:p>
          <a:p>
            <a:pPr lvl="1"/>
            <a:r>
              <a:rPr lang="en-US" altLang="zh-CN" sz="1200" dirty="0"/>
              <a:t>length()		</a:t>
            </a:r>
            <a:r>
              <a:rPr lang="zh-CN" altLang="en-US" sz="1200" dirty="0"/>
              <a:t>返回列表中元素的个数。它不需要参数，并且返回一个整数。</a:t>
            </a:r>
          </a:p>
          <a:p>
            <a:pPr lvl="1"/>
            <a:r>
              <a:rPr lang="en-US" altLang="zh-CN" sz="1200" dirty="0"/>
              <a:t>append(item)	</a:t>
            </a:r>
            <a:r>
              <a:rPr lang="zh-CN" altLang="en-US" sz="1200" dirty="0"/>
              <a:t>假设元素 </a:t>
            </a:r>
            <a:r>
              <a:rPr lang="en-US" altLang="zh-CN" sz="1200" dirty="0"/>
              <a:t>item </a:t>
            </a:r>
            <a:r>
              <a:rPr lang="zh-CN" altLang="en-US" sz="1200" dirty="0"/>
              <a:t>之前不在列表中，并在</a:t>
            </a:r>
            <a:r>
              <a:rPr lang="zh-CN" altLang="en-US" sz="1200" b="1" dirty="0"/>
              <a:t>列表的最后位置</a:t>
            </a:r>
            <a:r>
              <a:rPr lang="zh-CN" altLang="en-US" sz="1200" dirty="0"/>
              <a:t>添加 </a:t>
            </a:r>
            <a:r>
              <a:rPr lang="en-US" altLang="zh-CN" sz="1200" dirty="0"/>
              <a:t>item</a:t>
            </a:r>
            <a:r>
              <a:rPr lang="zh-CN" altLang="en-US" sz="1200" dirty="0"/>
              <a:t>。它接受一个元素作为参数，无返回值。</a:t>
            </a:r>
          </a:p>
          <a:p>
            <a:pPr lvl="1"/>
            <a:r>
              <a:rPr lang="en-US" altLang="zh-CN" sz="1200" dirty="0"/>
              <a:t>index(item)		</a:t>
            </a:r>
            <a:r>
              <a:rPr lang="zh-CN" altLang="en-US" sz="1200" dirty="0"/>
              <a:t>假设元素 </a:t>
            </a:r>
            <a:r>
              <a:rPr lang="en-US" altLang="zh-CN" sz="1200" dirty="0"/>
              <a:t>item </a:t>
            </a:r>
            <a:r>
              <a:rPr lang="zh-CN" altLang="en-US" sz="1200" dirty="0"/>
              <a:t>已经在列表中，并返回该元素在列表中的位置。它接受一个元素作为参数，并且返回该元素的下标。</a:t>
            </a:r>
          </a:p>
          <a:p>
            <a:pPr lvl="1"/>
            <a:r>
              <a:rPr lang="en-US" altLang="zh-CN" sz="1200" dirty="0"/>
              <a:t>insert(pos, item)	</a:t>
            </a:r>
            <a:r>
              <a:rPr lang="zh-CN" altLang="en-US" sz="1200" dirty="0"/>
              <a:t>假设元素 </a:t>
            </a:r>
            <a:r>
              <a:rPr lang="en-US" altLang="zh-CN" sz="1200" dirty="0"/>
              <a:t>item </a:t>
            </a:r>
            <a:r>
              <a:rPr lang="zh-CN" altLang="en-US" sz="1200" dirty="0"/>
              <a:t>之前不在列表中，同时假设 </a:t>
            </a:r>
            <a:r>
              <a:rPr lang="en-US" altLang="zh-CN" sz="1200" dirty="0"/>
              <a:t>pos </a:t>
            </a:r>
            <a:r>
              <a:rPr lang="zh-CN" altLang="en-US" sz="1200" dirty="0"/>
              <a:t>是合理的值，并在位置 </a:t>
            </a:r>
            <a:r>
              <a:rPr lang="en-US" altLang="zh-CN" sz="1200" dirty="0"/>
              <a:t>pos </a:t>
            </a:r>
            <a:r>
              <a:rPr lang="zh-CN" altLang="en-US" sz="1200" dirty="0"/>
              <a:t>处添加元素 </a:t>
            </a:r>
            <a:r>
              <a:rPr lang="en-US" altLang="zh-CN" sz="1200" dirty="0"/>
              <a:t>item</a:t>
            </a:r>
            <a:r>
              <a:rPr lang="zh-CN" altLang="en-US" sz="1200" dirty="0"/>
              <a:t>。它接受两个参数，无返回值。</a:t>
            </a:r>
          </a:p>
          <a:p>
            <a:pPr lvl="1"/>
            <a:r>
              <a:rPr lang="en-US" altLang="zh-CN" sz="1200" dirty="0"/>
              <a:t>pop()			</a:t>
            </a:r>
            <a:r>
              <a:rPr lang="zh-CN" altLang="en-US" sz="1200" dirty="0"/>
              <a:t>假设列表不为空，并移除列表中的最后一个元素。它不需要参数，且会返回一个元素</a:t>
            </a:r>
            <a:endParaRPr lang="en-US" altLang="zh-CN" sz="1200" dirty="0"/>
          </a:p>
          <a:p>
            <a:pPr lvl="1"/>
            <a:r>
              <a:rPr lang="en-US" altLang="zh-CN" sz="1200" dirty="0"/>
              <a:t>pop(pos)		</a:t>
            </a:r>
            <a:r>
              <a:rPr lang="zh-CN" altLang="en-US" sz="1200" dirty="0"/>
              <a:t>假设在指定位置 </a:t>
            </a:r>
            <a:r>
              <a:rPr lang="en-US" altLang="zh-CN" sz="1200" dirty="0"/>
              <a:t>pos </a:t>
            </a:r>
            <a:r>
              <a:rPr lang="zh-CN" altLang="en-US" sz="1200" dirty="0"/>
              <a:t>存在元素，并移除该位置上的元素。它接受位置参数，且会返回一个元素。</a:t>
            </a:r>
            <a:endParaRPr lang="en-US" sz="1200" dirty="0"/>
          </a:p>
        </p:txBody>
      </p:sp>
      <p:sp>
        <p:nvSpPr>
          <p:cNvPr id="10" name="Textfeld 9">
            <a:extLst>
              <a:ext uri="{FF2B5EF4-FFF2-40B4-BE49-F238E27FC236}">
                <a16:creationId xmlns:a16="http://schemas.microsoft.com/office/drawing/2014/main" id="{852F35DC-8E01-2774-694E-3062D6C0A6C1}"/>
              </a:ext>
            </a:extLst>
          </p:cNvPr>
          <p:cNvSpPr txBox="1"/>
          <p:nvPr/>
        </p:nvSpPr>
        <p:spPr>
          <a:xfrm>
            <a:off x="506027" y="5593960"/>
            <a:ext cx="10147177" cy="923330"/>
          </a:xfrm>
          <a:prstGeom prst="rect">
            <a:avLst/>
          </a:prstGeom>
          <a:noFill/>
        </p:spPr>
        <p:txBody>
          <a:bodyPr wrap="square">
            <a:spAutoFit/>
          </a:bodyPr>
          <a:lstStyle/>
          <a:p>
            <a:r>
              <a:rPr lang="en-US" dirty="0"/>
              <a:t>在C语言中，没有内置类似于Python中的list的动态数组类型。C语言是一种相对低级的编程语言，它提供了更基础的数据结构，例如数组。在C中，你可以使用数组来存储一系列相同类型的元素，但数组的大小在创建时通常是固定的，而且对于动态增长的需求，需要手动管理内存。</a:t>
            </a:r>
          </a:p>
        </p:txBody>
      </p:sp>
    </p:spTree>
    <p:extLst>
      <p:ext uri="{BB962C8B-B14F-4D97-AF65-F5344CB8AC3E}">
        <p14:creationId xmlns:p14="http://schemas.microsoft.com/office/powerpoint/2010/main" val="49999052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dirty="0"/>
              <a:t>图</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Graphs)</a:t>
            </a:r>
            <a:br>
              <a:rPr lang="en-US" sz="1800" dirty="0"/>
            </a:br>
            <a:r>
              <a:rPr lang="zh-CN" altLang="en-US" sz="1800" dirty="0"/>
              <a:t>强连通单元</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7" name="Textfeld 6">
            <a:extLst>
              <a:ext uri="{FF2B5EF4-FFF2-40B4-BE49-F238E27FC236}">
                <a16:creationId xmlns:a16="http://schemas.microsoft.com/office/drawing/2014/main" id="{DDB41A36-5D9D-F63F-00AC-3A2C0EBEE0D7}"/>
              </a:ext>
            </a:extLst>
          </p:cNvPr>
          <p:cNvSpPr txBox="1"/>
          <p:nvPr/>
        </p:nvSpPr>
        <p:spPr>
          <a:xfrm>
            <a:off x="557084" y="1906191"/>
            <a:ext cx="6106296" cy="923330"/>
          </a:xfrm>
          <a:prstGeom prst="rect">
            <a:avLst/>
          </a:prstGeom>
          <a:noFill/>
        </p:spPr>
        <p:txBody>
          <a:bodyPr wrap="square">
            <a:spAutoFit/>
          </a:bodyPr>
          <a:lstStyle/>
          <a:p>
            <a:r>
              <a:rPr lang="zh-CN" altLang="en-US" dirty="0"/>
              <a:t>实现</a:t>
            </a:r>
            <a:endParaRPr lang="en-US" altLang="zh-CN" dirty="0"/>
          </a:p>
          <a:p>
            <a:endParaRPr lang="en-US" dirty="0"/>
          </a:p>
          <a:p>
            <a:endParaRPr lang="en-US" dirty="0"/>
          </a:p>
        </p:txBody>
      </p:sp>
    </p:spTree>
    <p:extLst>
      <p:ext uri="{BB962C8B-B14F-4D97-AF65-F5344CB8AC3E}">
        <p14:creationId xmlns:p14="http://schemas.microsoft.com/office/powerpoint/2010/main" val="81137051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775A268F-973B-1F5A-FFA9-3157E128D05D}"/>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normAutofit/>
          </a:bodyPr>
          <a:lstStyle/>
          <a:p>
            <a:pPr lvl="1"/>
            <a:r>
              <a:rPr lang="zh-CN" altLang="en-US" sz="1800" dirty="0"/>
              <a:t>图</a:t>
            </a:r>
            <a:br>
              <a:rPr lang="zh-CN" altLang="en-US" sz="1800" dirty="0"/>
            </a:br>
            <a:r>
              <a:rPr lang="en-US" altLang="zh-CN" sz="1800" b="0" strike="noStrike" spc="-1" dirty="0">
                <a:solidFill>
                  <a:srgbClr val="000000"/>
                </a:solidFill>
                <a:latin typeface="Century Schoolbook"/>
              </a:rPr>
              <a:t>(</a:t>
            </a:r>
            <a:r>
              <a:rPr lang="en-US" sz="1800" b="0" strike="noStrike" spc="-1" dirty="0">
                <a:solidFill>
                  <a:srgbClr val="000000"/>
                </a:solidFill>
                <a:latin typeface="Century Schoolbook"/>
              </a:rPr>
              <a:t>Graphs)</a:t>
            </a:r>
            <a:br>
              <a:rPr lang="en-US" sz="1800" dirty="0"/>
            </a:br>
            <a:r>
              <a:rPr lang="zh-CN" altLang="en-US" sz="1800" dirty="0"/>
              <a:t>最短路径问题</a:t>
            </a:r>
            <a:endParaRPr lang="de-DE" altLang="zh-CN" dirty="0"/>
          </a:p>
        </p:txBody>
      </p:sp>
      <p:sp>
        <p:nvSpPr>
          <p:cNvPr id="3" name="Rechteck 3">
            <a:extLst>
              <a:ext uri="{FF2B5EF4-FFF2-40B4-BE49-F238E27FC236}">
                <a16:creationId xmlns:a16="http://schemas.microsoft.com/office/drawing/2014/main" id="{D4D97D3F-F07C-5E33-2E53-7EDE3559CF10}"/>
              </a:ext>
            </a:extLst>
          </p:cNvPr>
          <p:cNvSpPr/>
          <p:nvPr/>
        </p:nvSpPr>
        <p:spPr>
          <a:xfrm>
            <a:off x="0" y="1754640"/>
            <a:ext cx="11285640" cy="5103000"/>
          </a:xfrm>
          <a:prstGeom prst="rect">
            <a:avLst/>
          </a:prstGeom>
          <a:solidFill>
            <a:srgbClr val="F0F0F0"/>
          </a:solidFill>
          <a:ln>
            <a:solidFill>
              <a:srgbClr val="F0F0F0"/>
            </a:solidFill>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entury Schoolbook"/>
            </a:endParaRPr>
          </a:p>
        </p:txBody>
      </p:sp>
      <p:sp>
        <p:nvSpPr>
          <p:cNvPr id="7" name="Textfeld 6">
            <a:extLst>
              <a:ext uri="{FF2B5EF4-FFF2-40B4-BE49-F238E27FC236}">
                <a16:creationId xmlns:a16="http://schemas.microsoft.com/office/drawing/2014/main" id="{DDB41A36-5D9D-F63F-00AC-3A2C0EBEE0D7}"/>
              </a:ext>
            </a:extLst>
          </p:cNvPr>
          <p:cNvSpPr txBox="1"/>
          <p:nvPr/>
        </p:nvSpPr>
        <p:spPr>
          <a:xfrm>
            <a:off x="557084" y="1906191"/>
            <a:ext cx="6106296" cy="923330"/>
          </a:xfrm>
          <a:prstGeom prst="rect">
            <a:avLst/>
          </a:prstGeom>
          <a:noFill/>
        </p:spPr>
        <p:txBody>
          <a:bodyPr wrap="square">
            <a:spAutoFit/>
          </a:bodyPr>
          <a:lstStyle/>
          <a:p>
            <a:r>
              <a:rPr lang="zh-CN" altLang="en-US" dirty="0"/>
              <a:t>实现</a:t>
            </a:r>
            <a:endParaRPr lang="en-US" altLang="zh-CN" dirty="0"/>
          </a:p>
          <a:p>
            <a:endParaRPr lang="en-US" dirty="0"/>
          </a:p>
          <a:p>
            <a:endParaRPr lang="en-US" dirty="0"/>
          </a:p>
        </p:txBody>
      </p:sp>
    </p:spTree>
    <p:extLst>
      <p:ext uri="{BB962C8B-B14F-4D97-AF65-F5344CB8AC3E}">
        <p14:creationId xmlns:p14="http://schemas.microsoft.com/office/powerpoint/2010/main" val="18096831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9DF51E62-DC0A-2519-8356-F83DF8122CFB}"/>
              </a:ext>
            </a:extLst>
          </p:cNvPr>
          <p:cNvSpPr/>
          <p:nvPr/>
        </p:nvSpPr>
        <p:spPr>
          <a:xfrm>
            <a:off x="0" y="1754658"/>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lstStyle/>
          <a:p>
            <a:pPr lvl="1"/>
            <a:r>
              <a:rPr lang="zh-CN" altLang="en-US" dirty="0"/>
              <a:t>实现无序列表：</a:t>
            </a:r>
            <a:br>
              <a:rPr lang="de-DE" altLang="zh-CN" dirty="0"/>
            </a:br>
            <a:r>
              <a:rPr lang="zh-CN" altLang="en-US" dirty="0"/>
              <a:t>链表</a:t>
            </a:r>
            <a:endParaRPr lang="de-DE" altLang="zh-CN" dirty="0"/>
          </a:p>
        </p:txBody>
      </p:sp>
      <p:sp>
        <p:nvSpPr>
          <p:cNvPr id="5" name="Textfeld 4">
            <a:extLst>
              <a:ext uri="{FF2B5EF4-FFF2-40B4-BE49-F238E27FC236}">
                <a16:creationId xmlns:a16="http://schemas.microsoft.com/office/drawing/2014/main" id="{B1317E79-B8B4-CAEB-8C73-62CC89EC9339}"/>
              </a:ext>
            </a:extLst>
          </p:cNvPr>
          <p:cNvSpPr txBox="1"/>
          <p:nvPr/>
        </p:nvSpPr>
        <p:spPr>
          <a:xfrm>
            <a:off x="337750" y="1925762"/>
            <a:ext cx="10315453" cy="1477328"/>
          </a:xfrm>
          <a:prstGeom prst="rect">
            <a:avLst/>
          </a:prstGeom>
          <a:noFill/>
        </p:spPr>
        <p:txBody>
          <a:bodyPr wrap="square">
            <a:spAutoFit/>
          </a:bodyPr>
          <a:lstStyle/>
          <a:p>
            <a:r>
              <a:rPr lang="en-US" dirty="0" err="1"/>
              <a:t>无序列表（unordered</a:t>
            </a:r>
            <a:r>
              <a:rPr lang="en-US" dirty="0"/>
              <a:t> list）是基于节点集合来构建的，每一个节点都通过显式的引用指向下一个节点。只要知道第一个节点的位置（第一个节点包含第一个元素），</a:t>
            </a:r>
            <a:r>
              <a:rPr lang="en-US" dirty="0" err="1"/>
              <a:t>其后的每一个元素都能通过下一个引用找到。因此，UnorderedList</a:t>
            </a:r>
            <a:r>
              <a:rPr lang="en-US" dirty="0"/>
              <a:t> </a:t>
            </a:r>
            <a:r>
              <a:rPr lang="en-US" dirty="0" err="1"/>
              <a:t>类必须包含指向第一个节点的引用</a:t>
            </a:r>
            <a:r>
              <a:rPr lang="en-US" dirty="0"/>
              <a:t>.</a:t>
            </a:r>
          </a:p>
          <a:p>
            <a:r>
              <a:rPr lang="zh-CN" altLang="en-US" dirty="0"/>
              <a:t>如果要访问链表中间的任何一个元素节点都需要从第一个节点开始。</a:t>
            </a:r>
            <a:endParaRPr lang="en-US" dirty="0"/>
          </a:p>
          <a:p>
            <a:endParaRPr lang="en-US" dirty="0"/>
          </a:p>
        </p:txBody>
      </p:sp>
      <p:pic>
        <p:nvPicPr>
          <p:cNvPr id="7" name="Grafik 6">
            <a:extLst>
              <a:ext uri="{FF2B5EF4-FFF2-40B4-BE49-F238E27FC236}">
                <a16:creationId xmlns:a16="http://schemas.microsoft.com/office/drawing/2014/main" id="{2E2AC77C-A46B-2FB4-059F-5880D9EF78E6}"/>
              </a:ext>
            </a:extLst>
          </p:cNvPr>
          <p:cNvPicPr>
            <a:picLocks noChangeAspect="1"/>
          </p:cNvPicPr>
          <p:nvPr/>
        </p:nvPicPr>
        <p:blipFill>
          <a:blip r:embed="rId2"/>
          <a:stretch>
            <a:fillRect/>
          </a:stretch>
        </p:blipFill>
        <p:spPr>
          <a:xfrm>
            <a:off x="494666" y="3083532"/>
            <a:ext cx="3706233" cy="1795951"/>
          </a:xfrm>
          <a:prstGeom prst="rect">
            <a:avLst/>
          </a:prstGeom>
        </p:spPr>
      </p:pic>
      <p:sp>
        <p:nvSpPr>
          <p:cNvPr id="9" name="Textfeld 8">
            <a:extLst>
              <a:ext uri="{FF2B5EF4-FFF2-40B4-BE49-F238E27FC236}">
                <a16:creationId xmlns:a16="http://schemas.microsoft.com/office/drawing/2014/main" id="{00566943-5928-5BAC-1DBC-3B87FC2E2D5A}"/>
              </a:ext>
            </a:extLst>
          </p:cNvPr>
          <p:cNvSpPr txBox="1"/>
          <p:nvPr/>
        </p:nvSpPr>
        <p:spPr>
          <a:xfrm>
            <a:off x="7947174" y="4660677"/>
            <a:ext cx="2628243" cy="276999"/>
          </a:xfrm>
          <a:prstGeom prst="rect">
            <a:avLst/>
          </a:prstGeom>
          <a:noFill/>
        </p:spPr>
        <p:txBody>
          <a:bodyPr wrap="square">
            <a:spAutoFit/>
          </a:bodyPr>
          <a:lstStyle/>
          <a:p>
            <a:r>
              <a:rPr lang="en-US" sz="1200" dirty="0" err="1"/>
              <a:t>接地符号代表指向</a:t>
            </a:r>
            <a:r>
              <a:rPr lang="en-US" sz="1200" dirty="0"/>
              <a:t> None </a:t>
            </a:r>
            <a:r>
              <a:rPr lang="en-US" sz="1200" dirty="0" err="1"/>
              <a:t>的引用</a:t>
            </a:r>
            <a:endParaRPr lang="en-US" sz="1200" dirty="0"/>
          </a:p>
        </p:txBody>
      </p:sp>
      <p:sp>
        <p:nvSpPr>
          <p:cNvPr id="6" name="Textfeld 5">
            <a:extLst>
              <a:ext uri="{FF2B5EF4-FFF2-40B4-BE49-F238E27FC236}">
                <a16:creationId xmlns:a16="http://schemas.microsoft.com/office/drawing/2014/main" id="{0FEE0E56-7D17-B894-DBAD-E3D658E74A87}"/>
              </a:ext>
            </a:extLst>
          </p:cNvPr>
          <p:cNvSpPr txBox="1"/>
          <p:nvPr/>
        </p:nvSpPr>
        <p:spPr>
          <a:xfrm>
            <a:off x="5022779" y="3168649"/>
            <a:ext cx="2846610" cy="2308324"/>
          </a:xfrm>
          <a:prstGeom prst="rect">
            <a:avLst/>
          </a:prstGeom>
          <a:noFill/>
        </p:spPr>
        <p:txBody>
          <a:bodyPr wrap="square">
            <a:spAutoFit/>
          </a:bodyPr>
          <a:lstStyle/>
          <a:p>
            <a:r>
              <a:rPr lang="en-US" sz="1200" dirty="0"/>
              <a:t>class </a:t>
            </a:r>
            <a:r>
              <a:rPr lang="en-US" sz="1200" b="1" dirty="0"/>
              <a:t>Node</a:t>
            </a:r>
            <a:r>
              <a:rPr lang="en-US" sz="1200" dirty="0"/>
              <a:t>:</a:t>
            </a:r>
          </a:p>
          <a:p>
            <a:pPr lvl="1"/>
            <a:r>
              <a:rPr lang="en-US" sz="1200" dirty="0"/>
              <a:t>def __</a:t>
            </a:r>
            <a:r>
              <a:rPr lang="en-US" sz="1200" dirty="0" err="1"/>
              <a:t>init</a:t>
            </a:r>
            <a:r>
              <a:rPr lang="en-US" sz="1200" dirty="0"/>
              <a:t>__(self, </a:t>
            </a:r>
            <a:r>
              <a:rPr lang="en-US" sz="1200" dirty="0" err="1"/>
              <a:t>initdata</a:t>
            </a:r>
            <a:r>
              <a:rPr lang="en-US" sz="1200" dirty="0"/>
              <a:t>):</a:t>
            </a:r>
          </a:p>
          <a:p>
            <a:pPr lvl="2"/>
            <a:r>
              <a:rPr lang="en-US" sz="1200" dirty="0" err="1"/>
              <a:t>self.data</a:t>
            </a:r>
            <a:r>
              <a:rPr lang="en-US" sz="1200" dirty="0"/>
              <a:t> = </a:t>
            </a:r>
            <a:r>
              <a:rPr lang="en-US" sz="1200" dirty="0" err="1"/>
              <a:t>initdata</a:t>
            </a:r>
            <a:endParaRPr lang="en-US" sz="1200" dirty="0"/>
          </a:p>
          <a:p>
            <a:pPr lvl="2"/>
            <a:r>
              <a:rPr lang="en-US" sz="1200" dirty="0" err="1"/>
              <a:t>self.next</a:t>
            </a:r>
            <a:r>
              <a:rPr lang="en-US" sz="1200" dirty="0"/>
              <a:t> = None</a:t>
            </a:r>
          </a:p>
          <a:p>
            <a:pPr lvl="1"/>
            <a:r>
              <a:rPr lang="en-US" sz="1200" dirty="0"/>
              <a:t>def </a:t>
            </a:r>
            <a:r>
              <a:rPr lang="en-US" sz="1200" dirty="0" err="1"/>
              <a:t>getData</a:t>
            </a:r>
            <a:r>
              <a:rPr lang="en-US" sz="1200" dirty="0"/>
              <a:t>(self):</a:t>
            </a:r>
          </a:p>
          <a:p>
            <a:pPr lvl="2"/>
            <a:r>
              <a:rPr lang="en-US" sz="1200" dirty="0"/>
              <a:t>return </a:t>
            </a:r>
            <a:r>
              <a:rPr lang="en-US" sz="1200" dirty="0" err="1"/>
              <a:t>self.data</a:t>
            </a:r>
            <a:endParaRPr lang="en-US" sz="1200" dirty="0"/>
          </a:p>
          <a:p>
            <a:pPr lvl="1"/>
            <a:r>
              <a:rPr lang="en-US" sz="1200" dirty="0"/>
              <a:t>def </a:t>
            </a:r>
            <a:r>
              <a:rPr lang="en-US" sz="1200" dirty="0" err="1"/>
              <a:t>getNext</a:t>
            </a:r>
            <a:r>
              <a:rPr lang="en-US" sz="1200" dirty="0"/>
              <a:t>(self):</a:t>
            </a:r>
          </a:p>
          <a:p>
            <a:pPr lvl="1"/>
            <a:r>
              <a:rPr lang="en-US" sz="1200" dirty="0"/>
              <a:t>	return </a:t>
            </a:r>
            <a:r>
              <a:rPr lang="en-US" sz="1200" dirty="0" err="1"/>
              <a:t>self.next</a:t>
            </a:r>
            <a:endParaRPr lang="en-US" sz="1200" dirty="0"/>
          </a:p>
          <a:p>
            <a:pPr lvl="1"/>
            <a:r>
              <a:rPr lang="en-US" sz="1200" dirty="0"/>
              <a:t>def </a:t>
            </a:r>
            <a:r>
              <a:rPr lang="en-US" sz="1200" dirty="0" err="1"/>
              <a:t>setData</a:t>
            </a:r>
            <a:r>
              <a:rPr lang="en-US" sz="1200" dirty="0"/>
              <a:t>(self, </a:t>
            </a:r>
            <a:r>
              <a:rPr lang="en-US" sz="1200" dirty="0" err="1"/>
              <a:t>newdata</a:t>
            </a:r>
            <a:r>
              <a:rPr lang="en-US" sz="1200" dirty="0"/>
              <a:t>):</a:t>
            </a:r>
          </a:p>
          <a:p>
            <a:pPr lvl="1"/>
            <a:r>
              <a:rPr lang="en-US" sz="1200" dirty="0"/>
              <a:t>	</a:t>
            </a:r>
            <a:r>
              <a:rPr lang="en-US" sz="1200" dirty="0" err="1"/>
              <a:t>self.data</a:t>
            </a:r>
            <a:r>
              <a:rPr lang="en-US" sz="1200" dirty="0"/>
              <a:t> = </a:t>
            </a:r>
            <a:r>
              <a:rPr lang="en-US" sz="1200" dirty="0" err="1"/>
              <a:t>newdata</a:t>
            </a:r>
            <a:endParaRPr lang="en-US" sz="1200" dirty="0"/>
          </a:p>
          <a:p>
            <a:pPr lvl="1"/>
            <a:r>
              <a:rPr lang="en-US" sz="1200" dirty="0"/>
              <a:t>def </a:t>
            </a:r>
            <a:r>
              <a:rPr lang="en-US" sz="1200" dirty="0" err="1"/>
              <a:t>setNext</a:t>
            </a:r>
            <a:r>
              <a:rPr lang="en-US" sz="1200" dirty="0"/>
              <a:t>(self, </a:t>
            </a:r>
            <a:r>
              <a:rPr lang="en-US" sz="1200" dirty="0" err="1"/>
              <a:t>newnext</a:t>
            </a:r>
            <a:r>
              <a:rPr lang="en-US" sz="1200" dirty="0"/>
              <a:t>):</a:t>
            </a:r>
          </a:p>
          <a:p>
            <a:pPr lvl="1"/>
            <a:r>
              <a:rPr lang="en-US" sz="1200" dirty="0"/>
              <a:t>	</a:t>
            </a:r>
            <a:r>
              <a:rPr lang="en-US" sz="1200" dirty="0" err="1"/>
              <a:t>self.next</a:t>
            </a:r>
            <a:r>
              <a:rPr lang="en-US" sz="1200" dirty="0"/>
              <a:t> = </a:t>
            </a:r>
            <a:r>
              <a:rPr lang="en-US" sz="1200" dirty="0" err="1"/>
              <a:t>newnext</a:t>
            </a:r>
            <a:endParaRPr lang="en-US" sz="1200" dirty="0"/>
          </a:p>
        </p:txBody>
      </p:sp>
      <p:sp>
        <p:nvSpPr>
          <p:cNvPr id="10" name="Textfeld 9">
            <a:extLst>
              <a:ext uri="{FF2B5EF4-FFF2-40B4-BE49-F238E27FC236}">
                <a16:creationId xmlns:a16="http://schemas.microsoft.com/office/drawing/2014/main" id="{1979F52B-0753-C221-0BB9-2A19A62218B3}"/>
              </a:ext>
            </a:extLst>
          </p:cNvPr>
          <p:cNvSpPr txBox="1"/>
          <p:nvPr/>
        </p:nvSpPr>
        <p:spPr>
          <a:xfrm>
            <a:off x="5186782" y="5419591"/>
            <a:ext cx="6102456" cy="646331"/>
          </a:xfrm>
          <a:prstGeom prst="rect">
            <a:avLst/>
          </a:prstGeom>
          <a:noFill/>
        </p:spPr>
        <p:txBody>
          <a:bodyPr wrap="square">
            <a:spAutoFit/>
          </a:bodyPr>
          <a:lstStyle>
            <a:defPPr>
              <a:defRPr lang="en-US"/>
            </a:defPPr>
            <a:lvl1pPr>
              <a:defRPr sz="1200"/>
            </a:lvl1pPr>
            <a:lvl2pPr lvl="1">
              <a:defRPr sz="1200"/>
            </a:lvl2pPr>
            <a:lvl3pPr lvl="2">
              <a:defRPr sz="1200"/>
            </a:lvl3pPr>
          </a:lstStyle>
          <a:p>
            <a:r>
              <a:rPr lang="en-US" dirty="0"/>
              <a:t>class </a:t>
            </a:r>
            <a:r>
              <a:rPr lang="en-US" b="1" dirty="0" err="1"/>
              <a:t>UnorderedList</a:t>
            </a:r>
            <a:r>
              <a:rPr lang="en-US" dirty="0"/>
              <a:t>:</a:t>
            </a:r>
          </a:p>
          <a:p>
            <a:pPr lvl="1"/>
            <a:r>
              <a:rPr lang="en-US" dirty="0"/>
              <a:t>def __</a:t>
            </a:r>
            <a:r>
              <a:rPr lang="en-US" dirty="0" err="1"/>
              <a:t>init</a:t>
            </a:r>
            <a:r>
              <a:rPr lang="en-US" dirty="0"/>
              <a:t>__(self):</a:t>
            </a:r>
          </a:p>
          <a:p>
            <a:pPr lvl="1"/>
            <a:r>
              <a:rPr lang="en-US" dirty="0" err="1"/>
              <a:t>self.head</a:t>
            </a:r>
            <a:r>
              <a:rPr lang="en-US" dirty="0"/>
              <a:t> = None</a:t>
            </a:r>
          </a:p>
        </p:txBody>
      </p:sp>
      <p:sp>
        <p:nvSpPr>
          <p:cNvPr id="11" name="Textfeld 10">
            <a:extLst>
              <a:ext uri="{FF2B5EF4-FFF2-40B4-BE49-F238E27FC236}">
                <a16:creationId xmlns:a16="http://schemas.microsoft.com/office/drawing/2014/main" id="{8535CC9E-8056-C851-6DD1-2A404CED97A6}"/>
              </a:ext>
            </a:extLst>
          </p:cNvPr>
          <p:cNvSpPr txBox="1"/>
          <p:nvPr/>
        </p:nvSpPr>
        <p:spPr>
          <a:xfrm>
            <a:off x="5186782" y="6151162"/>
            <a:ext cx="2528161" cy="461665"/>
          </a:xfrm>
          <a:prstGeom prst="rect">
            <a:avLst/>
          </a:prstGeom>
          <a:noFill/>
        </p:spPr>
        <p:txBody>
          <a:bodyPr wrap="square">
            <a:spAutoFit/>
          </a:bodyPr>
          <a:lstStyle/>
          <a:p>
            <a:r>
              <a:rPr lang="en-US" sz="1200" dirty="0"/>
              <a:t>def </a:t>
            </a:r>
            <a:r>
              <a:rPr lang="en-US" sz="1200" b="1" dirty="0" err="1"/>
              <a:t>isEmpty</a:t>
            </a:r>
            <a:r>
              <a:rPr lang="en-US" sz="1200" dirty="0"/>
              <a:t>(self):</a:t>
            </a:r>
          </a:p>
          <a:p>
            <a:r>
              <a:rPr lang="en-US" sz="1200" dirty="0"/>
              <a:t>	return </a:t>
            </a:r>
            <a:r>
              <a:rPr lang="en-US" sz="1200" dirty="0" err="1"/>
              <a:t>self.head</a:t>
            </a:r>
            <a:r>
              <a:rPr lang="en-US" sz="1200" dirty="0"/>
              <a:t> == None</a:t>
            </a:r>
          </a:p>
        </p:txBody>
      </p:sp>
      <p:sp>
        <p:nvSpPr>
          <p:cNvPr id="12" name="Textfeld 11">
            <a:extLst>
              <a:ext uri="{FF2B5EF4-FFF2-40B4-BE49-F238E27FC236}">
                <a16:creationId xmlns:a16="http://schemas.microsoft.com/office/drawing/2014/main" id="{82D8DFF2-0DBA-019B-F249-2538A7C00FAA}"/>
              </a:ext>
            </a:extLst>
          </p:cNvPr>
          <p:cNvSpPr txBox="1"/>
          <p:nvPr/>
        </p:nvSpPr>
        <p:spPr>
          <a:xfrm>
            <a:off x="4163155" y="3143566"/>
            <a:ext cx="1945037" cy="307777"/>
          </a:xfrm>
          <a:prstGeom prst="rect">
            <a:avLst/>
          </a:prstGeom>
          <a:noFill/>
        </p:spPr>
        <p:txBody>
          <a:bodyPr wrap="square" rtlCol="0">
            <a:spAutoFit/>
          </a:bodyPr>
          <a:lstStyle/>
          <a:p>
            <a:r>
              <a:rPr lang="zh-CN" altLang="en-US" sz="1400" dirty="0"/>
              <a:t>节点类</a:t>
            </a:r>
            <a:endParaRPr lang="en-US" sz="1400" dirty="0"/>
          </a:p>
        </p:txBody>
      </p:sp>
      <p:sp>
        <p:nvSpPr>
          <p:cNvPr id="13" name="Textfeld 12">
            <a:extLst>
              <a:ext uri="{FF2B5EF4-FFF2-40B4-BE49-F238E27FC236}">
                <a16:creationId xmlns:a16="http://schemas.microsoft.com/office/drawing/2014/main" id="{0BA83F7E-5C8A-F140-163A-84D6C7796791}"/>
              </a:ext>
            </a:extLst>
          </p:cNvPr>
          <p:cNvSpPr txBox="1"/>
          <p:nvPr/>
        </p:nvSpPr>
        <p:spPr>
          <a:xfrm>
            <a:off x="4200900" y="5368282"/>
            <a:ext cx="1146016" cy="307777"/>
          </a:xfrm>
          <a:prstGeom prst="rect">
            <a:avLst/>
          </a:prstGeom>
          <a:noFill/>
        </p:spPr>
        <p:txBody>
          <a:bodyPr wrap="square" rtlCol="0">
            <a:spAutoFit/>
          </a:bodyPr>
          <a:lstStyle/>
          <a:p>
            <a:r>
              <a:rPr lang="zh-CN" altLang="en-US" sz="1400" dirty="0"/>
              <a:t>无序列表类</a:t>
            </a:r>
            <a:endParaRPr lang="en-US" sz="1400" dirty="0"/>
          </a:p>
        </p:txBody>
      </p:sp>
      <p:sp>
        <p:nvSpPr>
          <p:cNvPr id="14" name="Textfeld 13">
            <a:extLst>
              <a:ext uri="{FF2B5EF4-FFF2-40B4-BE49-F238E27FC236}">
                <a16:creationId xmlns:a16="http://schemas.microsoft.com/office/drawing/2014/main" id="{ACF439E0-916A-775B-3EA5-21D5E817A349}"/>
              </a:ext>
            </a:extLst>
          </p:cNvPr>
          <p:cNvSpPr txBox="1"/>
          <p:nvPr/>
        </p:nvSpPr>
        <p:spPr>
          <a:xfrm>
            <a:off x="4200900" y="6117231"/>
            <a:ext cx="1146016" cy="307777"/>
          </a:xfrm>
          <a:prstGeom prst="rect">
            <a:avLst/>
          </a:prstGeom>
          <a:noFill/>
        </p:spPr>
        <p:txBody>
          <a:bodyPr wrap="square" rtlCol="0">
            <a:spAutoFit/>
          </a:bodyPr>
          <a:lstStyle/>
          <a:p>
            <a:r>
              <a:rPr lang="zh-CN" altLang="en-US" sz="1400" dirty="0"/>
              <a:t>操作</a:t>
            </a:r>
            <a:r>
              <a:rPr lang="en-US" altLang="zh-CN" sz="1400" dirty="0"/>
              <a:t>/</a:t>
            </a:r>
            <a:r>
              <a:rPr lang="zh-CN" altLang="en-US" sz="1400" dirty="0"/>
              <a:t>方法</a:t>
            </a:r>
            <a:endParaRPr lang="en-US" sz="1400" dirty="0"/>
          </a:p>
        </p:txBody>
      </p:sp>
      <p:pic>
        <p:nvPicPr>
          <p:cNvPr id="16" name="Grafik 15">
            <a:extLst>
              <a:ext uri="{FF2B5EF4-FFF2-40B4-BE49-F238E27FC236}">
                <a16:creationId xmlns:a16="http://schemas.microsoft.com/office/drawing/2014/main" id="{1FF77BC5-A25A-55E1-6A08-EC68381C36CE}"/>
              </a:ext>
            </a:extLst>
          </p:cNvPr>
          <p:cNvPicPr>
            <a:picLocks noChangeAspect="1"/>
          </p:cNvPicPr>
          <p:nvPr/>
        </p:nvPicPr>
        <p:blipFill>
          <a:blip r:embed="rId3"/>
          <a:stretch>
            <a:fillRect/>
          </a:stretch>
        </p:blipFill>
        <p:spPr>
          <a:xfrm>
            <a:off x="7819908" y="3866738"/>
            <a:ext cx="2485278" cy="749636"/>
          </a:xfrm>
          <a:prstGeom prst="rect">
            <a:avLst/>
          </a:prstGeom>
        </p:spPr>
      </p:pic>
    </p:spTree>
    <p:extLst>
      <p:ext uri="{BB962C8B-B14F-4D97-AF65-F5344CB8AC3E}">
        <p14:creationId xmlns:p14="http://schemas.microsoft.com/office/powerpoint/2010/main" val="1398009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wipe(down)">
                                      <p:cBhvr>
                                        <p:cTn id="10" dur="500"/>
                                        <p:tgtEl>
                                          <p:spTgt spid="10"/>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wipe(down)">
                                      <p:cBhvr>
                                        <p:cTn id="1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F475BF02-D53C-90A9-B33B-71C0A1FC1B85}"/>
              </a:ext>
            </a:extLst>
          </p:cNvPr>
          <p:cNvSpPr/>
          <p:nvPr/>
        </p:nvSpPr>
        <p:spPr>
          <a:xfrm>
            <a:off x="0" y="1779824"/>
            <a:ext cx="11285837" cy="5103341"/>
          </a:xfrm>
          <a:prstGeom prst="rect">
            <a:avLst/>
          </a:prstGeom>
          <a:solidFill>
            <a:srgbClr val="F0F0F0"/>
          </a:solid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ADC7560-898E-7351-2232-92E044F7390E}"/>
              </a:ext>
            </a:extLst>
          </p:cNvPr>
          <p:cNvSpPr>
            <a:spLocks noGrp="1"/>
          </p:cNvSpPr>
          <p:nvPr>
            <p:ph type="title"/>
          </p:nvPr>
        </p:nvSpPr>
        <p:spPr/>
        <p:txBody>
          <a:bodyPr/>
          <a:lstStyle/>
          <a:p>
            <a:pPr lvl="1"/>
            <a:r>
              <a:rPr lang="zh-CN" altLang="en-US" dirty="0"/>
              <a:t>实现无序列表：</a:t>
            </a:r>
            <a:br>
              <a:rPr lang="de-DE" altLang="zh-CN" dirty="0"/>
            </a:br>
            <a:r>
              <a:rPr lang="zh-CN" altLang="en-US" dirty="0"/>
              <a:t>链表</a:t>
            </a:r>
            <a:endParaRPr lang="de-DE" altLang="zh-CN" dirty="0"/>
          </a:p>
        </p:txBody>
      </p:sp>
      <p:pic>
        <p:nvPicPr>
          <p:cNvPr id="12" name="Grafik 11">
            <a:extLst>
              <a:ext uri="{FF2B5EF4-FFF2-40B4-BE49-F238E27FC236}">
                <a16:creationId xmlns:a16="http://schemas.microsoft.com/office/drawing/2014/main" id="{FC8F4058-6AE0-8F2B-5EDC-ACD8B50D452D}"/>
              </a:ext>
            </a:extLst>
          </p:cNvPr>
          <p:cNvPicPr>
            <a:picLocks noChangeAspect="1"/>
          </p:cNvPicPr>
          <p:nvPr/>
        </p:nvPicPr>
        <p:blipFill>
          <a:blip r:embed="rId2"/>
          <a:stretch>
            <a:fillRect/>
          </a:stretch>
        </p:blipFill>
        <p:spPr>
          <a:xfrm>
            <a:off x="6061180" y="1764454"/>
            <a:ext cx="4504858" cy="1385540"/>
          </a:xfrm>
          <a:prstGeom prst="rect">
            <a:avLst/>
          </a:prstGeom>
        </p:spPr>
      </p:pic>
      <p:sp>
        <p:nvSpPr>
          <p:cNvPr id="14" name="Textfeld 13">
            <a:extLst>
              <a:ext uri="{FF2B5EF4-FFF2-40B4-BE49-F238E27FC236}">
                <a16:creationId xmlns:a16="http://schemas.microsoft.com/office/drawing/2014/main" id="{8FC4DF5E-7634-7B05-5012-980024F8F3C9}"/>
              </a:ext>
            </a:extLst>
          </p:cNvPr>
          <p:cNvSpPr txBox="1"/>
          <p:nvPr/>
        </p:nvSpPr>
        <p:spPr>
          <a:xfrm>
            <a:off x="602496" y="1867488"/>
            <a:ext cx="2852928" cy="830997"/>
          </a:xfrm>
          <a:prstGeom prst="rect">
            <a:avLst/>
          </a:prstGeom>
          <a:noFill/>
        </p:spPr>
        <p:txBody>
          <a:bodyPr wrap="square">
            <a:spAutoFit/>
          </a:bodyPr>
          <a:lstStyle>
            <a:defPPr>
              <a:defRPr lang="en-US"/>
            </a:defPPr>
            <a:lvl1pPr>
              <a:defRPr sz="1200"/>
            </a:lvl1pPr>
          </a:lstStyle>
          <a:p>
            <a:r>
              <a:rPr lang="en-US" dirty="0"/>
              <a:t>def </a:t>
            </a:r>
            <a:r>
              <a:rPr lang="en-US" b="1" dirty="0"/>
              <a:t>add</a:t>
            </a:r>
            <a:r>
              <a:rPr lang="en-US" dirty="0"/>
              <a:t>(self, item):</a:t>
            </a:r>
          </a:p>
          <a:p>
            <a:pPr lvl="1"/>
            <a:r>
              <a:rPr lang="en-US" sz="1200" dirty="0"/>
              <a:t>temp = Node(item)</a:t>
            </a:r>
          </a:p>
          <a:p>
            <a:pPr lvl="1"/>
            <a:r>
              <a:rPr lang="en-US" sz="1200" dirty="0" err="1"/>
              <a:t>temp.setNext</a:t>
            </a:r>
            <a:r>
              <a:rPr lang="en-US" sz="1200" dirty="0"/>
              <a:t>(</a:t>
            </a:r>
            <a:r>
              <a:rPr lang="en-US" sz="1200" dirty="0" err="1"/>
              <a:t>self.head</a:t>
            </a:r>
            <a:r>
              <a:rPr lang="en-US" sz="1200" dirty="0"/>
              <a:t>)</a:t>
            </a:r>
          </a:p>
          <a:p>
            <a:pPr lvl="1"/>
            <a:r>
              <a:rPr lang="en-US" sz="1200" dirty="0" err="1"/>
              <a:t>self.head</a:t>
            </a:r>
            <a:r>
              <a:rPr lang="en-US" sz="1200" dirty="0"/>
              <a:t> = temp</a:t>
            </a:r>
          </a:p>
        </p:txBody>
      </p:sp>
      <p:sp>
        <p:nvSpPr>
          <p:cNvPr id="16" name="Textfeld 15">
            <a:extLst>
              <a:ext uri="{FF2B5EF4-FFF2-40B4-BE49-F238E27FC236}">
                <a16:creationId xmlns:a16="http://schemas.microsoft.com/office/drawing/2014/main" id="{C70CB493-E1BB-9464-DC19-D7CD1A627096}"/>
              </a:ext>
            </a:extLst>
          </p:cNvPr>
          <p:cNvSpPr txBox="1"/>
          <p:nvPr/>
        </p:nvSpPr>
        <p:spPr>
          <a:xfrm>
            <a:off x="4399582" y="1872292"/>
            <a:ext cx="2171700" cy="1015663"/>
          </a:xfrm>
          <a:prstGeom prst="rect">
            <a:avLst/>
          </a:prstGeom>
          <a:noFill/>
        </p:spPr>
        <p:txBody>
          <a:bodyPr wrap="square">
            <a:spAutoFit/>
          </a:bodyPr>
          <a:lstStyle>
            <a:defPPr>
              <a:defRPr lang="en-US"/>
            </a:defPPr>
            <a:lvl1pPr>
              <a:defRPr sz="1200"/>
            </a:lvl1pPr>
            <a:lvl2pPr lvl="1">
              <a:defRPr sz="1200"/>
            </a:lvl2pPr>
          </a:lstStyle>
          <a:p>
            <a:r>
              <a:rPr lang="en-US" dirty="0"/>
              <a:t>&gt;&gt;&gt; </a:t>
            </a:r>
            <a:r>
              <a:rPr lang="en-US" dirty="0" err="1"/>
              <a:t>mylist.add</a:t>
            </a:r>
            <a:r>
              <a:rPr lang="en-US" dirty="0"/>
              <a:t>(31)</a:t>
            </a:r>
          </a:p>
          <a:p>
            <a:r>
              <a:rPr lang="en-US" dirty="0"/>
              <a:t>&gt;&gt;&gt; </a:t>
            </a:r>
            <a:r>
              <a:rPr lang="en-US" dirty="0" err="1"/>
              <a:t>mylist.add</a:t>
            </a:r>
            <a:r>
              <a:rPr lang="en-US" dirty="0"/>
              <a:t>(77)</a:t>
            </a:r>
          </a:p>
          <a:p>
            <a:r>
              <a:rPr lang="en-US" dirty="0"/>
              <a:t>&gt;&gt;&gt; </a:t>
            </a:r>
            <a:r>
              <a:rPr lang="en-US" dirty="0" err="1"/>
              <a:t>mylist.add</a:t>
            </a:r>
            <a:r>
              <a:rPr lang="en-US" dirty="0"/>
              <a:t>(17)</a:t>
            </a:r>
          </a:p>
          <a:p>
            <a:r>
              <a:rPr lang="en-US" dirty="0"/>
              <a:t>&gt;&gt;&gt; </a:t>
            </a:r>
            <a:r>
              <a:rPr lang="en-US" dirty="0" err="1"/>
              <a:t>mylist.add</a:t>
            </a:r>
            <a:r>
              <a:rPr lang="en-US" dirty="0"/>
              <a:t>(93)</a:t>
            </a:r>
          </a:p>
          <a:p>
            <a:r>
              <a:rPr lang="en-US" dirty="0"/>
              <a:t>&gt;&gt;&gt;</a:t>
            </a:r>
            <a:r>
              <a:rPr lang="en-US" b="1" dirty="0"/>
              <a:t> </a:t>
            </a:r>
            <a:r>
              <a:rPr lang="en-US" b="1" dirty="0" err="1"/>
              <a:t>mylist.add</a:t>
            </a:r>
            <a:r>
              <a:rPr lang="en-US" b="1" dirty="0"/>
              <a:t>(26)</a:t>
            </a:r>
          </a:p>
        </p:txBody>
      </p:sp>
      <p:sp>
        <p:nvSpPr>
          <p:cNvPr id="18" name="Textfeld 17">
            <a:extLst>
              <a:ext uri="{FF2B5EF4-FFF2-40B4-BE49-F238E27FC236}">
                <a16:creationId xmlns:a16="http://schemas.microsoft.com/office/drawing/2014/main" id="{665BD70F-D738-14AB-E255-D29C85D39235}"/>
              </a:ext>
            </a:extLst>
          </p:cNvPr>
          <p:cNvSpPr txBox="1"/>
          <p:nvPr/>
        </p:nvSpPr>
        <p:spPr>
          <a:xfrm>
            <a:off x="602496" y="3068925"/>
            <a:ext cx="6102456" cy="1384995"/>
          </a:xfrm>
          <a:prstGeom prst="rect">
            <a:avLst/>
          </a:prstGeom>
          <a:noFill/>
        </p:spPr>
        <p:txBody>
          <a:bodyPr wrap="square">
            <a:spAutoFit/>
          </a:bodyPr>
          <a:lstStyle/>
          <a:p>
            <a:r>
              <a:rPr lang="en-US" sz="1200" dirty="0"/>
              <a:t>def </a:t>
            </a:r>
            <a:r>
              <a:rPr lang="en-US" sz="1200" b="1" dirty="0"/>
              <a:t>length</a:t>
            </a:r>
            <a:r>
              <a:rPr lang="en-US" sz="1200" dirty="0"/>
              <a:t>(self):</a:t>
            </a:r>
          </a:p>
          <a:p>
            <a:pPr lvl="1"/>
            <a:r>
              <a:rPr lang="en-US" sz="1200" dirty="0"/>
              <a:t>current = </a:t>
            </a:r>
            <a:r>
              <a:rPr lang="en-US" sz="1200" dirty="0" err="1"/>
              <a:t>self.head</a:t>
            </a:r>
            <a:endParaRPr lang="en-US" sz="1200" dirty="0"/>
          </a:p>
          <a:p>
            <a:pPr lvl="1"/>
            <a:r>
              <a:rPr lang="en-US" sz="1200" dirty="0"/>
              <a:t>count = 0</a:t>
            </a:r>
          </a:p>
          <a:p>
            <a:pPr lvl="1"/>
            <a:r>
              <a:rPr lang="en-US" sz="1200" dirty="0"/>
              <a:t>while current != None:</a:t>
            </a:r>
          </a:p>
          <a:p>
            <a:pPr lvl="2"/>
            <a:r>
              <a:rPr lang="en-US" sz="1200" dirty="0"/>
              <a:t>count = count + 1</a:t>
            </a:r>
          </a:p>
          <a:p>
            <a:pPr lvl="2"/>
            <a:r>
              <a:rPr lang="en-US" sz="1200" dirty="0"/>
              <a:t>current = </a:t>
            </a:r>
            <a:r>
              <a:rPr lang="en-US" sz="1200" dirty="0" err="1"/>
              <a:t>current.getNext</a:t>
            </a:r>
            <a:r>
              <a:rPr lang="en-US" sz="1200" dirty="0"/>
              <a:t>()</a:t>
            </a:r>
          </a:p>
          <a:p>
            <a:pPr lvl="1"/>
            <a:r>
              <a:rPr lang="en-US" sz="1200" dirty="0"/>
              <a:t>return count</a:t>
            </a:r>
          </a:p>
        </p:txBody>
      </p:sp>
      <p:pic>
        <p:nvPicPr>
          <p:cNvPr id="20" name="Grafik 19">
            <a:extLst>
              <a:ext uri="{FF2B5EF4-FFF2-40B4-BE49-F238E27FC236}">
                <a16:creationId xmlns:a16="http://schemas.microsoft.com/office/drawing/2014/main" id="{468C0511-B451-809A-C3A0-F4415D14E496}"/>
              </a:ext>
            </a:extLst>
          </p:cNvPr>
          <p:cNvPicPr>
            <a:picLocks noChangeAspect="1"/>
          </p:cNvPicPr>
          <p:nvPr/>
        </p:nvPicPr>
        <p:blipFill>
          <a:blip r:embed="rId3"/>
          <a:stretch>
            <a:fillRect/>
          </a:stretch>
        </p:blipFill>
        <p:spPr>
          <a:xfrm>
            <a:off x="6061180" y="3520434"/>
            <a:ext cx="5168685" cy="1458647"/>
          </a:xfrm>
          <a:prstGeom prst="rect">
            <a:avLst/>
          </a:prstGeom>
        </p:spPr>
      </p:pic>
      <p:sp>
        <p:nvSpPr>
          <p:cNvPr id="22" name="Textfeld 21">
            <a:extLst>
              <a:ext uri="{FF2B5EF4-FFF2-40B4-BE49-F238E27FC236}">
                <a16:creationId xmlns:a16="http://schemas.microsoft.com/office/drawing/2014/main" id="{E35FD5BB-59DE-367C-B04D-D5D287FF0307}"/>
              </a:ext>
            </a:extLst>
          </p:cNvPr>
          <p:cNvSpPr txBox="1"/>
          <p:nvPr/>
        </p:nvSpPr>
        <p:spPr>
          <a:xfrm>
            <a:off x="602496" y="4453920"/>
            <a:ext cx="3281171" cy="1754326"/>
          </a:xfrm>
          <a:prstGeom prst="rect">
            <a:avLst/>
          </a:prstGeom>
          <a:noFill/>
        </p:spPr>
        <p:txBody>
          <a:bodyPr wrap="square">
            <a:spAutoFit/>
          </a:bodyPr>
          <a:lstStyle>
            <a:defPPr>
              <a:defRPr lang="en-US"/>
            </a:defPPr>
            <a:lvl1pPr>
              <a:defRPr sz="1200"/>
            </a:lvl1pPr>
            <a:lvl2pPr lvl="1">
              <a:defRPr sz="1200"/>
            </a:lvl2pPr>
            <a:lvl3pPr lvl="2">
              <a:defRPr sz="1200"/>
            </a:lvl3pPr>
          </a:lstStyle>
          <a:p>
            <a:r>
              <a:rPr lang="en-US" dirty="0"/>
              <a:t>def </a:t>
            </a:r>
            <a:r>
              <a:rPr lang="en-US" b="1" dirty="0"/>
              <a:t>search</a:t>
            </a:r>
            <a:r>
              <a:rPr lang="en-US" dirty="0"/>
              <a:t>(self, item):</a:t>
            </a:r>
          </a:p>
          <a:p>
            <a:pPr lvl="1"/>
            <a:r>
              <a:rPr lang="en-US" dirty="0"/>
              <a:t>current = </a:t>
            </a:r>
            <a:r>
              <a:rPr lang="en-US" dirty="0" err="1"/>
              <a:t>self.head</a:t>
            </a:r>
            <a:endParaRPr lang="en-US" dirty="0"/>
          </a:p>
          <a:p>
            <a:pPr lvl="1"/>
            <a:r>
              <a:rPr lang="en-US" dirty="0"/>
              <a:t>found = False</a:t>
            </a:r>
          </a:p>
          <a:p>
            <a:pPr lvl="1"/>
            <a:r>
              <a:rPr lang="en-US" dirty="0"/>
              <a:t>while current != None and not found:</a:t>
            </a:r>
          </a:p>
          <a:p>
            <a:pPr lvl="2"/>
            <a:r>
              <a:rPr lang="en-US" dirty="0"/>
              <a:t>if </a:t>
            </a:r>
            <a:r>
              <a:rPr lang="en-US" dirty="0" err="1"/>
              <a:t>current.getData</a:t>
            </a:r>
            <a:r>
              <a:rPr lang="en-US" dirty="0"/>
              <a:t>() == item:</a:t>
            </a:r>
          </a:p>
          <a:p>
            <a:pPr lvl="2"/>
            <a:r>
              <a:rPr lang="en-US" dirty="0"/>
              <a:t>found = True</a:t>
            </a:r>
          </a:p>
          <a:p>
            <a:pPr lvl="1"/>
            <a:r>
              <a:rPr lang="en-US" dirty="0"/>
              <a:t>else:</a:t>
            </a:r>
          </a:p>
          <a:p>
            <a:pPr lvl="1"/>
            <a:r>
              <a:rPr lang="en-US" dirty="0"/>
              <a:t>	current = </a:t>
            </a:r>
            <a:r>
              <a:rPr lang="en-US" dirty="0" err="1"/>
              <a:t>current.getNext</a:t>
            </a:r>
            <a:r>
              <a:rPr lang="en-US" dirty="0"/>
              <a:t>()</a:t>
            </a:r>
          </a:p>
          <a:p>
            <a:pPr lvl="1"/>
            <a:r>
              <a:rPr lang="en-US" dirty="0"/>
              <a:t>return found</a:t>
            </a:r>
          </a:p>
        </p:txBody>
      </p:sp>
    </p:spTree>
    <p:extLst>
      <p:ext uri="{BB962C8B-B14F-4D97-AF65-F5344CB8AC3E}">
        <p14:creationId xmlns:p14="http://schemas.microsoft.com/office/powerpoint/2010/main" val="289119607"/>
      </p:ext>
    </p:extLst>
  </p:cSld>
  <p:clrMapOvr>
    <a:masterClrMapping/>
  </p:clrMapOvr>
</p:sld>
</file>

<file path=ppt/theme/theme1.xml><?xml version="1.0" encoding="utf-8"?>
<a:theme xmlns:a="http://schemas.openxmlformats.org/drawingml/2006/main" name="Aussicht">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TM03457515[[fn=Aussicht]]</Template>
  <TotalTime>0</TotalTime>
  <Words>14418</Words>
  <Application>Microsoft Office PowerPoint</Application>
  <PresentationFormat>Breitbild</PresentationFormat>
  <Paragraphs>1192</Paragraphs>
  <Slides>71</Slides>
  <Notes>0</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71</vt:i4>
      </vt:variant>
    </vt:vector>
  </HeadingPairs>
  <TitlesOfParts>
    <vt:vector size="78" baseType="lpstr">
      <vt:lpstr>-apple-system</vt:lpstr>
      <vt:lpstr>SimSun</vt:lpstr>
      <vt:lpstr>Arial</vt:lpstr>
      <vt:lpstr>Century Schoolbook</vt:lpstr>
      <vt:lpstr>Consolas</vt:lpstr>
      <vt:lpstr>Wingdings 2</vt:lpstr>
      <vt:lpstr>Aussicht</vt:lpstr>
      <vt:lpstr>Data Structure and Algorithm 数据结构与算法</vt:lpstr>
      <vt:lpstr>程序 = 算法 + 数据结构  (Donald Knuth )</vt:lpstr>
      <vt:lpstr>逻辑结构： 是指数据对象中数据元素之间的相互关系。</vt:lpstr>
      <vt:lpstr>物理结构： 是指数据的逻辑结构在计算机中的存储形式。</vt:lpstr>
      <vt:lpstr>抽象数据类型 （Abstract Data Type，ADT） </vt:lpstr>
      <vt:lpstr>算法： 解决特定问题求解步骤的描述，在计算机中表现为指令的有限序列，并且每条指令表示一个或多个操作。</vt:lpstr>
      <vt:lpstr>线性表/列表（List）： 零个或多个数据元素的有限序列</vt:lpstr>
      <vt:lpstr>实现无序列表： 链表</vt:lpstr>
      <vt:lpstr>实现无序列表： 链表</vt:lpstr>
      <vt:lpstr>实现无序列表： 链表</vt:lpstr>
      <vt:lpstr>实现有序列表 ： 链表</vt:lpstr>
      <vt:lpstr>实现有序列表 ： 链表</vt:lpstr>
      <vt:lpstr>算法时间复杂度</vt:lpstr>
      <vt:lpstr>推导大O阶</vt:lpstr>
      <vt:lpstr>算法空间复杂度</vt:lpstr>
      <vt:lpstr>Python 数据结构的性能</vt:lpstr>
      <vt:lpstr>栈（stack） LIFO</vt:lpstr>
      <vt:lpstr>栈（stack） 使用python列表实现</vt:lpstr>
      <vt:lpstr>栈（stack） 使用python列表实现</vt:lpstr>
      <vt:lpstr>队列（Queue） FIFO</vt:lpstr>
      <vt:lpstr>队列 （Queue）的实现</vt:lpstr>
      <vt:lpstr>队列 （Queue）应用的例子</vt:lpstr>
      <vt:lpstr>双端队列 （Deque）</vt:lpstr>
      <vt:lpstr>双端队列 （Deque）的实现 + 应用</vt:lpstr>
      <vt:lpstr>递归 (Recursion)</vt:lpstr>
      <vt:lpstr>递归 (Recursion)</vt:lpstr>
      <vt:lpstr>递归 (Recursion)</vt:lpstr>
      <vt:lpstr>递归 (Recursion)  动态规划</vt:lpstr>
      <vt:lpstr>递归 (Recursion)  动态规划 (dynamic programming)</vt:lpstr>
      <vt:lpstr>搜索 (Searching) 顺序搜索 (Sequential Search) </vt:lpstr>
      <vt:lpstr>搜索 (Searching) 二分搜索 (Binary Search)</vt:lpstr>
      <vt:lpstr>搜索 (Searching) 散列 (Hashing)</vt:lpstr>
      <vt:lpstr>排序 (Sorting) 冒泡排序 (Bubble Sort)</vt:lpstr>
      <vt:lpstr>排序 (Sorting) 选择排序 (Selection Sort)</vt:lpstr>
      <vt:lpstr>排序 (Sorting) 插入排序 (Insertion Sort)</vt:lpstr>
      <vt:lpstr>排序 (Sorting) 希尔排序  (Shell Sort)</vt:lpstr>
      <vt:lpstr>排序 (Sorting) 归并排序(Merge Sort)</vt:lpstr>
      <vt:lpstr>排序 (Sorting) 快速排序(Quick Sort)</vt:lpstr>
      <vt:lpstr>树 (Trees) 二叉树(Binary Tree)</vt:lpstr>
      <vt:lpstr>树 (Trees) 二叉树(Binary Tree)</vt:lpstr>
      <vt:lpstr>树 (Trees) 二叉树(Binary Tree)</vt:lpstr>
      <vt:lpstr>树 (Trees) 二叉树(Binary Tree)</vt:lpstr>
      <vt:lpstr>树 (Trees) 二叉树(Binary Tree)</vt:lpstr>
      <vt:lpstr>树 (Trees) 二叉树(Binary Tree)</vt:lpstr>
      <vt:lpstr>树 (Trees) 二叉堆(Binary Heap)</vt:lpstr>
      <vt:lpstr>树 (Trees) 二叉堆(Binary Heap)</vt:lpstr>
      <vt:lpstr>树 (Trees) 二叉搜索树(Binary Search Trees)</vt:lpstr>
      <vt:lpstr>树 (Trees) 二叉搜索树(Binary Search Trees)</vt:lpstr>
      <vt:lpstr>树 (Trees) 二叉搜索树(Binary Search Trees)</vt:lpstr>
      <vt:lpstr>树 (Trees) 二叉搜索树(Binary Search Trees)</vt:lpstr>
      <vt:lpstr>树 (Trees) 二叉搜索树(Binary Search Trees)</vt:lpstr>
      <vt:lpstr>树 (Trees) 二叉搜索树(Binary Search Trees)</vt:lpstr>
      <vt:lpstr>树 (Trees) 二叉搜索树(Binary Search Trees)</vt:lpstr>
      <vt:lpstr>树 (Trees) 二叉搜索树(Binary Search Trees)</vt:lpstr>
      <vt:lpstr>树 (Trees) 二叉搜索树(Binary Search Trees)</vt:lpstr>
      <vt:lpstr>树 (Trees) 二叉搜索树(Binary Search Trees)</vt:lpstr>
      <vt:lpstr>树 (Trees) 平衡二叉搜索树(AVL)</vt:lpstr>
      <vt:lpstr>树 (Trees) 平衡二叉搜索树(AVL)</vt:lpstr>
      <vt:lpstr>树 (Trees) 平衡二叉搜索树(Balanced Binary Search Trees)</vt:lpstr>
      <vt:lpstr>图 (Graphs)</vt:lpstr>
      <vt:lpstr>图 (Graphs)</vt:lpstr>
      <vt:lpstr>图 (Graphs) </vt:lpstr>
      <vt:lpstr>图 (Graphs)</vt:lpstr>
      <vt:lpstr>图 (Graphs) 宽度优先搜索</vt:lpstr>
      <vt:lpstr>图 (Graphs) 宽度优先搜索</vt:lpstr>
      <vt:lpstr>图 (Graphs) 宽度优先搜索</vt:lpstr>
      <vt:lpstr>图 (Graphs) 宽度优先搜索</vt:lpstr>
      <vt:lpstr>图 (Graphs) 深度优先搜索</vt:lpstr>
      <vt:lpstr>图 (Graphs) 拓扑排序</vt:lpstr>
      <vt:lpstr>图 (Graphs) 强连通单元</vt:lpstr>
      <vt:lpstr>图 (Graphs) 最短路径问题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DSA</dc:title>
  <dc:creator>Zhang Chao (BEG/ESF3)</dc:creator>
  <cp:lastModifiedBy>Zhang Chao (BEG/ESF3)</cp:lastModifiedBy>
  <cp:revision>111</cp:revision>
  <cp:lastPrinted>2024-02-21T15:13:33Z</cp:lastPrinted>
  <dcterms:created xsi:type="dcterms:W3CDTF">2024-01-30T06:52:05Z</dcterms:created>
  <dcterms:modified xsi:type="dcterms:W3CDTF">2024-02-26T07:28:23Z</dcterms:modified>
</cp:coreProperties>
</file>

<file path=docProps/thumbnail.jpeg>
</file>